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95" r:id="rId3"/>
    <p:sldId id="496" r:id="rId4"/>
    <p:sldId id="497" r:id="rId5"/>
    <p:sldId id="498" r:id="rId6"/>
    <p:sldId id="391" r:id="rId7"/>
    <p:sldId id="499" r:id="rId8"/>
    <p:sldId id="334" r:id="rId9"/>
    <p:sldId id="345" r:id="rId10"/>
    <p:sldId id="500" r:id="rId11"/>
    <p:sldId id="501" r:id="rId12"/>
    <p:sldId id="502" r:id="rId13"/>
    <p:sldId id="503" r:id="rId14"/>
    <p:sldId id="504" r:id="rId15"/>
    <p:sldId id="506" r:id="rId16"/>
    <p:sldId id="505" r:id="rId17"/>
    <p:sldId id="507" r:id="rId18"/>
    <p:sldId id="348" r:id="rId19"/>
    <p:sldId id="349" r:id="rId20"/>
    <p:sldId id="508" r:id="rId21"/>
    <p:sldId id="509" r:id="rId22"/>
    <p:sldId id="350" r:id="rId23"/>
    <p:sldId id="510" r:id="rId24"/>
    <p:sldId id="335" r:id="rId25"/>
    <p:sldId id="352" r:id="rId26"/>
    <p:sldId id="511" r:id="rId27"/>
    <p:sldId id="513" r:id="rId28"/>
    <p:sldId id="514" r:id="rId29"/>
    <p:sldId id="512" r:id="rId30"/>
    <p:sldId id="515" r:id="rId31"/>
    <p:sldId id="466" r:id="rId32"/>
    <p:sldId id="426" r:id="rId33"/>
    <p:sldId id="517" r:id="rId34"/>
    <p:sldId id="518" r:id="rId35"/>
    <p:sldId id="491" r:id="rId36"/>
    <p:sldId id="519" r:id="rId37"/>
    <p:sldId id="520" r:id="rId38"/>
    <p:sldId id="521" r:id="rId39"/>
    <p:sldId id="52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D_yjW64bu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3,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D08AD-E933-CC4F-916B-AC36193EBE2B}"/>
              </a:ext>
            </a:extLst>
          </p:cNvPr>
          <p:cNvGrpSpPr/>
          <p:nvPr/>
        </p:nvGrpSpPr>
        <p:grpSpPr>
          <a:xfrm>
            <a:off x="777750" y="3038700"/>
            <a:ext cx="4891008" cy="3731427"/>
            <a:chOff x="777750" y="3038700"/>
            <a:chExt cx="4891008" cy="37314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57A8AE-A767-3D48-A4D0-F8D1E4F026C2}"/>
                </a:ext>
              </a:extLst>
            </p:cNvPr>
            <p:cNvGrpSpPr/>
            <p:nvPr/>
          </p:nvGrpSpPr>
          <p:grpSpPr>
            <a:xfrm>
              <a:off x="777750" y="3038700"/>
              <a:ext cx="4891008" cy="3731427"/>
              <a:chOff x="711671" y="158044"/>
              <a:chExt cx="4891008" cy="3731427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21E98FC5-6208-8245-99B3-C179C7D9BA17}"/>
                  </a:ext>
                </a:extLst>
              </p:cNvPr>
              <p:cNvCxnSpPr/>
              <p:nvPr/>
            </p:nvCxnSpPr>
            <p:spPr>
              <a:xfrm>
                <a:off x="1089683" y="2804080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B93BF25-0180-F44E-91F5-F6D4A1A821FD}"/>
                  </a:ext>
                </a:extLst>
              </p:cNvPr>
              <p:cNvSpPr txBox="1"/>
              <p:nvPr/>
            </p:nvSpPr>
            <p:spPr>
              <a:xfrm>
                <a:off x="4646263" y="2644364"/>
                <a:ext cx="956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2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52BB541-B01F-D443-BE94-4EB63B1F4BDF}"/>
                  </a:ext>
                </a:extLst>
              </p:cNvPr>
              <p:cNvCxnSpPr/>
              <p:nvPr/>
            </p:nvCxnSpPr>
            <p:spPr>
              <a:xfrm>
                <a:off x="1225187" y="274878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EE1E6A0-DA03-8742-822F-35C33662F419}"/>
                  </a:ext>
                </a:extLst>
              </p:cNvPr>
              <p:cNvSpPr txBox="1"/>
              <p:nvPr/>
            </p:nvSpPr>
            <p:spPr>
              <a:xfrm>
                <a:off x="1015033" y="282291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FA16A8A-8B4C-E64E-A579-18655C83A8CC}"/>
                  </a:ext>
                </a:extLst>
              </p:cNvPr>
              <p:cNvGrpSpPr/>
              <p:nvPr/>
            </p:nvGrpSpPr>
            <p:grpSpPr>
              <a:xfrm>
                <a:off x="1964082" y="2758740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3C2BE01-1ECA-CC40-A617-ADD4FEB60D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8EE8934-4A1D-D34D-AB27-09512A9BD84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996ED4F-3B11-C145-B6BC-4DCB7E608175}"/>
                  </a:ext>
                </a:extLst>
              </p:cNvPr>
              <p:cNvGrpSpPr/>
              <p:nvPr/>
            </p:nvGrpSpPr>
            <p:grpSpPr>
              <a:xfrm>
                <a:off x="1277693" y="2758134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E117F53-879C-D54A-A03C-FA7E2BA64E9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85498BB-00A3-5D44-B258-D5499D6A7A8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84223B6-2A72-E446-81E3-4093989EE4FB}"/>
                  </a:ext>
                </a:extLst>
              </p:cNvPr>
              <p:cNvGrpSpPr/>
              <p:nvPr/>
            </p:nvGrpSpPr>
            <p:grpSpPr>
              <a:xfrm>
                <a:off x="1610244" y="2751927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ABE22B5E-1B89-E248-B765-4F883E5825B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B6161CC-9182-BA49-8ACE-C7D1CF1A505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BADE770-E75E-6244-93FF-3EFDA5E665BB}"/>
                  </a:ext>
                </a:extLst>
              </p:cNvPr>
              <p:cNvGrpSpPr/>
              <p:nvPr/>
            </p:nvGrpSpPr>
            <p:grpSpPr>
              <a:xfrm>
                <a:off x="2343242" y="275278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B62C40E-5AC7-D54B-A4AF-DEBD838353E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3184609-F072-754D-97A9-51D93E97DE9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9EE1B23-07AB-E944-B333-ADCC012520D8}"/>
                  </a:ext>
                </a:extLst>
              </p:cNvPr>
              <p:cNvGrpSpPr/>
              <p:nvPr/>
            </p:nvGrpSpPr>
            <p:grpSpPr>
              <a:xfrm>
                <a:off x="2735225" y="2745787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2E2EC7B-B862-7042-AC67-211551257D9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CD4F7EE-BDF4-9D40-9AD4-64CECFFAB22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258B0040-7789-A542-A51E-DBD9ECF4EE18}"/>
                  </a:ext>
                </a:extLst>
              </p:cNvPr>
              <p:cNvGrpSpPr/>
              <p:nvPr/>
            </p:nvGrpSpPr>
            <p:grpSpPr>
              <a:xfrm>
                <a:off x="3099428" y="274278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1A95CC2-12AC-1447-9FA4-516828E1291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30B1DBA-DA12-064A-A30B-BA582ED7948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A8D18A9-C22A-CF46-8182-54F2ECF4C90E}"/>
                  </a:ext>
                </a:extLst>
              </p:cNvPr>
              <p:cNvGrpSpPr/>
              <p:nvPr/>
            </p:nvGrpSpPr>
            <p:grpSpPr>
              <a:xfrm>
                <a:off x="3433170" y="2746652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70901094-D954-7B40-B1D8-0A97A828F3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5FB9B6E-149C-3B40-85CF-EE24CD99A55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39623C4-F478-4946-B4BE-B807DFDFD39A}"/>
                  </a:ext>
                </a:extLst>
              </p:cNvPr>
              <p:cNvGrpSpPr/>
              <p:nvPr/>
            </p:nvGrpSpPr>
            <p:grpSpPr>
              <a:xfrm>
                <a:off x="3797179" y="2762954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D33E43-9BEF-7D41-B497-F4C2D03B71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92D69E77-7745-6042-BD92-99FECEEB534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DCDA03-C0DE-E244-A474-50F1D2FDBF30}"/>
                  </a:ext>
                </a:extLst>
              </p:cNvPr>
              <p:cNvGrpSpPr/>
              <p:nvPr/>
            </p:nvGrpSpPr>
            <p:grpSpPr>
              <a:xfrm>
                <a:off x="887454" y="3146540"/>
                <a:ext cx="3784821" cy="742931"/>
                <a:chOff x="4513315" y="2686069"/>
                <a:chExt cx="3784821" cy="742931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F619F61-91EC-E541-B410-2EABCF5710E6}"/>
                    </a:ext>
                  </a:extLst>
                </p:cNvPr>
                <p:cNvGrpSpPr/>
                <p:nvPr/>
              </p:nvGrpSpPr>
              <p:grpSpPr>
                <a:xfrm>
                  <a:off x="4513315" y="2889893"/>
                  <a:ext cx="3784821" cy="539107"/>
                  <a:chOff x="7054809" y="3005150"/>
                  <a:chExt cx="3784821" cy="539107"/>
                </a:xfrm>
              </p:grpSpPr>
              <p:cxnSp>
                <p:nvCxnSpPr>
                  <p:cNvPr id="149" name="Straight Arrow Connector 148">
                    <a:extLst>
                      <a:ext uri="{FF2B5EF4-FFF2-40B4-BE49-F238E27FC236}">
                        <a16:creationId xmlns:a16="http://schemas.microsoft.com/office/drawing/2014/main" id="{06AC474D-D3EC-C54E-9634-1D23C4A4F381}"/>
                      </a:ext>
                    </a:extLst>
                  </p:cNvPr>
                  <p:cNvCxnSpPr/>
                  <p:nvPr/>
                </p:nvCxnSpPr>
                <p:spPr>
                  <a:xfrm>
                    <a:off x="7249265" y="3060445"/>
                    <a:ext cx="3590365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13A81869-48BF-9A43-BD8F-E9ED27F91388}"/>
                      </a:ext>
                    </a:extLst>
                  </p:cNvPr>
                  <p:cNvGrpSpPr/>
                  <p:nvPr/>
                </p:nvGrpSpPr>
                <p:grpSpPr>
                  <a:xfrm>
                    <a:off x="10286327" y="3005150"/>
                    <a:ext cx="420308" cy="351131"/>
                    <a:chOff x="6156779" y="4627205"/>
                    <a:chExt cx="420308" cy="351131"/>
                  </a:xfrm>
                </p:grpSpPr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2CDF8737-8194-B94E-B47C-AF59C9717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79D49A2F-EA36-9E40-B1BB-B42A24DAF2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250</a:t>
                      </a:r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AF3E6B03-BFD8-1E46-A1F1-D3E86F740E15}"/>
                      </a:ext>
                    </a:extLst>
                  </p:cNvPr>
                  <p:cNvGrpSpPr/>
                  <p:nvPr/>
                </p:nvGrpSpPr>
                <p:grpSpPr>
                  <a:xfrm>
                    <a:off x="7054809" y="3023849"/>
                    <a:ext cx="333746" cy="351131"/>
                    <a:chOff x="6156779" y="4627205"/>
                    <a:chExt cx="333746" cy="351131"/>
                  </a:xfrm>
                </p:grpSpPr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9A66DF47-7B74-DA45-8485-C581A553C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BFB4E7FB-DD9F-3142-BADC-D88D9050EE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337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0</a:t>
                      </a: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ACD635F9-3CF9-4741-BCD6-DE6369A4FAC1}"/>
                      </a:ext>
                    </a:extLst>
                  </p:cNvPr>
                  <p:cNvGrpSpPr/>
                  <p:nvPr/>
                </p:nvGrpSpPr>
                <p:grpSpPr>
                  <a:xfrm>
                    <a:off x="7437275" y="3014499"/>
                    <a:ext cx="389850" cy="381909"/>
                    <a:chOff x="6156779" y="4627205"/>
                    <a:chExt cx="389850" cy="381909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AC432C30-2191-6145-9A32-AE913602DE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7760BDF4-FE69-C044-930D-49DFCE528A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898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CF076AD6-B0C6-664E-929F-691DA698214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2716" y="3236480"/>
                    <a:ext cx="11063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BMI (kg/m</a:t>
                    </a:r>
                    <a:r>
                      <a:rPr lang="en-US" sz="14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2</a:t>
                    </a:r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)</a:t>
                    </a:r>
                  </a:p>
                </p:txBody>
              </p: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5A66542-464F-D347-9490-8F2E27915D94}"/>
                    </a:ext>
                  </a:extLst>
                </p:cNvPr>
                <p:cNvSpPr/>
                <p:nvPr/>
              </p:nvSpPr>
              <p:spPr>
                <a:xfrm>
                  <a:off x="4723470" y="2686069"/>
                  <a:ext cx="382466" cy="2454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BFBA6B6-3A1C-7040-9F0E-8EE7A5136A37}"/>
                    </a:ext>
                  </a:extLst>
                </p:cNvPr>
                <p:cNvSpPr/>
                <p:nvPr/>
              </p:nvSpPr>
              <p:spPr>
                <a:xfrm>
                  <a:off x="5124856" y="2705077"/>
                  <a:ext cx="2830127" cy="2401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6DB3A73-C1FF-0A43-B622-D8A94AC80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683" y="158044"/>
                <a:ext cx="0" cy="26305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B1CBA39-3896-2846-9D2B-B5D466C96CC5}"/>
                  </a:ext>
                </a:extLst>
              </p:cNvPr>
              <p:cNvGrpSpPr/>
              <p:nvPr/>
            </p:nvGrpSpPr>
            <p:grpSpPr>
              <a:xfrm>
                <a:off x="711671" y="2276436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D32A113-2EC4-824C-994C-4CD8F9491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603AF21-6B4F-4644-8107-EE78E02E0136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0D0E935-935B-FF42-9AA9-4D288A2D661B}"/>
                  </a:ext>
                </a:extLst>
              </p:cNvPr>
              <p:cNvGrpSpPr/>
              <p:nvPr/>
            </p:nvGrpSpPr>
            <p:grpSpPr>
              <a:xfrm>
                <a:off x="711671" y="1858380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2980B9-FD34-7444-9925-CC84F07BF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F02CA963-D27D-9742-A0BF-7488309B029A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8950157-0AD7-FE4F-A015-E50A7DCB637F}"/>
                  </a:ext>
                </a:extLst>
              </p:cNvPr>
              <p:cNvGrpSpPr/>
              <p:nvPr/>
            </p:nvGrpSpPr>
            <p:grpSpPr>
              <a:xfrm>
                <a:off x="713720" y="1469237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D6DABF1-8C00-0845-833F-28A545EDA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5411D33-C689-2F4A-B729-9FD43D7B8298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2231796-045A-9C46-B3BF-A7BBB8BBD32D}"/>
                  </a:ext>
                </a:extLst>
              </p:cNvPr>
              <p:cNvGrpSpPr/>
              <p:nvPr/>
            </p:nvGrpSpPr>
            <p:grpSpPr>
              <a:xfrm>
                <a:off x="722960" y="1037565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C17A5EB-F898-0641-9283-CAC6B5ACDF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C7608F1-C674-7649-9508-B6C75B056B4D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699F3668-A4CB-3640-A852-48A3954A7697}"/>
                  </a:ext>
                </a:extLst>
              </p:cNvPr>
              <p:cNvGrpSpPr/>
              <p:nvPr/>
            </p:nvGrpSpPr>
            <p:grpSpPr>
              <a:xfrm>
                <a:off x="718650" y="625844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A7C967A-2884-584C-AC5A-8EBD34566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5CFA358D-1F47-E14D-B4B2-CA5F793225BF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E4C66873-30F3-FE4C-BEC8-260B36BFC718}"/>
                  </a:ext>
                </a:extLst>
              </p:cNvPr>
              <p:cNvGrpSpPr/>
              <p:nvPr/>
            </p:nvGrpSpPr>
            <p:grpSpPr>
              <a:xfrm>
                <a:off x="712529" y="268988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386E0B4-3A7C-E04F-B3D4-D22C949F7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1D64D9C0-79C1-4946-ABC7-21C1ADB96FA2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E59E15-B0B0-E342-8064-3112FFCBA680}"/>
                </a:ext>
              </a:extLst>
            </p:cNvPr>
            <p:cNvSpPr/>
            <p:nvPr/>
          </p:nvSpPr>
          <p:spPr>
            <a:xfrm>
              <a:off x="1177290" y="3295650"/>
              <a:ext cx="3451860" cy="777240"/>
            </a:xfrm>
            <a:custGeom>
              <a:avLst/>
              <a:gdLst>
                <a:gd name="connsiteX0" fmla="*/ 0 w 3451860"/>
                <a:gd name="connsiteY0" fmla="*/ 354330 h 777240"/>
                <a:gd name="connsiteX1" fmla="*/ 125730 w 3451860"/>
                <a:gd name="connsiteY1" fmla="*/ 354330 h 777240"/>
                <a:gd name="connsiteX2" fmla="*/ 148590 w 3451860"/>
                <a:gd name="connsiteY2" fmla="*/ 754380 h 777240"/>
                <a:gd name="connsiteX3" fmla="*/ 411480 w 3451860"/>
                <a:gd name="connsiteY3" fmla="*/ 720090 h 777240"/>
                <a:gd name="connsiteX4" fmla="*/ 411480 w 3451860"/>
                <a:gd name="connsiteY4" fmla="*/ 331470 h 777240"/>
                <a:gd name="connsiteX5" fmla="*/ 731520 w 3451860"/>
                <a:gd name="connsiteY5" fmla="*/ 342900 h 777240"/>
                <a:gd name="connsiteX6" fmla="*/ 731520 w 3451860"/>
                <a:gd name="connsiteY6" fmla="*/ 11430 h 777240"/>
                <a:gd name="connsiteX7" fmla="*/ 1074420 w 3451860"/>
                <a:gd name="connsiteY7" fmla="*/ 11430 h 777240"/>
                <a:gd name="connsiteX8" fmla="*/ 1074420 w 3451860"/>
                <a:gd name="connsiteY8" fmla="*/ 331470 h 777240"/>
                <a:gd name="connsiteX9" fmla="*/ 1440180 w 3451860"/>
                <a:gd name="connsiteY9" fmla="*/ 342900 h 777240"/>
                <a:gd name="connsiteX10" fmla="*/ 1440180 w 3451860"/>
                <a:gd name="connsiteY10" fmla="*/ 777240 h 777240"/>
                <a:gd name="connsiteX11" fmla="*/ 1794510 w 3451860"/>
                <a:gd name="connsiteY11" fmla="*/ 765810 h 777240"/>
                <a:gd name="connsiteX12" fmla="*/ 1805940 w 3451860"/>
                <a:gd name="connsiteY12" fmla="*/ 365760 h 777240"/>
                <a:gd name="connsiteX13" fmla="*/ 2217420 w 3451860"/>
                <a:gd name="connsiteY13" fmla="*/ 365760 h 777240"/>
                <a:gd name="connsiteX14" fmla="*/ 2217420 w 3451860"/>
                <a:gd name="connsiteY14" fmla="*/ 0 h 777240"/>
                <a:gd name="connsiteX15" fmla="*/ 2548890 w 3451860"/>
                <a:gd name="connsiteY15" fmla="*/ 0 h 777240"/>
                <a:gd name="connsiteX16" fmla="*/ 2537460 w 3451860"/>
                <a:gd name="connsiteY16" fmla="*/ 354330 h 777240"/>
                <a:gd name="connsiteX17" fmla="*/ 2880360 w 3451860"/>
                <a:gd name="connsiteY17" fmla="*/ 365760 h 777240"/>
                <a:gd name="connsiteX18" fmla="*/ 2903220 w 3451860"/>
                <a:gd name="connsiteY18" fmla="*/ 742950 h 777240"/>
                <a:gd name="connsiteX19" fmla="*/ 3451860 w 3451860"/>
                <a:gd name="connsiteY19" fmla="*/ 76581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1860" h="777240">
                  <a:moveTo>
                    <a:pt x="0" y="354330"/>
                  </a:moveTo>
                  <a:lnTo>
                    <a:pt x="125730" y="354330"/>
                  </a:lnTo>
                  <a:lnTo>
                    <a:pt x="148590" y="754380"/>
                  </a:lnTo>
                  <a:lnTo>
                    <a:pt x="411480" y="720090"/>
                  </a:lnTo>
                  <a:lnTo>
                    <a:pt x="411480" y="331470"/>
                  </a:lnTo>
                  <a:lnTo>
                    <a:pt x="731520" y="342900"/>
                  </a:lnTo>
                  <a:lnTo>
                    <a:pt x="731520" y="11430"/>
                  </a:lnTo>
                  <a:lnTo>
                    <a:pt x="1074420" y="11430"/>
                  </a:lnTo>
                  <a:lnTo>
                    <a:pt x="1074420" y="331470"/>
                  </a:lnTo>
                  <a:lnTo>
                    <a:pt x="1440180" y="342900"/>
                  </a:lnTo>
                  <a:lnTo>
                    <a:pt x="1440180" y="777240"/>
                  </a:lnTo>
                  <a:lnTo>
                    <a:pt x="1794510" y="765810"/>
                  </a:lnTo>
                  <a:lnTo>
                    <a:pt x="1805940" y="365760"/>
                  </a:lnTo>
                  <a:lnTo>
                    <a:pt x="2217420" y="365760"/>
                  </a:lnTo>
                  <a:lnTo>
                    <a:pt x="2217420" y="0"/>
                  </a:lnTo>
                  <a:lnTo>
                    <a:pt x="2548890" y="0"/>
                  </a:lnTo>
                  <a:lnTo>
                    <a:pt x="2537460" y="354330"/>
                  </a:lnTo>
                  <a:lnTo>
                    <a:pt x="2880360" y="365760"/>
                  </a:lnTo>
                  <a:lnTo>
                    <a:pt x="2903220" y="742950"/>
                  </a:lnTo>
                  <a:lnTo>
                    <a:pt x="3451860" y="76581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“better” loss function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7E19E428-7F7F-7140-8420-5E70DFD5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96" y="2584100"/>
            <a:ext cx="4566653" cy="3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A5BB-3006-5643-8C14-20330F20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loss function?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0624-9C0D-B743-917E-C2D3A576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798"/>
            <a:ext cx="12192000" cy="35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F8B9-C01E-3C4E-8797-8308FAF5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Loss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5E735-123A-0543-89EE-9A31BDF8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448"/>
            <a:ext cx="12192000" cy="22506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BAE431-0D6A-9449-90E1-3D7ADE4FD478}"/>
              </a:ext>
            </a:extLst>
          </p:cNvPr>
          <p:cNvGrpSpPr/>
          <p:nvPr/>
        </p:nvGrpSpPr>
        <p:grpSpPr>
          <a:xfrm>
            <a:off x="646923" y="5182552"/>
            <a:ext cx="4587646" cy="533331"/>
            <a:chOff x="7398899" y="3275021"/>
            <a:chExt cx="4587646" cy="53333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C981705-1DC5-D54B-84A2-2DD547F1A6F5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FE5DFF-DEC6-6C44-9BE0-77FDA09012C9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8E4ED8D-4CF2-A749-86B4-8790FA751C0C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6BD221E-DDAE-3D4A-A08F-64A71106B8E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218C47B-635C-8843-9B8F-D2C1A019A416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A234EE-77FE-934C-8B57-73A8A2DC6DEE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AF9A0F-991E-5D4B-AEBF-D5B81B6D582D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3288351-B155-064B-8FC5-E99B95656A06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40D5D3D-8E65-8647-924D-D0E2FAED144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9DE88B-A927-5549-89DC-A563D9D4F082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F32A73A-F277-0343-91D2-F0424FBB8CBA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C8DCCE-364F-D243-8A2B-8C11C67DD37B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A17D0F3-242A-0F46-A22F-E37A1F29992A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CFD786C-D8DF-7645-941D-3ED0CDE8603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0C0E2EF-1482-F849-A1F6-4E44275998D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51771ACF-F1E7-514D-85CD-3B8B3238EA3B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5A5E05-4305-E042-8139-C112B00D00C4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F02601-2FD5-214E-97E6-3B64CB20E83B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2D3A46A-9589-904B-A9B9-61586F499530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F1B908A-6368-414A-9D41-58B9534CCC9C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6EFD217A-9000-FE4F-B5FB-B16CBCCE1C44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5FE197-FFB5-A547-89A5-79236C21F0E4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1236B75-78CD-CC40-A5BB-DCE28092085E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CC70559-0AC1-C24E-8E14-EF4CED75D2A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448B241-1A6C-9145-BDF5-33790B3299E8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52D3109-002A-0D45-89FD-23ECB1A58DCF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46072F-A916-0547-8D52-745F545E021B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74E6205-40AB-2C4F-8791-9AFCC7AA2E2A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CC701B8-11D5-074C-8DD9-F36D0919B96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7A171C2-7FF3-554B-8A93-5D809F8AE67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867895E4-54E5-8E40-977C-CC85D771E5E0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B99C2C-4043-9C44-BFDA-FFDB82C5BF3B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03C3BEB-B7A8-8D4A-A515-1756F0213518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F06B031-2B72-6B48-B444-951D58BD1B3E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FDA185C-EB03-4F4D-AEDA-B11CC9F8DFEB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12412D61-83A1-FC48-8A62-DF0AD9089828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2C6D02-A22D-FE42-B7F2-299AB8CB73E2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7D54102-21B3-3D41-BB11-01111368F7D7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1150D6A-8FB3-944A-BD9F-1901139910D5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71CBC-F9C1-034C-BCCB-D55A48B425E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3411E73-47F5-3347-A36A-7CDDBD3ECE20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D6B171-7774-E940-B6A5-72EA3E6D7D65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ABE4DC9-891F-1E4A-B9F6-32EEB74D350B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963C753-BF9E-C04C-9E56-1594D211CBE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0BE527C-C70C-2A4C-9DFD-2B61EB4656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9B18DC5-E2B8-CC4E-9122-1B751DF34EE6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4D86C2FB-6E90-A64E-BDB1-5E4B25A3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43" y="3260769"/>
            <a:ext cx="4566653" cy="3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54D3-5822-4B46-95AC-2E1E678A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behind the square loss function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000245-239C-D84A-B8E7-52241E3D041C}"/>
              </a:ext>
            </a:extLst>
          </p:cNvPr>
          <p:cNvGrpSpPr/>
          <p:nvPr/>
        </p:nvGrpSpPr>
        <p:grpSpPr>
          <a:xfrm>
            <a:off x="1348740" y="1940798"/>
            <a:ext cx="2971800" cy="2058432"/>
            <a:chOff x="1348740" y="1940798"/>
            <a:chExt cx="2971800" cy="20584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95EE69-D5CA-0844-B45D-903336FC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8740" y="2310130"/>
              <a:ext cx="2971800" cy="16891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55EBBB-7985-484B-9F51-18B95E7D16FB}"/>
                </a:ext>
              </a:extLst>
            </p:cNvPr>
            <p:cNvSpPr txBox="1"/>
            <p:nvPr/>
          </p:nvSpPr>
          <p:spPr>
            <a:xfrm>
              <a:off x="1935480" y="1940798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Linear model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222DB2-D243-CE4F-9642-398304301EEA}"/>
              </a:ext>
            </a:extLst>
          </p:cNvPr>
          <p:cNvGrpSpPr/>
          <p:nvPr/>
        </p:nvGrpSpPr>
        <p:grpSpPr>
          <a:xfrm>
            <a:off x="942229" y="4731796"/>
            <a:ext cx="3784821" cy="742931"/>
            <a:chOff x="4513315" y="2686069"/>
            <a:chExt cx="3784821" cy="74293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1478C0-2B38-3F4B-8F9C-B622C8CF3692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766443E-1C48-C04A-AF21-B4D1D97B37C3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0698610-9D53-EA44-B840-E53AF0C06802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272E091-F142-F246-BAF2-1140F9EE856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DA0487A-14B2-5C47-B177-F3DB2E185EC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78DA256-7F0E-4F40-8D1F-24A15CDC3AE6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18B7DAC-458C-3B4A-A7F2-7C08AEE22E5E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853541F-5CF4-EA4C-AC49-E627654C52C7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586346-6714-4646-861E-C6077A6B30B4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AB621E2-2455-0846-9D2E-3E7A785192F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B7C4BF5-086D-F646-BF4F-AD789E9A2C8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8D6F9DD-1713-B447-8C1D-B5874ED5FC29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653A17-EFC8-BC44-BD94-C36675F6B8C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1F763D2-4523-594D-87D2-9B42E1BC2F91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F2F43897-642A-9D42-9164-361DE14C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12" y="2125464"/>
            <a:ext cx="3517900" cy="9271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AC8304A-5F95-8C45-8598-E9AE08C02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05" y="3999230"/>
            <a:ext cx="2997200" cy="8128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746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602719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602495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loss function</a:t>
            </a:r>
          </a:p>
        </p:txBody>
      </p:sp>
      <p:pic>
        <p:nvPicPr>
          <p:cNvPr id="3074" name="Picture 2" descr="Responsive image">
            <a:extLst>
              <a:ext uri="{FF2B5EF4-FFF2-40B4-BE49-F238E27FC236}">
                <a16:creationId xmlns:a16="http://schemas.microsoft.com/office/drawing/2014/main" id="{EF19797B-B70B-564A-B02F-41E59E06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3" y="2624271"/>
            <a:ext cx="4586335" cy="32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ponsive image">
            <a:extLst>
              <a:ext uri="{FF2B5EF4-FFF2-40B4-BE49-F238E27FC236}">
                <a16:creationId xmlns:a16="http://schemas.microsoft.com/office/drawing/2014/main" id="{2A29C3AF-86CB-D344-A962-99629D82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81" y="2676056"/>
            <a:ext cx="4586335" cy="32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29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20E3-489F-E042-B540-772FC64D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did we gain anything 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57ABA-ED93-8447-B5B6-DBE1C511AD74}"/>
              </a:ext>
            </a:extLst>
          </p:cNvPr>
          <p:cNvSpPr txBox="1"/>
          <p:nvPr/>
        </p:nvSpPr>
        <p:spPr>
          <a:xfrm>
            <a:off x="1314450" y="1690688"/>
            <a:ext cx="790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 you know what a half-pipe means in the context of sports?</a:t>
            </a:r>
          </a:p>
        </p:txBody>
      </p:sp>
      <p:pic>
        <p:nvPicPr>
          <p:cNvPr id="4" name="Online Media 3" descr="9 Year Old Girl Lands 540!">
            <a:hlinkClick r:id="" action="ppaction://media"/>
            <a:extLst>
              <a:ext uri="{FF2B5EF4-FFF2-40B4-BE49-F238E27FC236}">
                <a16:creationId xmlns:a16="http://schemas.microsoft.com/office/drawing/2014/main" id="{7E7C8FF6-B5B0-2842-932D-3D21EC6D5F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5125" y="250031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F8E04-A686-CB4C-B401-D6BC6CBC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304947"/>
            <a:ext cx="8343900" cy="5905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5A823C-AE96-F244-8586-346B2AB9C73B}"/>
              </a:ext>
            </a:extLst>
          </p:cNvPr>
          <p:cNvSpPr/>
          <p:nvPr/>
        </p:nvSpPr>
        <p:spPr>
          <a:xfrm>
            <a:off x="3601156" y="3571897"/>
            <a:ext cx="237066" cy="23706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24A5D-46E1-6E49-818A-61C0150F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gradient descent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00A75-C82B-764D-8A2A-1EA66074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097"/>
            <a:ext cx="12192000" cy="82869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265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6296E-6 C 0.00664 0.02385 0.01328 0.04792 0.02305 0.075 C 0.03281 0.10209 0.04648 0.13496 0.05859 0.1625 C 0.07057 0.18982 0.08307 0.21806 0.09531 0.23959 C 0.10755 0.26111 0.1181 0.2757 0.1319 0.29167 C 0.14583 0.30764 0.16458 0.32709 0.17838 0.33542 C 0.19219 0.34375 0.19831 0.34607 0.2151 0.34167 C 0.23164 0.33704 0.26081 0.32361 0.27864 0.30834 C 0.29622 0.29306 0.30768 0.27176 0.32122 0.25 C 0.33489 0.22801 0.36055 0.17709 0.36055 0.17732 L 0.36055 0.17709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6055 0.17709 C 0.34844 0.20533 0.33646 0.23357 0.3207 0.26019 C 0.30482 0.28704 0.28424 0.31991 0.26549 0.33727 C 0.24674 0.35463 0.23021 0.36783 0.2082 0.36435 C 0.18607 0.36088 0.15195 0.3338 0.1332 0.31644 C 0.11445 0.29908 0.10508 0.27963 0.0957 0.26019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7 0.26019 C 0.10573 0.27824 0.11575 0.29653 0.12851 0.31204 C 0.14114 0.32778 0.15716 0.34445 0.17187 0.35371 C 0.18646 0.3632 0.20312 0.36852 0.2164 0.36852 C 0.22969 0.36852 0.24114 0.36042 0.25156 0.35371 C 0.26185 0.34723 0.27018 0.33797 0.27851 0.3287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851 0.32871 C 0.27031 0.33959 0.26224 0.35047 0.25143 0.35764 C 0.24075 0.36505 0.22552 0.37153 0.21393 0.37223 C 0.20247 0.37292 0.19245 0.36736 0.18242 0.36181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242 0.36181 C 0.18828 0.36806 0.19427 0.37454 0.20234 0.37616 C 0.21028 0.37801 0.22031 0.375 0.23047 0.37199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0" presetClass="path" presetSubtype="0" accel="50000" decel="5000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3047 0.37199 C 0.22578 0.37361 0.22122 0.37547 0.21758 0.37616 C 0.2138 0.37685 0.21094 0.37639 0.2082 0.3761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B56-1E21-294E-94CF-5E9C99FB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276360"/>
            <a:ext cx="8343900" cy="5905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544958-1FED-8D49-B98D-225629213436}"/>
              </a:ext>
            </a:extLst>
          </p:cNvPr>
          <p:cNvSpPr/>
          <p:nvPr/>
        </p:nvSpPr>
        <p:spPr>
          <a:xfrm>
            <a:off x="3601156" y="3543310"/>
            <a:ext cx="237066" cy="23706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1500A-F44E-C04A-B25C-ACF9A1FBBAF9}"/>
              </a:ext>
            </a:extLst>
          </p:cNvPr>
          <p:cNvSpPr/>
          <p:nvPr/>
        </p:nvSpPr>
        <p:spPr>
          <a:xfrm>
            <a:off x="7982656" y="4792990"/>
            <a:ext cx="237066" cy="237067"/>
          </a:xfrm>
          <a:prstGeom prst="ellipse">
            <a:avLst/>
          </a:prstGeom>
          <a:solidFill>
            <a:srgbClr val="953FD9"/>
          </a:solidFill>
          <a:ln>
            <a:solidFill>
              <a:srgbClr val="953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24E4C-5732-8448-9124-DD4840071215}"/>
              </a:ext>
            </a:extLst>
          </p:cNvPr>
          <p:cNvCxnSpPr/>
          <p:nvPr/>
        </p:nvCxnSpPr>
        <p:spPr>
          <a:xfrm>
            <a:off x="3394710" y="3349000"/>
            <a:ext cx="548640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27B0E-EDD2-B747-B9EF-8A1FD7A80C4A}"/>
              </a:ext>
            </a:extLst>
          </p:cNvPr>
          <p:cNvCxnSpPr>
            <a:cxnSpLocks/>
          </p:cNvCxnSpPr>
          <p:nvPr/>
        </p:nvCxnSpPr>
        <p:spPr>
          <a:xfrm flipH="1" flipV="1">
            <a:off x="3143250" y="2971810"/>
            <a:ext cx="458334" cy="78527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A5609-CF67-5B43-B4E2-857A4CB8AE40}"/>
              </a:ext>
            </a:extLst>
          </p:cNvPr>
          <p:cNvCxnSpPr/>
          <p:nvPr/>
        </p:nvCxnSpPr>
        <p:spPr>
          <a:xfrm>
            <a:off x="3601156" y="3745659"/>
            <a:ext cx="650804" cy="116586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3F58D-74E2-3247-A774-D2D2B08AB95E}"/>
              </a:ext>
            </a:extLst>
          </p:cNvPr>
          <p:cNvCxnSpPr/>
          <p:nvPr/>
        </p:nvCxnSpPr>
        <p:spPr>
          <a:xfrm flipV="1">
            <a:off x="7948366" y="4617730"/>
            <a:ext cx="532694" cy="75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7CAF03-B425-9145-94C1-48648DFA7440}"/>
              </a:ext>
            </a:extLst>
          </p:cNvPr>
          <p:cNvCxnSpPr>
            <a:cxnSpLocks/>
          </p:cNvCxnSpPr>
          <p:nvPr/>
        </p:nvCxnSpPr>
        <p:spPr>
          <a:xfrm flipV="1">
            <a:off x="8208292" y="4194821"/>
            <a:ext cx="638528" cy="80814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B25D8C-EBC9-EF4E-A681-1C9D07595F46}"/>
              </a:ext>
            </a:extLst>
          </p:cNvPr>
          <p:cNvCxnSpPr/>
          <p:nvPr/>
        </p:nvCxnSpPr>
        <p:spPr>
          <a:xfrm flipH="1">
            <a:off x="7669530" y="4994920"/>
            <a:ext cx="545183" cy="73152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04FF46-F918-594F-BB87-31DC0398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get gravity and friction?</a:t>
            </a:r>
          </a:p>
        </p:txBody>
      </p:sp>
      <p:sp>
        <p:nvSpPr>
          <p:cNvPr id="7" name="7-Point Star 6">
            <a:extLst>
              <a:ext uri="{FF2B5EF4-FFF2-40B4-BE49-F238E27FC236}">
                <a16:creationId xmlns:a16="http://schemas.microsoft.com/office/drawing/2014/main" id="{9F3EAA72-2576-0B4C-A66F-B028E933C3B5}"/>
              </a:ext>
            </a:extLst>
          </p:cNvPr>
          <p:cNvSpPr/>
          <p:nvPr/>
        </p:nvSpPr>
        <p:spPr>
          <a:xfrm>
            <a:off x="9858375" y="1276360"/>
            <a:ext cx="2333625" cy="21526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Tangent can give two directions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94A06C8C-F70E-054D-8F47-4D7AE2B93487}"/>
              </a:ext>
            </a:extLst>
          </p:cNvPr>
          <p:cNvSpPr/>
          <p:nvPr/>
        </p:nvSpPr>
        <p:spPr>
          <a:xfrm>
            <a:off x="9472613" y="3780377"/>
            <a:ext cx="2328862" cy="2077498"/>
          </a:xfrm>
          <a:prstGeom prst="cloudCallout">
            <a:avLst>
              <a:gd name="adj1" fmla="val -86477"/>
              <a:gd name="adj2" fmla="val -103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Which direction to take?</a:t>
            </a:r>
          </a:p>
        </p:txBody>
      </p:sp>
    </p:spTree>
    <p:extLst>
      <p:ext uri="{BB962C8B-B14F-4D97-AF65-F5344CB8AC3E}">
        <p14:creationId xmlns:p14="http://schemas.microsoft.com/office/powerpoint/2010/main" val="446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B56-1E21-294E-94CF-5E9C99FB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06" y="1585913"/>
            <a:ext cx="7596187" cy="51673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544958-1FED-8D49-B98D-225629213436}"/>
              </a:ext>
            </a:extLst>
          </p:cNvPr>
          <p:cNvSpPr/>
          <p:nvPr/>
        </p:nvSpPr>
        <p:spPr>
          <a:xfrm>
            <a:off x="3824723" y="3569494"/>
            <a:ext cx="215822" cy="20743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1500A-F44E-C04A-B25C-ACF9A1FBBAF9}"/>
              </a:ext>
            </a:extLst>
          </p:cNvPr>
          <p:cNvSpPr/>
          <p:nvPr/>
        </p:nvSpPr>
        <p:spPr>
          <a:xfrm>
            <a:off x="7813589" y="4662964"/>
            <a:ext cx="215822" cy="207434"/>
          </a:xfrm>
          <a:prstGeom prst="ellipse">
            <a:avLst/>
          </a:prstGeom>
          <a:solidFill>
            <a:srgbClr val="953FD9"/>
          </a:solidFill>
          <a:ln>
            <a:solidFill>
              <a:srgbClr val="953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24E4C-5732-8448-9124-DD4840071215}"/>
              </a:ext>
            </a:extLst>
          </p:cNvPr>
          <p:cNvCxnSpPr>
            <a:cxnSpLocks/>
          </p:cNvCxnSpPr>
          <p:nvPr/>
        </p:nvCxnSpPr>
        <p:spPr>
          <a:xfrm>
            <a:off x="3636777" y="3399473"/>
            <a:ext cx="499475" cy="88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A5609-CF67-5B43-B4E2-857A4CB8AE40}"/>
              </a:ext>
            </a:extLst>
          </p:cNvPr>
          <p:cNvCxnSpPr>
            <a:cxnSpLocks/>
          </p:cNvCxnSpPr>
          <p:nvPr/>
        </p:nvCxnSpPr>
        <p:spPr>
          <a:xfrm>
            <a:off x="3824723" y="3746549"/>
            <a:ext cx="592484" cy="102013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3F58D-74E2-3247-A774-D2D2B08AB95E}"/>
              </a:ext>
            </a:extLst>
          </p:cNvPr>
          <p:cNvCxnSpPr>
            <a:cxnSpLocks/>
          </p:cNvCxnSpPr>
          <p:nvPr/>
        </p:nvCxnSpPr>
        <p:spPr>
          <a:xfrm flipV="1">
            <a:off x="7782371" y="4509611"/>
            <a:ext cx="484958" cy="66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7CAF03-B425-9145-94C1-48648DFA7440}"/>
              </a:ext>
            </a:extLst>
          </p:cNvPr>
          <p:cNvCxnSpPr>
            <a:cxnSpLocks/>
          </p:cNvCxnSpPr>
          <p:nvPr/>
        </p:nvCxnSpPr>
        <p:spPr>
          <a:xfrm flipV="1">
            <a:off x="8019005" y="4139566"/>
            <a:ext cx="581308" cy="70712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72F71BA-8856-9347-A6DB-143B79DA9C3A}"/>
              </a:ext>
            </a:extLst>
          </p:cNvPr>
          <p:cNvSpPr/>
          <p:nvPr/>
        </p:nvSpPr>
        <p:spPr>
          <a:xfrm>
            <a:off x="5347429" y="5463064"/>
            <a:ext cx="215822" cy="20743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FBCF60-E7B7-9248-AEC0-5F93F5AD1EC5}"/>
              </a:ext>
            </a:extLst>
          </p:cNvPr>
          <p:cNvCxnSpPr>
            <a:cxnSpLocks/>
          </p:cNvCxnSpPr>
          <p:nvPr/>
        </p:nvCxnSpPr>
        <p:spPr>
          <a:xfrm>
            <a:off x="5347429" y="5640119"/>
            <a:ext cx="380901" cy="31967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642A07F-77F7-A445-BCF0-B8F1B185984C}"/>
              </a:ext>
            </a:extLst>
          </p:cNvPr>
          <p:cNvSpPr/>
          <p:nvPr/>
        </p:nvSpPr>
        <p:spPr>
          <a:xfrm>
            <a:off x="6632859" y="5670497"/>
            <a:ext cx="215822" cy="207434"/>
          </a:xfrm>
          <a:prstGeom prst="ellipse">
            <a:avLst/>
          </a:prstGeom>
          <a:solidFill>
            <a:srgbClr val="953FD9">
              <a:alpha val="50000"/>
            </a:srgbClr>
          </a:solidFill>
          <a:ln>
            <a:solidFill>
              <a:srgbClr val="953F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60519C-C867-1F4E-AFA9-A3B5D0D15043}"/>
              </a:ext>
            </a:extLst>
          </p:cNvPr>
          <p:cNvCxnSpPr>
            <a:cxnSpLocks/>
          </p:cNvCxnSpPr>
          <p:nvPr/>
        </p:nvCxnSpPr>
        <p:spPr>
          <a:xfrm flipV="1">
            <a:off x="6775841" y="5799773"/>
            <a:ext cx="326046" cy="10445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7C73D429-18DF-9840-A95D-ABC80F95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is all you need!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E06865-E69A-5446-99C5-8CCB915E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98" y="3701256"/>
            <a:ext cx="2235200" cy="5207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CB83B1-3B2E-A241-BF4E-39C91A117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601" y="2980953"/>
            <a:ext cx="2527300" cy="495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060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22C9-AB58-9C4E-A743-E1CC84C7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discussion next Thursday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958F3-4B43-DC44-9FC9-E11AAC589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96740"/>
            <a:ext cx="84963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C277-F232-D249-AD73-F071FDBB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84B16-C40F-5F47-A1FC-5CD374ED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1614985"/>
            <a:ext cx="12192000" cy="5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35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B56-1E21-294E-94CF-5E9C99FB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57325"/>
            <a:ext cx="7467600" cy="511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544958-1FED-8D49-B98D-225629213436}"/>
              </a:ext>
            </a:extLst>
          </p:cNvPr>
          <p:cNvSpPr/>
          <p:nvPr/>
        </p:nvSpPr>
        <p:spPr>
          <a:xfrm>
            <a:off x="3863172" y="3418968"/>
            <a:ext cx="212169" cy="20513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1500A-F44E-C04A-B25C-ACF9A1FBBAF9}"/>
              </a:ext>
            </a:extLst>
          </p:cNvPr>
          <p:cNvSpPr/>
          <p:nvPr/>
        </p:nvSpPr>
        <p:spPr>
          <a:xfrm>
            <a:off x="7784514" y="4500344"/>
            <a:ext cx="212169" cy="205139"/>
          </a:xfrm>
          <a:prstGeom prst="ellipse">
            <a:avLst/>
          </a:prstGeom>
          <a:solidFill>
            <a:srgbClr val="953FD9"/>
          </a:solidFill>
          <a:ln>
            <a:solidFill>
              <a:srgbClr val="953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4D6D09-3F50-4241-B8F7-AEBCCAF9B9D2}"/>
              </a:ext>
            </a:extLst>
          </p:cNvPr>
          <p:cNvCxnSpPr>
            <a:stCxn id="4" idx="5"/>
          </p:cNvCxnSpPr>
          <p:nvPr/>
        </p:nvCxnSpPr>
        <p:spPr>
          <a:xfrm>
            <a:off x="4044268" y="3594065"/>
            <a:ext cx="3740246" cy="100014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A1F9824A-91E9-C540-A3F7-09FA8F6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this work?</a:t>
            </a:r>
          </a:p>
        </p:txBody>
      </p:sp>
      <p:sp>
        <p:nvSpPr>
          <p:cNvPr id="8" name="7-Point Star 7">
            <a:extLst>
              <a:ext uri="{FF2B5EF4-FFF2-40B4-BE49-F238E27FC236}">
                <a16:creationId xmlns:a16="http://schemas.microsoft.com/office/drawing/2014/main" id="{BD3D84CC-E4AA-DD45-92B9-07EBFD014302}"/>
              </a:ext>
            </a:extLst>
          </p:cNvPr>
          <p:cNvSpPr/>
          <p:nvPr/>
        </p:nvSpPr>
        <p:spPr>
          <a:xfrm>
            <a:off x="9601200" y="1027906"/>
            <a:ext cx="2257425" cy="195818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Convex loss functions</a:t>
            </a:r>
          </a:p>
        </p:txBody>
      </p:sp>
    </p:spTree>
    <p:extLst>
      <p:ext uri="{BB962C8B-B14F-4D97-AF65-F5344CB8AC3E}">
        <p14:creationId xmlns:p14="http://schemas.microsoft.com/office/powerpoint/2010/main" val="3514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602719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602495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 function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77A5C8A7-C2F7-B848-B9F8-907C9706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1" y="2487370"/>
            <a:ext cx="43434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ponsive image">
            <a:extLst>
              <a:ext uri="{FF2B5EF4-FFF2-40B4-BE49-F238E27FC236}">
                <a16:creationId xmlns:a16="http://schemas.microsoft.com/office/drawing/2014/main" id="{CB6B4E7F-98EB-8245-9E58-5586AC89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6" y="2531507"/>
            <a:ext cx="431292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42526692-00FF-3349-9B27-C127D8173C3C}"/>
              </a:ext>
            </a:extLst>
          </p:cNvPr>
          <p:cNvSpPr/>
          <p:nvPr/>
        </p:nvSpPr>
        <p:spPr>
          <a:xfrm>
            <a:off x="8617849" y="485775"/>
            <a:ext cx="2735951" cy="1572791"/>
          </a:xfrm>
          <a:prstGeom prst="cloudCallout">
            <a:avLst>
              <a:gd name="adj1" fmla="val -17177"/>
              <a:gd name="adj2" fmla="val 470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Convex functions need not be smooth!</a:t>
            </a:r>
          </a:p>
        </p:txBody>
      </p:sp>
    </p:spTree>
    <p:extLst>
      <p:ext uri="{BB962C8B-B14F-4D97-AF65-F5344CB8AC3E}">
        <p14:creationId xmlns:p14="http://schemas.microsoft.com/office/powerpoint/2010/main" val="11518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555396" y="1542707"/>
            <a:ext cx="4478368" cy="4175899"/>
            <a:chOff x="2212364" y="1271239"/>
            <a:chExt cx="4478368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369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72981" y="2817911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Loss function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24008D55-4E68-6741-BA03-438C4E01BE03}"/>
              </a:ext>
            </a:extLst>
          </p:cNvPr>
          <p:cNvSpPr/>
          <p:nvPr/>
        </p:nvSpPr>
        <p:spPr>
          <a:xfrm>
            <a:off x="4704797" y="2033033"/>
            <a:ext cx="2850776" cy="2475110"/>
          </a:xfrm>
          <a:custGeom>
            <a:avLst/>
            <a:gdLst>
              <a:gd name="connsiteX0" fmla="*/ 0 w 2850776"/>
              <a:gd name="connsiteY0" fmla="*/ 712694 h 2475110"/>
              <a:gd name="connsiteX1" fmla="*/ 161364 w 2850776"/>
              <a:gd name="connsiteY1" fmla="*/ 1465729 h 2475110"/>
              <a:gd name="connsiteX2" fmla="*/ 578223 w 2850776"/>
              <a:gd name="connsiteY2" fmla="*/ 1492623 h 2475110"/>
              <a:gd name="connsiteX3" fmla="*/ 847164 w 2850776"/>
              <a:gd name="connsiteY3" fmla="*/ 1223682 h 2475110"/>
              <a:gd name="connsiteX4" fmla="*/ 1210235 w 2850776"/>
              <a:gd name="connsiteY4" fmla="*/ 1250576 h 2475110"/>
              <a:gd name="connsiteX5" fmla="*/ 1385047 w 2850776"/>
              <a:gd name="connsiteY5" fmla="*/ 1653988 h 2475110"/>
              <a:gd name="connsiteX6" fmla="*/ 1694329 w 2850776"/>
              <a:gd name="connsiteY6" fmla="*/ 2420470 h 2475110"/>
              <a:gd name="connsiteX7" fmla="*/ 2850776 w 2850776"/>
              <a:gd name="connsiteY7" fmla="*/ 0 h 24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776" h="2475110">
                <a:moveTo>
                  <a:pt x="0" y="712694"/>
                </a:moveTo>
                <a:cubicBezTo>
                  <a:pt x="32497" y="1024217"/>
                  <a:pt x="64994" y="1335741"/>
                  <a:pt x="161364" y="1465729"/>
                </a:cubicBezTo>
                <a:cubicBezTo>
                  <a:pt x="257734" y="1595717"/>
                  <a:pt x="463923" y="1532964"/>
                  <a:pt x="578223" y="1492623"/>
                </a:cubicBezTo>
                <a:cubicBezTo>
                  <a:pt x="692523" y="1452282"/>
                  <a:pt x="741829" y="1264023"/>
                  <a:pt x="847164" y="1223682"/>
                </a:cubicBezTo>
                <a:cubicBezTo>
                  <a:pt x="952499" y="1183341"/>
                  <a:pt x="1120588" y="1178858"/>
                  <a:pt x="1210235" y="1250576"/>
                </a:cubicBezTo>
                <a:cubicBezTo>
                  <a:pt x="1299882" y="1322294"/>
                  <a:pt x="1304365" y="1459006"/>
                  <a:pt x="1385047" y="1653988"/>
                </a:cubicBezTo>
                <a:cubicBezTo>
                  <a:pt x="1465729" y="1848970"/>
                  <a:pt x="1450041" y="2696135"/>
                  <a:pt x="1694329" y="2420470"/>
                </a:cubicBezTo>
                <a:cubicBezTo>
                  <a:pt x="1938617" y="2144805"/>
                  <a:pt x="2394696" y="1072402"/>
                  <a:pt x="285077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DF0CAF-16FF-0B45-9C7B-38543C02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non-convex loss functions?</a:t>
            </a:r>
          </a:p>
        </p:txBody>
      </p:sp>
    </p:spTree>
    <p:extLst>
      <p:ext uri="{BB962C8B-B14F-4D97-AF65-F5344CB8AC3E}">
        <p14:creationId xmlns:p14="http://schemas.microsoft.com/office/powerpoint/2010/main" val="3919590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77CB1A-B7AA-E443-AA8D-BDAB0C5C5E1D}"/>
              </a:ext>
            </a:extLst>
          </p:cNvPr>
          <p:cNvGrpSpPr/>
          <p:nvPr/>
        </p:nvGrpSpPr>
        <p:grpSpPr>
          <a:xfrm>
            <a:off x="3541108" y="1271239"/>
            <a:ext cx="4478368" cy="4175899"/>
            <a:chOff x="2212364" y="1271239"/>
            <a:chExt cx="4478368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66946" y="127123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66946" y="467236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59852" y="5139361"/>
              <a:ext cx="369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72981" y="2817911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Loss function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56779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96107" y="462720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90193" y="150967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90193" y="283329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24008D55-4E68-6741-BA03-438C4E01BE03}"/>
              </a:ext>
            </a:extLst>
          </p:cNvPr>
          <p:cNvSpPr/>
          <p:nvPr/>
        </p:nvSpPr>
        <p:spPr>
          <a:xfrm>
            <a:off x="4690509" y="1761565"/>
            <a:ext cx="2850776" cy="2475110"/>
          </a:xfrm>
          <a:custGeom>
            <a:avLst/>
            <a:gdLst>
              <a:gd name="connsiteX0" fmla="*/ 0 w 2850776"/>
              <a:gd name="connsiteY0" fmla="*/ 712694 h 2475110"/>
              <a:gd name="connsiteX1" fmla="*/ 161364 w 2850776"/>
              <a:gd name="connsiteY1" fmla="*/ 1465729 h 2475110"/>
              <a:gd name="connsiteX2" fmla="*/ 578223 w 2850776"/>
              <a:gd name="connsiteY2" fmla="*/ 1492623 h 2475110"/>
              <a:gd name="connsiteX3" fmla="*/ 847164 w 2850776"/>
              <a:gd name="connsiteY3" fmla="*/ 1223682 h 2475110"/>
              <a:gd name="connsiteX4" fmla="*/ 1210235 w 2850776"/>
              <a:gd name="connsiteY4" fmla="*/ 1250576 h 2475110"/>
              <a:gd name="connsiteX5" fmla="*/ 1385047 w 2850776"/>
              <a:gd name="connsiteY5" fmla="*/ 1653988 h 2475110"/>
              <a:gd name="connsiteX6" fmla="*/ 1694329 w 2850776"/>
              <a:gd name="connsiteY6" fmla="*/ 2420470 h 2475110"/>
              <a:gd name="connsiteX7" fmla="*/ 2850776 w 2850776"/>
              <a:gd name="connsiteY7" fmla="*/ 0 h 247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776" h="2475110">
                <a:moveTo>
                  <a:pt x="0" y="712694"/>
                </a:moveTo>
                <a:cubicBezTo>
                  <a:pt x="32497" y="1024217"/>
                  <a:pt x="64994" y="1335741"/>
                  <a:pt x="161364" y="1465729"/>
                </a:cubicBezTo>
                <a:cubicBezTo>
                  <a:pt x="257734" y="1595717"/>
                  <a:pt x="463923" y="1532964"/>
                  <a:pt x="578223" y="1492623"/>
                </a:cubicBezTo>
                <a:cubicBezTo>
                  <a:pt x="692523" y="1452282"/>
                  <a:pt x="741829" y="1264023"/>
                  <a:pt x="847164" y="1223682"/>
                </a:cubicBezTo>
                <a:cubicBezTo>
                  <a:pt x="952499" y="1183341"/>
                  <a:pt x="1120588" y="1178858"/>
                  <a:pt x="1210235" y="1250576"/>
                </a:cubicBezTo>
                <a:cubicBezTo>
                  <a:pt x="1299882" y="1322294"/>
                  <a:pt x="1304365" y="1459006"/>
                  <a:pt x="1385047" y="1653988"/>
                </a:cubicBezTo>
                <a:cubicBezTo>
                  <a:pt x="1465729" y="1848970"/>
                  <a:pt x="1450041" y="2696135"/>
                  <a:pt x="1694329" y="2420470"/>
                </a:cubicBezTo>
                <a:cubicBezTo>
                  <a:pt x="1938617" y="2144805"/>
                  <a:pt x="2394696" y="1072402"/>
                  <a:pt x="285077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0F462C-FCD1-0148-8325-07FDAA1F2A9A}"/>
              </a:ext>
            </a:extLst>
          </p:cNvPr>
          <p:cNvSpPr/>
          <p:nvPr/>
        </p:nvSpPr>
        <p:spPr>
          <a:xfrm>
            <a:off x="6208110" y="4101347"/>
            <a:ext cx="169085" cy="1578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0FD82-B845-194C-8D3A-F9EAF9A8F648}"/>
              </a:ext>
            </a:extLst>
          </p:cNvPr>
          <p:cNvSpPr/>
          <p:nvPr/>
        </p:nvSpPr>
        <p:spPr>
          <a:xfrm>
            <a:off x="4811532" y="3212246"/>
            <a:ext cx="161364" cy="1645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C57694-CECD-8143-9C27-21687808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 if we run GD?</a:t>
            </a:r>
          </a:p>
        </p:txBody>
      </p:sp>
    </p:spTree>
    <p:extLst>
      <p:ext uri="{BB962C8B-B14F-4D97-AF65-F5344CB8AC3E}">
        <p14:creationId xmlns:p14="http://schemas.microsoft.com/office/powerpoint/2010/main" val="33961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579F-D982-8E4F-9008-58AF1D54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 on more than one variable</a:t>
            </a:r>
          </a:p>
        </p:txBody>
      </p:sp>
      <p:pic>
        <p:nvPicPr>
          <p:cNvPr id="5122" name="Picture 2" descr="Responsive image">
            <a:extLst>
              <a:ext uri="{FF2B5EF4-FFF2-40B4-BE49-F238E27FC236}">
                <a16:creationId xmlns:a16="http://schemas.microsoft.com/office/drawing/2014/main" id="{E4D51957-2AA0-0F43-911E-1D95296D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785303"/>
            <a:ext cx="10515600" cy="41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A596BE-14FD-C74D-B543-82ABD0B7BE7B}"/>
              </a:ext>
            </a:extLst>
          </p:cNvPr>
          <p:cNvSpPr txBox="1"/>
          <p:nvPr/>
        </p:nvSpPr>
        <p:spPr>
          <a:xfrm>
            <a:off x="2814638" y="6186488"/>
            <a:ext cx="6156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alykhantejani.github.io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/images/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gradient_descent_line_graph.gif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FE2E-A9D5-E44F-8964-48A32B7A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we lose something?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EBE5D-1873-9945-936A-4CF8A473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37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0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74407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1E98FC5-6208-8245-99B3-C179C7D9BA17}"/>
              </a:ext>
            </a:extLst>
          </p:cNvPr>
          <p:cNvCxnSpPr/>
          <p:nvPr/>
        </p:nvCxnSpPr>
        <p:spPr>
          <a:xfrm>
            <a:off x="1155762" y="5440896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B93BF25-0180-F44E-91F5-F6D4A1A821FD}"/>
              </a:ext>
            </a:extLst>
          </p:cNvPr>
          <p:cNvSpPr txBox="1"/>
          <p:nvPr/>
        </p:nvSpPr>
        <p:spPr>
          <a:xfrm>
            <a:off x="4712342" y="5281180"/>
            <a:ext cx="956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BMI (kg/m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52BB541-B01F-D443-BE94-4EB63B1F4BDF}"/>
              </a:ext>
            </a:extLst>
          </p:cNvPr>
          <p:cNvCxnSpPr/>
          <p:nvPr/>
        </p:nvCxnSpPr>
        <p:spPr>
          <a:xfrm>
            <a:off x="1291266" y="5385601"/>
            <a:ext cx="0" cy="915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1E6A0-DA03-8742-822F-35C33662F419}"/>
              </a:ext>
            </a:extLst>
          </p:cNvPr>
          <p:cNvSpPr txBox="1"/>
          <p:nvPr/>
        </p:nvSpPr>
        <p:spPr>
          <a:xfrm>
            <a:off x="1081112" y="545973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A16A8A-8B4C-E64E-A579-18655C83A8CC}"/>
              </a:ext>
            </a:extLst>
          </p:cNvPr>
          <p:cNvGrpSpPr/>
          <p:nvPr/>
        </p:nvGrpSpPr>
        <p:grpSpPr>
          <a:xfrm>
            <a:off x="2030161" y="5395556"/>
            <a:ext cx="377026" cy="351131"/>
            <a:chOff x="6156779" y="4627205"/>
            <a:chExt cx="377026" cy="35113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3C2BE01-1ECA-CC40-A617-ADD4FEB60D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EE8934-4A1D-D34D-AB27-09512A9BD84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90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996ED4F-3B11-C145-B6BC-4DCB7E608175}"/>
              </a:ext>
            </a:extLst>
          </p:cNvPr>
          <p:cNvGrpSpPr/>
          <p:nvPr/>
        </p:nvGrpSpPr>
        <p:grpSpPr>
          <a:xfrm>
            <a:off x="1343772" y="5394950"/>
            <a:ext cx="377026" cy="351131"/>
            <a:chOff x="6156779" y="4627205"/>
            <a:chExt cx="377026" cy="351131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E117F53-879C-D54A-A03C-FA7E2BA64E92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5498BB-00A3-5D44-B258-D5499D6A7A85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84223B6-2A72-E446-81E3-4093989EE4FB}"/>
              </a:ext>
            </a:extLst>
          </p:cNvPr>
          <p:cNvGrpSpPr/>
          <p:nvPr/>
        </p:nvGrpSpPr>
        <p:grpSpPr>
          <a:xfrm>
            <a:off x="1676323" y="5388743"/>
            <a:ext cx="377026" cy="351131"/>
            <a:chOff x="6156779" y="4627205"/>
            <a:chExt cx="377026" cy="35113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BE22B5E-1B89-E248-B765-4F883E5825B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B6161CC-9182-BA49-8ACE-C7D1CF1A505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50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BADE770-E75E-6244-93FF-3EFDA5E665BB}"/>
              </a:ext>
            </a:extLst>
          </p:cNvPr>
          <p:cNvGrpSpPr/>
          <p:nvPr/>
        </p:nvGrpSpPr>
        <p:grpSpPr>
          <a:xfrm>
            <a:off x="2409321" y="5389597"/>
            <a:ext cx="455574" cy="351131"/>
            <a:chOff x="6156779" y="4627205"/>
            <a:chExt cx="455574" cy="351131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B62C40E-5AC7-D54B-A4AF-DEBD838353E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3184609-F072-754D-97A9-51D93E97DE9A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130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9EE1B23-07AB-E944-B333-ADCC012520D8}"/>
              </a:ext>
            </a:extLst>
          </p:cNvPr>
          <p:cNvGrpSpPr/>
          <p:nvPr/>
        </p:nvGrpSpPr>
        <p:grpSpPr>
          <a:xfrm>
            <a:off x="2801304" y="5382603"/>
            <a:ext cx="455574" cy="351131"/>
            <a:chOff x="6156779" y="4627205"/>
            <a:chExt cx="455574" cy="3511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2E2EC7B-B862-7042-AC67-211551257D91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D4F7EE-BDF4-9D40-9AD4-64CECFFAB223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180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58B0040-7789-A542-A51E-DBD9ECF4EE18}"/>
              </a:ext>
            </a:extLst>
          </p:cNvPr>
          <p:cNvGrpSpPr/>
          <p:nvPr/>
        </p:nvGrpSpPr>
        <p:grpSpPr>
          <a:xfrm>
            <a:off x="3165507" y="5379605"/>
            <a:ext cx="455574" cy="351131"/>
            <a:chOff x="6156779" y="4627205"/>
            <a:chExt cx="455574" cy="351131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1A95CC2-12AC-1447-9FA4-516828E1291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30B1DBA-DA12-064A-A30B-BA582ED79484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220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A8D18A9-C22A-CF46-8182-54F2ECF4C90E}"/>
              </a:ext>
            </a:extLst>
          </p:cNvPr>
          <p:cNvGrpSpPr/>
          <p:nvPr/>
        </p:nvGrpSpPr>
        <p:grpSpPr>
          <a:xfrm>
            <a:off x="3499249" y="5383468"/>
            <a:ext cx="455574" cy="351131"/>
            <a:chOff x="6156779" y="4627205"/>
            <a:chExt cx="455574" cy="351131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0901094-D954-7B40-B1D8-0A97A828F39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5FB9B6E-149C-3B40-85CF-EE24CD99A55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240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39623C4-F478-4946-B4BE-B807DFDFD39A}"/>
              </a:ext>
            </a:extLst>
          </p:cNvPr>
          <p:cNvGrpSpPr/>
          <p:nvPr/>
        </p:nvGrpSpPr>
        <p:grpSpPr>
          <a:xfrm>
            <a:off x="3863258" y="5399770"/>
            <a:ext cx="455574" cy="351131"/>
            <a:chOff x="6156779" y="4627205"/>
            <a:chExt cx="455574" cy="35113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2D33E43-9BEF-7D41-B497-F4C2D03B71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2D69E77-7745-6042-BD92-99FECEEB534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280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578335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DB3A73-C1FF-0A43-B622-D8A94AC80A96}"/>
              </a:ext>
            </a:extLst>
          </p:cNvPr>
          <p:cNvCxnSpPr>
            <a:cxnSpLocks/>
          </p:cNvCxnSpPr>
          <p:nvPr/>
        </p:nvCxnSpPr>
        <p:spPr>
          <a:xfrm flipV="1">
            <a:off x="1155762" y="2794860"/>
            <a:ext cx="0" cy="263052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1CBA39-3896-2846-9D2B-B5D466C96CC5}"/>
              </a:ext>
            </a:extLst>
          </p:cNvPr>
          <p:cNvGrpSpPr/>
          <p:nvPr/>
        </p:nvGrpSpPr>
        <p:grpSpPr>
          <a:xfrm>
            <a:off x="777750" y="4913252"/>
            <a:ext cx="430500" cy="276999"/>
            <a:chOff x="2786833" y="1509678"/>
            <a:chExt cx="430500" cy="27699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32A113-2EC4-824C-994C-4CD8F9491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603AF21-6B4F-4644-8107-EE78E02E0136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935-935B-FF42-9AA9-4D288A2D661B}"/>
              </a:ext>
            </a:extLst>
          </p:cNvPr>
          <p:cNvGrpSpPr/>
          <p:nvPr/>
        </p:nvGrpSpPr>
        <p:grpSpPr>
          <a:xfrm>
            <a:off x="777750" y="4495196"/>
            <a:ext cx="430500" cy="276999"/>
            <a:chOff x="2786833" y="1509678"/>
            <a:chExt cx="430500" cy="276999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B2980B9-FD34-7444-9925-CC84F07BF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02CA963-D27D-9742-A0BF-7488309B029A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950157-0AD7-FE4F-A015-E50A7DCB637F}"/>
              </a:ext>
            </a:extLst>
          </p:cNvPr>
          <p:cNvGrpSpPr/>
          <p:nvPr/>
        </p:nvGrpSpPr>
        <p:grpSpPr>
          <a:xfrm>
            <a:off x="779799" y="4106053"/>
            <a:ext cx="430500" cy="276999"/>
            <a:chOff x="2786833" y="1509678"/>
            <a:chExt cx="430500" cy="276999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D6DABF1-8C00-0845-833F-28A545EDA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5411D33-C689-2F4A-B729-9FD43D7B8298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2231796-045A-9C46-B3BF-A7BBB8BBD32D}"/>
              </a:ext>
            </a:extLst>
          </p:cNvPr>
          <p:cNvGrpSpPr/>
          <p:nvPr/>
        </p:nvGrpSpPr>
        <p:grpSpPr>
          <a:xfrm>
            <a:off x="789039" y="3674381"/>
            <a:ext cx="430500" cy="276999"/>
            <a:chOff x="2786833" y="1509678"/>
            <a:chExt cx="430500" cy="276999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C17A5EB-F898-0641-9283-CAC6B5ACD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C7608F1-C674-7649-9508-B6C75B056B4D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911DAB9-4ACE-F34B-BA6B-CAB5111B426E}"/>
              </a:ext>
            </a:extLst>
          </p:cNvPr>
          <p:cNvSpPr/>
          <p:nvPr/>
        </p:nvSpPr>
        <p:spPr>
          <a:xfrm>
            <a:off x="1153602" y="3401161"/>
            <a:ext cx="152070" cy="2024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99F3668-A4CB-3640-A852-48A3954A7697}"/>
              </a:ext>
            </a:extLst>
          </p:cNvPr>
          <p:cNvGrpSpPr/>
          <p:nvPr/>
        </p:nvGrpSpPr>
        <p:grpSpPr>
          <a:xfrm>
            <a:off x="784729" y="3262660"/>
            <a:ext cx="430500" cy="276999"/>
            <a:chOff x="2786833" y="1509678"/>
            <a:chExt cx="430500" cy="276999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A7C967A-2884-584C-AC5A-8EBD34566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CFA358D-1F47-E14D-B4B2-CA5F793225BF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F4F479E-CD5B-744D-9258-961FBDFBEA75}"/>
              </a:ext>
            </a:extLst>
          </p:cNvPr>
          <p:cNvSpPr/>
          <p:nvPr/>
        </p:nvSpPr>
        <p:spPr>
          <a:xfrm>
            <a:off x="1316917" y="3790303"/>
            <a:ext cx="244052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AEE31B-8C3C-FA4B-A96E-B038B625CBC7}"/>
              </a:ext>
            </a:extLst>
          </p:cNvPr>
          <p:cNvSpPr/>
          <p:nvPr/>
        </p:nvSpPr>
        <p:spPr>
          <a:xfrm>
            <a:off x="1571869" y="3389871"/>
            <a:ext cx="314608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4C66873-30F3-FE4C-BEC8-260B36BFC718}"/>
              </a:ext>
            </a:extLst>
          </p:cNvPr>
          <p:cNvGrpSpPr/>
          <p:nvPr/>
        </p:nvGrpSpPr>
        <p:grpSpPr>
          <a:xfrm>
            <a:off x="778608" y="2905804"/>
            <a:ext cx="430500" cy="276999"/>
            <a:chOff x="2786833" y="1509678"/>
            <a:chExt cx="430500" cy="276999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386E0B4-3A7C-E04F-B3D4-D22C949F7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D64D9C0-79C1-4946-ABC7-21C1ADB96FA2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4DA1866-B741-5E47-BE25-F0E7E844A4BE}"/>
              </a:ext>
            </a:extLst>
          </p:cNvPr>
          <p:cNvSpPr/>
          <p:nvPr/>
        </p:nvSpPr>
        <p:spPr>
          <a:xfrm>
            <a:off x="1893689" y="3044304"/>
            <a:ext cx="356796" cy="23971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409BB16-280A-1445-9077-AD5348B8B0E5}"/>
              </a:ext>
            </a:extLst>
          </p:cNvPr>
          <p:cNvSpPr/>
          <p:nvPr/>
        </p:nvSpPr>
        <p:spPr>
          <a:xfrm>
            <a:off x="2256839" y="3384874"/>
            <a:ext cx="348061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A578C6D-584F-9240-BC44-A9253D408C9C}"/>
              </a:ext>
            </a:extLst>
          </p:cNvPr>
          <p:cNvSpPr/>
          <p:nvPr/>
        </p:nvSpPr>
        <p:spPr>
          <a:xfrm>
            <a:off x="2612077" y="3812881"/>
            <a:ext cx="409169" cy="1623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D9D4694-26D5-8846-B942-3E0D621BBBEA}"/>
              </a:ext>
            </a:extLst>
          </p:cNvPr>
          <p:cNvSpPr/>
          <p:nvPr/>
        </p:nvSpPr>
        <p:spPr>
          <a:xfrm>
            <a:off x="2973313" y="3401160"/>
            <a:ext cx="461170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FF143FD-BB1D-D945-8122-098070C561DF}"/>
              </a:ext>
            </a:extLst>
          </p:cNvPr>
          <p:cNvSpPr/>
          <p:nvPr/>
        </p:nvSpPr>
        <p:spPr>
          <a:xfrm>
            <a:off x="3390237" y="3044304"/>
            <a:ext cx="319166" cy="23902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2EC00-7B68-6F4C-9052-9F930CF60AEA}"/>
              </a:ext>
            </a:extLst>
          </p:cNvPr>
          <p:cNvSpPr/>
          <p:nvPr/>
        </p:nvSpPr>
        <p:spPr>
          <a:xfrm>
            <a:off x="3721148" y="3395158"/>
            <a:ext cx="339646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13751C1-F131-9240-9458-2B62403A1F51}"/>
              </a:ext>
            </a:extLst>
          </p:cNvPr>
          <p:cNvSpPr/>
          <p:nvPr/>
        </p:nvSpPr>
        <p:spPr>
          <a:xfrm>
            <a:off x="4074741" y="3784088"/>
            <a:ext cx="529467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578111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6B627-54FD-074E-93AE-32A12BEE44F3}"/>
              </a:ext>
            </a:extLst>
          </p:cNvPr>
          <p:cNvGrpSpPr/>
          <p:nvPr/>
        </p:nvGrpSpPr>
        <p:grpSpPr>
          <a:xfrm>
            <a:off x="6415462" y="2792622"/>
            <a:ext cx="4891008" cy="2956041"/>
            <a:chOff x="6415462" y="2792622"/>
            <a:chExt cx="4891008" cy="2956041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CDF5625-EBCB-AD4D-BE79-5C416E7B4132}"/>
                </a:ext>
              </a:extLst>
            </p:cNvPr>
            <p:cNvCxnSpPr/>
            <p:nvPr/>
          </p:nvCxnSpPr>
          <p:spPr>
            <a:xfrm>
              <a:off x="6793474" y="543865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380B971-C142-CB41-81AF-9DD80252B7CC}"/>
                </a:ext>
              </a:extLst>
            </p:cNvPr>
            <p:cNvSpPr txBox="1"/>
            <p:nvPr/>
          </p:nvSpPr>
          <p:spPr>
            <a:xfrm>
              <a:off x="10350054" y="5278942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A3E5BA-5A48-9048-9B79-297E69056E5C}"/>
                </a:ext>
              </a:extLst>
            </p:cNvPr>
            <p:cNvCxnSpPr/>
            <p:nvPr/>
          </p:nvCxnSpPr>
          <p:spPr>
            <a:xfrm>
              <a:off x="6928978" y="5383363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16DF760-724F-FC45-B189-3926561C89A5}"/>
                </a:ext>
              </a:extLst>
            </p:cNvPr>
            <p:cNvSpPr txBox="1"/>
            <p:nvPr/>
          </p:nvSpPr>
          <p:spPr>
            <a:xfrm>
              <a:off x="6718824" y="545749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B4D459-2D71-1346-B0B4-2A127702902D}"/>
                </a:ext>
              </a:extLst>
            </p:cNvPr>
            <p:cNvGrpSpPr/>
            <p:nvPr/>
          </p:nvGrpSpPr>
          <p:grpSpPr>
            <a:xfrm>
              <a:off x="7667873" y="5393318"/>
              <a:ext cx="377026" cy="351131"/>
              <a:chOff x="6156779" y="4627205"/>
              <a:chExt cx="377026" cy="351131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7E38969-05E6-CF4F-B804-F111EABC9812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BC99381-FDA5-2B4C-881D-8EE7AD78963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90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72B364B-96A2-C84D-A66C-45BC8D2E2DB5}"/>
                </a:ext>
              </a:extLst>
            </p:cNvPr>
            <p:cNvGrpSpPr/>
            <p:nvPr/>
          </p:nvGrpSpPr>
          <p:grpSpPr>
            <a:xfrm>
              <a:off x="6981484" y="5392712"/>
              <a:ext cx="377026" cy="351131"/>
              <a:chOff x="6156779" y="4627205"/>
              <a:chExt cx="377026" cy="351131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7B976F-A1C7-174E-9E0C-2A54A222009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B319F0-7851-9F42-83CB-2879417D2B4F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30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F71013-8AA9-3B4A-9956-DD7AE281257A}"/>
                </a:ext>
              </a:extLst>
            </p:cNvPr>
            <p:cNvGrpSpPr/>
            <p:nvPr/>
          </p:nvGrpSpPr>
          <p:grpSpPr>
            <a:xfrm>
              <a:off x="7314035" y="5386505"/>
              <a:ext cx="377026" cy="351131"/>
              <a:chOff x="6156779" y="4627205"/>
              <a:chExt cx="377026" cy="351131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86F40B2-B738-BB48-A7CD-EFBC10EC673C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651D5B00-A8E2-264F-A62C-07ABF685F9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50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2E609F-4A61-A34B-B5EB-12EB7AAB3F6B}"/>
                </a:ext>
              </a:extLst>
            </p:cNvPr>
            <p:cNvGrpSpPr/>
            <p:nvPr/>
          </p:nvGrpSpPr>
          <p:grpSpPr>
            <a:xfrm>
              <a:off x="8047033" y="5387359"/>
              <a:ext cx="455574" cy="351131"/>
              <a:chOff x="6156779" y="4627205"/>
              <a:chExt cx="455574" cy="351131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54FF5DC-0E57-9C4F-B860-B6AA2BEBC91B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6D9DDCE-6C0F-D847-84A6-90F81720EB0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130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2E5312B-9FAB-894A-8B30-44BD730BDDAD}"/>
                </a:ext>
              </a:extLst>
            </p:cNvPr>
            <p:cNvGrpSpPr/>
            <p:nvPr/>
          </p:nvGrpSpPr>
          <p:grpSpPr>
            <a:xfrm>
              <a:off x="8439016" y="5380365"/>
              <a:ext cx="455574" cy="351131"/>
              <a:chOff x="6156779" y="4627205"/>
              <a:chExt cx="455574" cy="35113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9CF20EC-7DB8-7F4F-9B05-FBA61CD62574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9DEB969-B5DA-E146-AE00-61144E365D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180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C9EC22B-566E-BE4A-A1C4-FD6192CFFD5E}"/>
                </a:ext>
              </a:extLst>
            </p:cNvPr>
            <p:cNvGrpSpPr/>
            <p:nvPr/>
          </p:nvGrpSpPr>
          <p:grpSpPr>
            <a:xfrm>
              <a:off x="8803219" y="5377367"/>
              <a:ext cx="455574" cy="351131"/>
              <a:chOff x="6156779" y="4627205"/>
              <a:chExt cx="455574" cy="351131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E61EEEB-52A9-554F-8714-B303884A1D8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E419C67-3208-BA41-88B1-7BC1A6BD6D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220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8EE5D6-70C8-164D-AF6A-BC45B3C594A9}"/>
                </a:ext>
              </a:extLst>
            </p:cNvPr>
            <p:cNvGrpSpPr/>
            <p:nvPr/>
          </p:nvGrpSpPr>
          <p:grpSpPr>
            <a:xfrm>
              <a:off x="9136961" y="5381230"/>
              <a:ext cx="455574" cy="351131"/>
              <a:chOff x="6156779" y="4627205"/>
              <a:chExt cx="455574" cy="351131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B09AAB-81FD-1E4B-A761-C2A4780098F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44EA36CF-0896-4F4F-A535-9D930C7AE8D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240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F52227-91CD-6440-AF44-390325E888FC}"/>
                </a:ext>
              </a:extLst>
            </p:cNvPr>
            <p:cNvGrpSpPr/>
            <p:nvPr/>
          </p:nvGrpSpPr>
          <p:grpSpPr>
            <a:xfrm>
              <a:off x="9500970" y="5397532"/>
              <a:ext cx="455574" cy="351131"/>
              <a:chOff x="6156779" y="4627205"/>
              <a:chExt cx="455574" cy="351131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A3AC881-E5EE-C043-B692-D2339FA929B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8F3B00D-9A2E-154A-BEB3-F6C23324637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280</a:t>
                </a:r>
              </a:p>
            </p:txBody>
          </p: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0F82570-7604-C548-99AA-0FD63493D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3474" y="2792622"/>
              <a:ext cx="0" cy="26305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6D700E9-7B1E-0C4B-B3B6-AF277ED3F84D}"/>
                </a:ext>
              </a:extLst>
            </p:cNvPr>
            <p:cNvGrpSpPr/>
            <p:nvPr/>
          </p:nvGrpSpPr>
          <p:grpSpPr>
            <a:xfrm>
              <a:off x="6415462" y="4911014"/>
              <a:ext cx="430500" cy="276999"/>
              <a:chOff x="2786833" y="1509678"/>
              <a:chExt cx="430500" cy="276999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64F95B5-D281-2545-AE21-CA5BEE90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2F38C5AD-6370-8842-9B2D-255D89DCF17B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ED4295B-ECC7-CC45-93DA-3390A119493D}"/>
                </a:ext>
              </a:extLst>
            </p:cNvPr>
            <p:cNvGrpSpPr/>
            <p:nvPr/>
          </p:nvGrpSpPr>
          <p:grpSpPr>
            <a:xfrm>
              <a:off x="6415462" y="4492958"/>
              <a:ext cx="430500" cy="276999"/>
              <a:chOff x="2786833" y="1509678"/>
              <a:chExt cx="430500" cy="2769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028A8F3-7419-BA47-96C5-A5AD2796F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38BFD0D-69A0-8B4E-B9D3-CAA482A658E0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D5C02DA-02CA-0249-9C3C-028C97F831E9}"/>
                </a:ext>
              </a:extLst>
            </p:cNvPr>
            <p:cNvGrpSpPr/>
            <p:nvPr/>
          </p:nvGrpSpPr>
          <p:grpSpPr>
            <a:xfrm>
              <a:off x="6417511" y="4103815"/>
              <a:ext cx="430500" cy="276999"/>
              <a:chOff x="2786833" y="1509678"/>
              <a:chExt cx="430500" cy="276999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9ACA5B6-B368-C847-8140-90D10B0B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4F54B-52DD-1946-9436-38D908E9882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E912AA0-55DC-7C44-B3CB-45AD0A048FA2}"/>
                </a:ext>
              </a:extLst>
            </p:cNvPr>
            <p:cNvGrpSpPr/>
            <p:nvPr/>
          </p:nvGrpSpPr>
          <p:grpSpPr>
            <a:xfrm>
              <a:off x="6426751" y="3672143"/>
              <a:ext cx="430500" cy="276999"/>
              <a:chOff x="2786833" y="1509678"/>
              <a:chExt cx="430500" cy="27699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88C9C7A-2B4A-7D4D-8B00-4AA971BEB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FB997EB-DC3B-5643-9495-CAF68654DCC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A5A60B3-3EA1-A946-B826-5BC645934C6A}"/>
                </a:ext>
              </a:extLst>
            </p:cNvPr>
            <p:cNvGrpSpPr/>
            <p:nvPr/>
          </p:nvGrpSpPr>
          <p:grpSpPr>
            <a:xfrm>
              <a:off x="6422441" y="3260422"/>
              <a:ext cx="430500" cy="276999"/>
              <a:chOff x="2786833" y="1509678"/>
              <a:chExt cx="430500" cy="276999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462CF32-2FAF-9D41-BCBB-8E21E52BE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43D297C-D42D-DE40-AD3C-687D30B9D1E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6723B39-7EAC-5E4C-862D-3944C00F378B}"/>
                </a:ext>
              </a:extLst>
            </p:cNvPr>
            <p:cNvSpPr/>
            <p:nvPr/>
          </p:nvSpPr>
          <p:spPr>
            <a:xfrm>
              <a:off x="6807483" y="3800273"/>
              <a:ext cx="13385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4647E97-E176-5643-BF41-F167715349F1}"/>
                </a:ext>
              </a:extLst>
            </p:cNvPr>
            <p:cNvSpPr/>
            <p:nvPr/>
          </p:nvSpPr>
          <p:spPr>
            <a:xfrm>
              <a:off x="6940525" y="3388596"/>
              <a:ext cx="235892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DCF057D-A37D-2642-89CD-B6EB30E59D0D}"/>
                </a:ext>
              </a:extLst>
            </p:cNvPr>
            <p:cNvGrpSpPr/>
            <p:nvPr/>
          </p:nvGrpSpPr>
          <p:grpSpPr>
            <a:xfrm>
              <a:off x="6416320" y="2903566"/>
              <a:ext cx="430500" cy="276999"/>
              <a:chOff x="2786833" y="1509678"/>
              <a:chExt cx="430500" cy="27699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6D4EC29-C1F9-0D4B-A506-135290E44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7C1757E-B089-F94C-BA02-0E85288C677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9CB2C58-40D6-FA4B-8A8C-946213799F55}"/>
                </a:ext>
              </a:extLst>
            </p:cNvPr>
            <p:cNvSpPr/>
            <p:nvPr/>
          </p:nvSpPr>
          <p:spPr>
            <a:xfrm>
              <a:off x="7908662" y="381260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CEFE79E-9EEB-5D4A-9092-C61881F99B93}"/>
                </a:ext>
              </a:extLst>
            </p:cNvPr>
            <p:cNvSpPr/>
            <p:nvPr/>
          </p:nvSpPr>
          <p:spPr>
            <a:xfrm>
              <a:off x="7185457" y="3794423"/>
              <a:ext cx="33072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071263F-91C9-1F4A-B775-352CB67F4D8C}"/>
                </a:ext>
              </a:extLst>
            </p:cNvPr>
            <p:cNvSpPr/>
            <p:nvPr/>
          </p:nvSpPr>
          <p:spPr>
            <a:xfrm>
              <a:off x="7529057" y="4231026"/>
              <a:ext cx="369489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B4DB7F9-2ADE-A841-89EB-377F7F205291}"/>
                </a:ext>
              </a:extLst>
            </p:cNvPr>
            <p:cNvSpPr/>
            <p:nvPr/>
          </p:nvSpPr>
          <p:spPr>
            <a:xfrm>
              <a:off x="8253866" y="3393572"/>
              <a:ext cx="392028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38FC1C1-1313-1147-9D34-69A41C3AB271}"/>
                </a:ext>
              </a:extLst>
            </p:cNvPr>
            <p:cNvSpPr/>
            <p:nvPr/>
          </p:nvSpPr>
          <p:spPr>
            <a:xfrm>
              <a:off x="8657492" y="3817727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1696C97-6531-8846-9CF0-DFCED2825720}"/>
                </a:ext>
              </a:extLst>
            </p:cNvPr>
            <p:cNvSpPr/>
            <p:nvPr/>
          </p:nvSpPr>
          <p:spPr>
            <a:xfrm>
              <a:off x="9012743" y="4227556"/>
              <a:ext cx="370837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ABFE59A-E068-2B4D-9B10-21719D19C9A7}"/>
                </a:ext>
              </a:extLst>
            </p:cNvPr>
            <p:cNvSpPr/>
            <p:nvPr/>
          </p:nvSpPr>
          <p:spPr>
            <a:xfrm>
              <a:off x="9362197" y="381308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E89A666-BBA0-4349-A8A8-7C66493908CA}"/>
                </a:ext>
              </a:extLst>
            </p:cNvPr>
            <p:cNvSpPr/>
            <p:nvPr/>
          </p:nvSpPr>
          <p:spPr>
            <a:xfrm>
              <a:off x="9680857" y="3376985"/>
              <a:ext cx="562215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0C5F5686-46AF-F240-A0FF-819ADCC0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number of mis-classifications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3748F3-9963-5C4D-8D69-5D3EA421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94" y="2376394"/>
            <a:ext cx="7556500" cy="4191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5165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73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4480-626E-1B4D-B8DF-B9548435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Summaries due tomorrow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469BC-4693-054C-9FF2-D1DEECAF75DB}"/>
              </a:ext>
            </a:extLst>
          </p:cNvPr>
          <p:cNvSpPr txBox="1"/>
          <p:nvPr/>
        </p:nvSpPr>
        <p:spPr>
          <a:xfrm>
            <a:off x="2257778" y="2393244"/>
            <a:ext cx="303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By 5pm on </a:t>
            </a:r>
            <a:r>
              <a:rPr lang="en-US" sz="2800" b="1" dirty="0" err="1">
                <a:solidFill>
                  <a:srgbClr val="FF0000"/>
                </a:solidFill>
              </a:rPr>
              <a:t>Autolab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4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8C74-D702-E646-A4D8-A6B5E63F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in the ML pipeline</a:t>
            </a:r>
          </a:p>
        </p:txBody>
      </p:sp>
      <p:pic>
        <p:nvPicPr>
          <p:cNvPr id="6146" name="Picture 2" descr="Responsive image">
            <a:extLst>
              <a:ext uri="{FF2B5EF4-FFF2-40B4-BE49-F238E27FC236}">
                <a16:creationId xmlns:a16="http://schemas.microsoft.com/office/drawing/2014/main" id="{C019BDE9-A609-AB42-88EF-E86F38B4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Point Star 2">
            <a:extLst>
              <a:ext uri="{FF2B5EF4-FFF2-40B4-BE49-F238E27FC236}">
                <a16:creationId xmlns:a16="http://schemas.microsoft.com/office/drawing/2014/main" id="{EB13E8C0-18D2-4D49-A478-95F06BE53B02}"/>
              </a:ext>
            </a:extLst>
          </p:cNvPr>
          <p:cNvSpPr/>
          <p:nvPr/>
        </p:nvSpPr>
        <p:spPr>
          <a:xfrm>
            <a:off x="1071563" y="3914775"/>
            <a:ext cx="3271837" cy="16144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the break!</a:t>
            </a:r>
          </a:p>
        </p:txBody>
      </p:sp>
    </p:spTree>
    <p:extLst>
      <p:ext uri="{BB962C8B-B14F-4D97-AF65-F5344CB8AC3E}">
        <p14:creationId xmlns:p14="http://schemas.microsoft.com/office/powerpoint/2010/main" val="40050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5C3F-BDED-8846-9CDF-2624A773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Vizier fun!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0C74D-0439-D842-A495-422940A0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20" y="1420834"/>
            <a:ext cx="8788960" cy="54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125F70-F3AA-F54A-8F70-C28D9346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960"/>
            <a:ext cx="12192000" cy="2833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Vizier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398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gram.cse.buffalo.edu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17830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8C74-D702-E646-A4D8-A6B5E63F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in the ML pipeline</a:t>
            </a:r>
          </a:p>
        </p:txBody>
      </p:sp>
      <p:pic>
        <p:nvPicPr>
          <p:cNvPr id="6146" name="Picture 2" descr="Responsive image">
            <a:extLst>
              <a:ext uri="{FF2B5EF4-FFF2-40B4-BE49-F238E27FC236}">
                <a16:creationId xmlns:a16="http://schemas.microsoft.com/office/drawing/2014/main" id="{C019BDE9-A609-AB42-88EF-E86F38B4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6FCAE-BD91-E04C-94DA-190FF820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471862"/>
            <a:ext cx="11099800" cy="800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160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381F-A330-9940-ADDE-C8D8E7B5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on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AD4B1-C8A1-074D-B76B-666F4F45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441"/>
            <a:ext cx="12192000" cy="1834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75F29-43B6-CF4F-835B-7095E975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5651"/>
            <a:ext cx="12192000" cy="14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691-F015-9B4E-9467-DBC55F0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Kathy Pham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2BF1F-4CAC-B749-9BEA-B5A16CF5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1" y="1595921"/>
            <a:ext cx="10515601" cy="5262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147BD-9D74-674D-9636-AA7F2EAB1596}"/>
              </a:ext>
            </a:extLst>
          </p:cNvPr>
          <p:cNvSpPr txBox="1"/>
          <p:nvPr/>
        </p:nvSpPr>
        <p:spPr>
          <a:xfrm>
            <a:off x="3857625" y="3957638"/>
            <a:ext cx="45588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Remote talk this Friday in Davis 230A at 11am</a:t>
            </a:r>
          </a:p>
        </p:txBody>
      </p:sp>
    </p:spTree>
    <p:extLst>
      <p:ext uri="{BB962C8B-B14F-4D97-AF65-F5344CB8AC3E}">
        <p14:creationId xmlns:p14="http://schemas.microsoft.com/office/powerpoint/2010/main" val="6909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306D-7B5B-C946-89EA-B791CD89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 in the ML pipeline!</a:t>
            </a:r>
          </a:p>
        </p:txBody>
      </p:sp>
      <p:pic>
        <p:nvPicPr>
          <p:cNvPr id="8194" name="Picture 2" descr="Responsive image">
            <a:extLst>
              <a:ext uri="{FF2B5EF4-FFF2-40B4-BE49-F238E27FC236}">
                <a16:creationId xmlns:a16="http://schemas.microsoft.com/office/drawing/2014/main" id="{24445DB6-6BD5-004A-839F-ECD1F7A4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16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FCFB-0EB1-6B49-8F25-9DEC45B6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accuracy (# misclassified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8CD0A-30B1-D941-997C-A2791F5F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603"/>
            <a:ext cx="12192000" cy="173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B553D-01B0-0546-958C-0F66B025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9794"/>
            <a:ext cx="12192000" cy="19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70C5-9696-CC42-B85C-73976D69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tweet from Geoffrey Hinton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57E3C-BD63-D945-8687-A44394F16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739900"/>
            <a:ext cx="7658100" cy="3378200"/>
          </a:xfrm>
          <a:prstGeom prst="rect">
            <a:avLst/>
          </a:prstGeom>
        </p:spPr>
      </p:pic>
      <p:sp>
        <p:nvSpPr>
          <p:cNvPr id="5" name="7-Point Star 4">
            <a:extLst>
              <a:ext uri="{FF2B5EF4-FFF2-40B4-BE49-F238E27FC236}">
                <a16:creationId xmlns:a16="http://schemas.microsoft.com/office/drawing/2014/main" id="{F95CC63B-E626-7C41-AAE8-4075DBD3C713}"/>
              </a:ext>
            </a:extLst>
          </p:cNvPr>
          <p:cNvSpPr/>
          <p:nvPr/>
        </p:nvSpPr>
        <p:spPr>
          <a:xfrm>
            <a:off x="8158163" y="4514850"/>
            <a:ext cx="3629025" cy="17287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17328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8F04-A7C8-064E-B2A0-7D228BE3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twitter 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C371B-D78F-0E43-A80B-B5E6E317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56" y="1267739"/>
            <a:ext cx="6291262" cy="414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89559-E95C-D14B-A873-26ADFF930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1" y="4658492"/>
            <a:ext cx="5821326" cy="208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C9ACB-8248-5943-BBBD-6CB1CEE02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227" y="641329"/>
            <a:ext cx="5646773" cy="2098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888C3-02FC-FF48-95B5-D32276200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240" y="2899313"/>
            <a:ext cx="5685649" cy="31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5C15-25D4-8948-8208-950F075E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reading schedule fixed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B4F07-4546-CC4B-9396-A324D75A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690688"/>
            <a:ext cx="7581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4145-2AD3-5549-AC70-80180C24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Tuesday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ACFC7FE6-4A60-CF46-B670-C857CAA9D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749"/>
            <a:ext cx="12192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C43DC-937C-8944-89FF-3B5BD849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665"/>
            <a:ext cx="12192000" cy="27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79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C047-B9B1-D743-9C20-2B5E229A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step…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312B467D-6607-D74A-98D6-C00C7A8B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90688"/>
            <a:ext cx="12192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AA621-9060-0F41-AB0E-BD32FAEF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341787"/>
            <a:ext cx="12192000" cy="12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74407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1E98FC5-6208-8245-99B3-C179C7D9BA17}"/>
              </a:ext>
            </a:extLst>
          </p:cNvPr>
          <p:cNvCxnSpPr/>
          <p:nvPr/>
        </p:nvCxnSpPr>
        <p:spPr>
          <a:xfrm>
            <a:off x="1155762" y="5440896"/>
            <a:ext cx="359036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B93BF25-0180-F44E-91F5-F6D4A1A821FD}"/>
              </a:ext>
            </a:extLst>
          </p:cNvPr>
          <p:cNvSpPr txBox="1"/>
          <p:nvPr/>
        </p:nvSpPr>
        <p:spPr>
          <a:xfrm>
            <a:off x="4712342" y="5281180"/>
            <a:ext cx="956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BMI (kg/m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52BB541-B01F-D443-BE94-4EB63B1F4BDF}"/>
              </a:ext>
            </a:extLst>
          </p:cNvPr>
          <p:cNvCxnSpPr/>
          <p:nvPr/>
        </p:nvCxnSpPr>
        <p:spPr>
          <a:xfrm>
            <a:off x="1291266" y="5385601"/>
            <a:ext cx="0" cy="915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1E6A0-DA03-8742-822F-35C33662F419}"/>
              </a:ext>
            </a:extLst>
          </p:cNvPr>
          <p:cNvSpPr txBox="1"/>
          <p:nvPr/>
        </p:nvSpPr>
        <p:spPr>
          <a:xfrm>
            <a:off x="1081112" y="545973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A16A8A-8B4C-E64E-A579-18655C83A8CC}"/>
              </a:ext>
            </a:extLst>
          </p:cNvPr>
          <p:cNvGrpSpPr/>
          <p:nvPr/>
        </p:nvGrpSpPr>
        <p:grpSpPr>
          <a:xfrm>
            <a:off x="2030161" y="5395556"/>
            <a:ext cx="377026" cy="351131"/>
            <a:chOff x="6156779" y="4627205"/>
            <a:chExt cx="377026" cy="35113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3C2BE01-1ECA-CC40-A617-ADD4FEB60D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EE8934-4A1D-D34D-AB27-09512A9BD84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90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996ED4F-3B11-C145-B6BC-4DCB7E608175}"/>
              </a:ext>
            </a:extLst>
          </p:cNvPr>
          <p:cNvGrpSpPr/>
          <p:nvPr/>
        </p:nvGrpSpPr>
        <p:grpSpPr>
          <a:xfrm>
            <a:off x="1343772" y="5394950"/>
            <a:ext cx="377026" cy="351131"/>
            <a:chOff x="6156779" y="4627205"/>
            <a:chExt cx="377026" cy="351131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E117F53-879C-D54A-A03C-FA7E2BA64E92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5498BB-00A3-5D44-B258-D5499D6A7A85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84223B6-2A72-E446-81E3-4093989EE4FB}"/>
              </a:ext>
            </a:extLst>
          </p:cNvPr>
          <p:cNvGrpSpPr/>
          <p:nvPr/>
        </p:nvGrpSpPr>
        <p:grpSpPr>
          <a:xfrm>
            <a:off x="1676323" y="5388743"/>
            <a:ext cx="377026" cy="351131"/>
            <a:chOff x="6156779" y="4627205"/>
            <a:chExt cx="377026" cy="351131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BE22B5E-1B89-E248-B765-4F883E5825BF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B6161CC-9182-BA49-8ACE-C7D1CF1A505F}"/>
                </a:ext>
              </a:extLst>
            </p:cNvPr>
            <p:cNvSpPr txBox="1"/>
            <p:nvPr/>
          </p:nvSpPr>
          <p:spPr>
            <a:xfrm>
              <a:off x="6156779" y="47013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50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BADE770-E75E-6244-93FF-3EFDA5E665BB}"/>
              </a:ext>
            </a:extLst>
          </p:cNvPr>
          <p:cNvGrpSpPr/>
          <p:nvPr/>
        </p:nvGrpSpPr>
        <p:grpSpPr>
          <a:xfrm>
            <a:off x="2409321" y="5389597"/>
            <a:ext cx="455574" cy="351131"/>
            <a:chOff x="6156779" y="4627205"/>
            <a:chExt cx="455574" cy="351131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B62C40E-5AC7-D54B-A4AF-DEBD838353E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3184609-F072-754D-97A9-51D93E97DE9A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130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9EE1B23-07AB-E944-B333-ADCC012520D8}"/>
              </a:ext>
            </a:extLst>
          </p:cNvPr>
          <p:cNvGrpSpPr/>
          <p:nvPr/>
        </p:nvGrpSpPr>
        <p:grpSpPr>
          <a:xfrm>
            <a:off x="2801304" y="5382603"/>
            <a:ext cx="455574" cy="351131"/>
            <a:chOff x="6156779" y="4627205"/>
            <a:chExt cx="455574" cy="3511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2E2EC7B-B862-7042-AC67-211551257D91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D4F7EE-BDF4-9D40-9AD4-64CECFFAB223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180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58B0040-7789-A542-A51E-DBD9ECF4EE18}"/>
              </a:ext>
            </a:extLst>
          </p:cNvPr>
          <p:cNvGrpSpPr/>
          <p:nvPr/>
        </p:nvGrpSpPr>
        <p:grpSpPr>
          <a:xfrm>
            <a:off x="3165507" y="5379605"/>
            <a:ext cx="455574" cy="351131"/>
            <a:chOff x="6156779" y="4627205"/>
            <a:chExt cx="455574" cy="351131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1A95CC2-12AC-1447-9FA4-516828E12914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30B1DBA-DA12-064A-A30B-BA582ED79484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220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A8D18A9-C22A-CF46-8182-54F2ECF4C90E}"/>
              </a:ext>
            </a:extLst>
          </p:cNvPr>
          <p:cNvGrpSpPr/>
          <p:nvPr/>
        </p:nvGrpSpPr>
        <p:grpSpPr>
          <a:xfrm>
            <a:off x="3499249" y="5383468"/>
            <a:ext cx="455574" cy="351131"/>
            <a:chOff x="6156779" y="4627205"/>
            <a:chExt cx="455574" cy="351131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0901094-D954-7B40-B1D8-0A97A828F39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5FB9B6E-149C-3B40-85CF-EE24CD99A55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240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39623C4-F478-4946-B4BE-B807DFDFD39A}"/>
              </a:ext>
            </a:extLst>
          </p:cNvPr>
          <p:cNvGrpSpPr/>
          <p:nvPr/>
        </p:nvGrpSpPr>
        <p:grpSpPr>
          <a:xfrm>
            <a:off x="3863258" y="5399770"/>
            <a:ext cx="455574" cy="351131"/>
            <a:chOff x="6156779" y="4627205"/>
            <a:chExt cx="455574" cy="351131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2D33E43-9BEF-7D41-B497-F4C2D03B71CC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2D69E77-7745-6042-BD92-99FECEEB5349}"/>
                </a:ext>
              </a:extLst>
            </p:cNvPr>
            <p:cNvSpPr txBox="1"/>
            <p:nvPr/>
          </p:nvSpPr>
          <p:spPr>
            <a:xfrm>
              <a:off x="6156779" y="4701337"/>
              <a:ext cx="455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280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DCDA03-C0DE-E244-A474-50F1D2FDBF30}"/>
              </a:ext>
            </a:extLst>
          </p:cNvPr>
          <p:cNvGrpSpPr/>
          <p:nvPr/>
        </p:nvGrpSpPr>
        <p:grpSpPr>
          <a:xfrm>
            <a:off x="953533" y="5783356"/>
            <a:ext cx="3784821" cy="742931"/>
            <a:chOff x="4513315" y="2686069"/>
            <a:chExt cx="3784821" cy="74293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619F61-91EC-E541-B410-2EABCF5710E6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6AC474D-D3EC-C54E-9634-1D23C4A4F381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3A81869-48BF-9A43-BD8F-E9ED27F91388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2CDF8737-8194-B94E-B47C-AF59C971701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9D49A2F-EA36-9E40-B1BB-B42A24DAF2E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AF3E6B03-BFD8-1E46-A1F1-D3E86F740E15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A66DF47-7B74-DA45-8485-C581A553C11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FB4E7FB-DD9F-3142-BADC-D88D9050EE50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CD635F9-3CF9-4741-BCD6-DE6369A4FAC1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C432C30-2191-6145-9A32-AE913602DE4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7760BDF4-FE69-C044-930D-49DFCE528A9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F076AD6-B0C6-664E-929F-691DA6982143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5A66542-464F-D347-9490-8F2E27915D94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BFBA6B6-3A1C-7040-9F0E-8EE7A5136A37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DB3A73-C1FF-0A43-B622-D8A94AC80A96}"/>
              </a:ext>
            </a:extLst>
          </p:cNvPr>
          <p:cNvCxnSpPr>
            <a:cxnSpLocks/>
          </p:cNvCxnSpPr>
          <p:nvPr/>
        </p:nvCxnSpPr>
        <p:spPr>
          <a:xfrm flipV="1">
            <a:off x="1155762" y="2794860"/>
            <a:ext cx="0" cy="263052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1CBA39-3896-2846-9D2B-B5D466C96CC5}"/>
              </a:ext>
            </a:extLst>
          </p:cNvPr>
          <p:cNvGrpSpPr/>
          <p:nvPr/>
        </p:nvGrpSpPr>
        <p:grpSpPr>
          <a:xfrm>
            <a:off x="777750" y="4913252"/>
            <a:ext cx="430500" cy="276999"/>
            <a:chOff x="2786833" y="1509678"/>
            <a:chExt cx="430500" cy="276999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32A113-2EC4-824C-994C-4CD8F9491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603AF21-6B4F-4644-8107-EE78E02E0136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935-935B-FF42-9AA9-4D288A2D661B}"/>
              </a:ext>
            </a:extLst>
          </p:cNvPr>
          <p:cNvGrpSpPr/>
          <p:nvPr/>
        </p:nvGrpSpPr>
        <p:grpSpPr>
          <a:xfrm>
            <a:off x="777750" y="4495196"/>
            <a:ext cx="430500" cy="276999"/>
            <a:chOff x="2786833" y="1509678"/>
            <a:chExt cx="430500" cy="276999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B2980B9-FD34-7444-9925-CC84F07BF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02CA963-D27D-9742-A0BF-7488309B029A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950157-0AD7-FE4F-A015-E50A7DCB637F}"/>
              </a:ext>
            </a:extLst>
          </p:cNvPr>
          <p:cNvGrpSpPr/>
          <p:nvPr/>
        </p:nvGrpSpPr>
        <p:grpSpPr>
          <a:xfrm>
            <a:off x="779799" y="4106053"/>
            <a:ext cx="430500" cy="276999"/>
            <a:chOff x="2786833" y="1509678"/>
            <a:chExt cx="430500" cy="276999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1D6DABF1-8C00-0845-833F-28A545EDAF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5411D33-C689-2F4A-B729-9FD43D7B8298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2231796-045A-9C46-B3BF-A7BBB8BBD32D}"/>
              </a:ext>
            </a:extLst>
          </p:cNvPr>
          <p:cNvGrpSpPr/>
          <p:nvPr/>
        </p:nvGrpSpPr>
        <p:grpSpPr>
          <a:xfrm>
            <a:off x="789039" y="3674381"/>
            <a:ext cx="430500" cy="276999"/>
            <a:chOff x="2786833" y="1509678"/>
            <a:chExt cx="430500" cy="276999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C17A5EB-F898-0641-9283-CAC6B5ACD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C7608F1-C674-7649-9508-B6C75B056B4D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911DAB9-4ACE-F34B-BA6B-CAB5111B426E}"/>
              </a:ext>
            </a:extLst>
          </p:cNvPr>
          <p:cNvSpPr/>
          <p:nvPr/>
        </p:nvSpPr>
        <p:spPr>
          <a:xfrm>
            <a:off x="1153602" y="3401161"/>
            <a:ext cx="152070" cy="2024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99F3668-A4CB-3640-A852-48A3954A7697}"/>
              </a:ext>
            </a:extLst>
          </p:cNvPr>
          <p:cNvGrpSpPr/>
          <p:nvPr/>
        </p:nvGrpSpPr>
        <p:grpSpPr>
          <a:xfrm>
            <a:off x="784729" y="3262660"/>
            <a:ext cx="430500" cy="276999"/>
            <a:chOff x="2786833" y="1509678"/>
            <a:chExt cx="430500" cy="276999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A7C967A-2884-584C-AC5A-8EBD34566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CFA358D-1F47-E14D-B4B2-CA5F793225BF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F4F479E-CD5B-744D-9258-961FBDFBEA75}"/>
              </a:ext>
            </a:extLst>
          </p:cNvPr>
          <p:cNvSpPr/>
          <p:nvPr/>
        </p:nvSpPr>
        <p:spPr>
          <a:xfrm>
            <a:off x="1316917" y="3790303"/>
            <a:ext cx="244052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AEE31B-8C3C-FA4B-A96E-B038B625CBC7}"/>
              </a:ext>
            </a:extLst>
          </p:cNvPr>
          <p:cNvSpPr/>
          <p:nvPr/>
        </p:nvSpPr>
        <p:spPr>
          <a:xfrm>
            <a:off x="1571869" y="3389871"/>
            <a:ext cx="314608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4C66873-30F3-FE4C-BEC8-260B36BFC718}"/>
              </a:ext>
            </a:extLst>
          </p:cNvPr>
          <p:cNvGrpSpPr/>
          <p:nvPr/>
        </p:nvGrpSpPr>
        <p:grpSpPr>
          <a:xfrm>
            <a:off x="778608" y="2905804"/>
            <a:ext cx="430500" cy="276999"/>
            <a:chOff x="2786833" y="1509678"/>
            <a:chExt cx="430500" cy="276999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386E0B4-3A7C-E04F-B3D4-D22C949F7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D64D9C0-79C1-4946-ABC7-21C1ADB96FA2}"/>
                </a:ext>
              </a:extLst>
            </p:cNvPr>
            <p:cNvSpPr txBox="1"/>
            <p:nvPr/>
          </p:nvSpPr>
          <p:spPr>
            <a:xfrm>
              <a:off x="2786833" y="150967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4DA1866-B741-5E47-BE25-F0E7E844A4BE}"/>
              </a:ext>
            </a:extLst>
          </p:cNvPr>
          <p:cNvSpPr/>
          <p:nvPr/>
        </p:nvSpPr>
        <p:spPr>
          <a:xfrm>
            <a:off x="1893689" y="3044304"/>
            <a:ext cx="356796" cy="23971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409BB16-280A-1445-9077-AD5348B8B0E5}"/>
              </a:ext>
            </a:extLst>
          </p:cNvPr>
          <p:cNvSpPr/>
          <p:nvPr/>
        </p:nvSpPr>
        <p:spPr>
          <a:xfrm>
            <a:off x="2256839" y="3384874"/>
            <a:ext cx="348061" cy="2046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A578C6D-584F-9240-BC44-A9253D408C9C}"/>
              </a:ext>
            </a:extLst>
          </p:cNvPr>
          <p:cNvSpPr/>
          <p:nvPr/>
        </p:nvSpPr>
        <p:spPr>
          <a:xfrm>
            <a:off x="2612077" y="3812881"/>
            <a:ext cx="409169" cy="1623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D9D4694-26D5-8846-B942-3E0D621BBBEA}"/>
              </a:ext>
            </a:extLst>
          </p:cNvPr>
          <p:cNvSpPr/>
          <p:nvPr/>
        </p:nvSpPr>
        <p:spPr>
          <a:xfrm>
            <a:off x="2973313" y="3401160"/>
            <a:ext cx="461170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FF143FD-BB1D-D945-8122-098070C561DF}"/>
              </a:ext>
            </a:extLst>
          </p:cNvPr>
          <p:cNvSpPr/>
          <p:nvPr/>
        </p:nvSpPr>
        <p:spPr>
          <a:xfrm>
            <a:off x="3390237" y="3044304"/>
            <a:ext cx="319166" cy="23902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2EC00-7B68-6F4C-9052-9F930CF60AEA}"/>
              </a:ext>
            </a:extLst>
          </p:cNvPr>
          <p:cNvSpPr/>
          <p:nvPr/>
        </p:nvSpPr>
        <p:spPr>
          <a:xfrm>
            <a:off x="3721148" y="3395158"/>
            <a:ext cx="339646" cy="2029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13751C1-F131-9240-9458-2B62403A1F51}"/>
              </a:ext>
            </a:extLst>
          </p:cNvPr>
          <p:cNvSpPr/>
          <p:nvPr/>
        </p:nvSpPr>
        <p:spPr>
          <a:xfrm>
            <a:off x="4074741" y="3784088"/>
            <a:ext cx="529467" cy="16412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480FA2-FCA7-7640-AA9D-4929740A062D}"/>
              </a:ext>
            </a:extLst>
          </p:cNvPr>
          <p:cNvGrpSpPr/>
          <p:nvPr/>
        </p:nvGrpSpPr>
        <p:grpSpPr>
          <a:xfrm>
            <a:off x="6591245" y="5781118"/>
            <a:ext cx="3784821" cy="742931"/>
            <a:chOff x="4513315" y="2686069"/>
            <a:chExt cx="3784821" cy="742931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BD5E9B8-2214-5646-B204-07FD1895305A}"/>
                </a:ext>
              </a:extLst>
            </p:cNvPr>
            <p:cNvGrpSpPr/>
            <p:nvPr/>
          </p:nvGrpSpPr>
          <p:grpSpPr>
            <a:xfrm>
              <a:off x="4513315" y="2889893"/>
              <a:ext cx="3784821" cy="539107"/>
              <a:chOff x="7054809" y="3005150"/>
              <a:chExt cx="3784821" cy="539107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5BC93A3B-2971-3545-9289-E88A3F7A94AC}"/>
                  </a:ext>
                </a:extLst>
              </p:cNvPr>
              <p:cNvCxnSpPr/>
              <p:nvPr/>
            </p:nvCxnSpPr>
            <p:spPr>
              <a:xfrm>
                <a:off x="7249265" y="3060445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4AFEE97F-48F9-1641-9A53-FD9347B457EA}"/>
                  </a:ext>
                </a:extLst>
              </p:cNvPr>
              <p:cNvGrpSpPr/>
              <p:nvPr/>
            </p:nvGrpSpPr>
            <p:grpSpPr>
              <a:xfrm>
                <a:off x="10286327" y="3005150"/>
                <a:ext cx="420308" cy="351131"/>
                <a:chOff x="6156779" y="4627205"/>
                <a:chExt cx="420308" cy="351131"/>
              </a:xfrm>
            </p:grpSpPr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DB45255-89FC-B04A-81B5-A5106897F7E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6D18234-4EA8-B946-A7E2-F70537F9316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250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6A2075C0-46B2-B841-A62C-AC66EEF2ADBB}"/>
                  </a:ext>
                </a:extLst>
              </p:cNvPr>
              <p:cNvGrpSpPr/>
              <p:nvPr/>
            </p:nvGrpSpPr>
            <p:grpSpPr>
              <a:xfrm>
                <a:off x="7054809" y="3023849"/>
                <a:ext cx="333746" cy="351131"/>
                <a:chOff x="6156779" y="4627205"/>
                <a:chExt cx="333746" cy="35113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065FCB34-D8C2-3840-BF7C-3C43A82CCC9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04B6C281-2C3A-0B42-A632-49573668A2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337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560AB22-FCF5-6D41-AB58-4828B0CD25A8}"/>
                  </a:ext>
                </a:extLst>
              </p:cNvPr>
              <p:cNvGrpSpPr/>
              <p:nvPr/>
            </p:nvGrpSpPr>
            <p:grpSpPr>
              <a:xfrm>
                <a:off x="7437275" y="3014499"/>
                <a:ext cx="389850" cy="381909"/>
                <a:chOff x="6156779" y="4627205"/>
                <a:chExt cx="389850" cy="381909"/>
              </a:xfrm>
            </p:grpSpPr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940A688D-8BAE-4A47-A156-054832FDBB63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7D350BA5-F627-714C-82B6-0DCFA739B6AE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b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*</a:t>
                  </a:r>
                  <a:endPara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53B4C-1DA6-A844-B1C9-A3EEFF27021B}"/>
                  </a:ext>
                </a:extLst>
              </p:cNvPr>
              <p:cNvSpPr txBox="1"/>
              <p:nvPr/>
            </p:nvSpPr>
            <p:spPr>
              <a:xfrm>
                <a:off x="8132716" y="3236480"/>
                <a:ext cx="1106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4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CA47AF0D-F917-F943-A56D-5B831436DE93}"/>
                </a:ext>
              </a:extLst>
            </p:cNvPr>
            <p:cNvSpPr/>
            <p:nvPr/>
          </p:nvSpPr>
          <p:spPr>
            <a:xfrm>
              <a:off x="4723470" y="2686069"/>
              <a:ext cx="382466" cy="24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42F6AF4-61A0-4B48-B75D-50125E800FBA}"/>
                </a:ext>
              </a:extLst>
            </p:cNvPr>
            <p:cNvSpPr/>
            <p:nvPr/>
          </p:nvSpPr>
          <p:spPr>
            <a:xfrm>
              <a:off x="5124856" y="2705077"/>
              <a:ext cx="2830127" cy="240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46B627-54FD-074E-93AE-32A12BEE44F3}"/>
              </a:ext>
            </a:extLst>
          </p:cNvPr>
          <p:cNvGrpSpPr/>
          <p:nvPr/>
        </p:nvGrpSpPr>
        <p:grpSpPr>
          <a:xfrm>
            <a:off x="6415462" y="2792622"/>
            <a:ext cx="4891008" cy="2956041"/>
            <a:chOff x="6415462" y="2792622"/>
            <a:chExt cx="4891008" cy="2956041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CDF5625-EBCB-AD4D-BE79-5C416E7B4132}"/>
                </a:ext>
              </a:extLst>
            </p:cNvPr>
            <p:cNvCxnSpPr/>
            <p:nvPr/>
          </p:nvCxnSpPr>
          <p:spPr>
            <a:xfrm>
              <a:off x="6793474" y="543865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380B971-C142-CB41-81AF-9DD80252B7CC}"/>
                </a:ext>
              </a:extLst>
            </p:cNvPr>
            <p:cNvSpPr txBox="1"/>
            <p:nvPr/>
          </p:nvSpPr>
          <p:spPr>
            <a:xfrm>
              <a:off x="10350054" y="5278942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A3E5BA-5A48-9048-9B79-297E69056E5C}"/>
                </a:ext>
              </a:extLst>
            </p:cNvPr>
            <p:cNvCxnSpPr/>
            <p:nvPr/>
          </p:nvCxnSpPr>
          <p:spPr>
            <a:xfrm>
              <a:off x="6928978" y="5383363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16DF760-724F-FC45-B189-3926561C89A5}"/>
                </a:ext>
              </a:extLst>
            </p:cNvPr>
            <p:cNvSpPr txBox="1"/>
            <p:nvPr/>
          </p:nvSpPr>
          <p:spPr>
            <a:xfrm>
              <a:off x="6718824" y="545749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B4D459-2D71-1346-B0B4-2A127702902D}"/>
                </a:ext>
              </a:extLst>
            </p:cNvPr>
            <p:cNvGrpSpPr/>
            <p:nvPr/>
          </p:nvGrpSpPr>
          <p:grpSpPr>
            <a:xfrm>
              <a:off x="7667873" y="5393318"/>
              <a:ext cx="377026" cy="351131"/>
              <a:chOff x="6156779" y="4627205"/>
              <a:chExt cx="377026" cy="351131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7E38969-05E6-CF4F-B804-F111EABC9812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BC99381-FDA5-2B4C-881D-8EE7AD78963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90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72B364B-96A2-C84D-A66C-45BC8D2E2DB5}"/>
                </a:ext>
              </a:extLst>
            </p:cNvPr>
            <p:cNvGrpSpPr/>
            <p:nvPr/>
          </p:nvGrpSpPr>
          <p:grpSpPr>
            <a:xfrm>
              <a:off x="6981484" y="5392712"/>
              <a:ext cx="377026" cy="351131"/>
              <a:chOff x="6156779" y="4627205"/>
              <a:chExt cx="377026" cy="351131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7B976F-A1C7-174E-9E0C-2A54A222009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B319F0-7851-9F42-83CB-2879417D2B4F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30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F71013-8AA9-3B4A-9956-DD7AE281257A}"/>
                </a:ext>
              </a:extLst>
            </p:cNvPr>
            <p:cNvGrpSpPr/>
            <p:nvPr/>
          </p:nvGrpSpPr>
          <p:grpSpPr>
            <a:xfrm>
              <a:off x="7314035" y="5386505"/>
              <a:ext cx="377026" cy="351131"/>
              <a:chOff x="6156779" y="4627205"/>
              <a:chExt cx="377026" cy="351131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86F40B2-B738-BB48-A7CD-EFBC10EC673C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651D5B00-A8E2-264F-A62C-07ABF685F9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50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2E609F-4A61-A34B-B5EB-12EB7AAB3F6B}"/>
                </a:ext>
              </a:extLst>
            </p:cNvPr>
            <p:cNvGrpSpPr/>
            <p:nvPr/>
          </p:nvGrpSpPr>
          <p:grpSpPr>
            <a:xfrm>
              <a:off x="8047033" y="5387359"/>
              <a:ext cx="455574" cy="351131"/>
              <a:chOff x="6156779" y="4627205"/>
              <a:chExt cx="455574" cy="351131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54FF5DC-0E57-9C4F-B860-B6AA2BEBC91B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6D9DDCE-6C0F-D847-84A6-90F81720EB0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130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2E5312B-9FAB-894A-8B30-44BD730BDDAD}"/>
                </a:ext>
              </a:extLst>
            </p:cNvPr>
            <p:cNvGrpSpPr/>
            <p:nvPr/>
          </p:nvGrpSpPr>
          <p:grpSpPr>
            <a:xfrm>
              <a:off x="8439016" y="5380365"/>
              <a:ext cx="455574" cy="351131"/>
              <a:chOff x="6156779" y="4627205"/>
              <a:chExt cx="455574" cy="35113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9CF20EC-7DB8-7F4F-9B05-FBA61CD62574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9DEB969-B5DA-E146-AE00-61144E365D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180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C9EC22B-566E-BE4A-A1C4-FD6192CFFD5E}"/>
                </a:ext>
              </a:extLst>
            </p:cNvPr>
            <p:cNvGrpSpPr/>
            <p:nvPr/>
          </p:nvGrpSpPr>
          <p:grpSpPr>
            <a:xfrm>
              <a:off x="8803219" y="5377367"/>
              <a:ext cx="455574" cy="351131"/>
              <a:chOff x="6156779" y="4627205"/>
              <a:chExt cx="455574" cy="351131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E61EEEB-52A9-554F-8714-B303884A1D8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E419C67-3208-BA41-88B1-7BC1A6BD6D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220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8EE5D6-70C8-164D-AF6A-BC45B3C594A9}"/>
                </a:ext>
              </a:extLst>
            </p:cNvPr>
            <p:cNvGrpSpPr/>
            <p:nvPr/>
          </p:nvGrpSpPr>
          <p:grpSpPr>
            <a:xfrm>
              <a:off x="9136961" y="5381230"/>
              <a:ext cx="455574" cy="351131"/>
              <a:chOff x="6156779" y="4627205"/>
              <a:chExt cx="455574" cy="351131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B09AAB-81FD-1E4B-A761-C2A4780098F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44EA36CF-0896-4F4F-A535-9D930C7AE8D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240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F52227-91CD-6440-AF44-390325E888FC}"/>
                </a:ext>
              </a:extLst>
            </p:cNvPr>
            <p:cNvGrpSpPr/>
            <p:nvPr/>
          </p:nvGrpSpPr>
          <p:grpSpPr>
            <a:xfrm>
              <a:off x="9500970" y="5397532"/>
              <a:ext cx="455574" cy="351131"/>
              <a:chOff x="6156779" y="4627205"/>
              <a:chExt cx="455574" cy="351131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A3AC881-E5EE-C043-B692-D2339FA929B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8F3B00D-9A2E-154A-BEB3-F6C23324637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280</a:t>
                </a:r>
              </a:p>
            </p:txBody>
          </p: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0F82570-7604-C548-99AA-0FD63493D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3474" y="2792622"/>
              <a:ext cx="0" cy="26305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6D700E9-7B1E-0C4B-B3B6-AF277ED3F84D}"/>
                </a:ext>
              </a:extLst>
            </p:cNvPr>
            <p:cNvGrpSpPr/>
            <p:nvPr/>
          </p:nvGrpSpPr>
          <p:grpSpPr>
            <a:xfrm>
              <a:off x="6415462" y="4911014"/>
              <a:ext cx="430500" cy="276999"/>
              <a:chOff x="2786833" y="1509678"/>
              <a:chExt cx="430500" cy="276999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64F95B5-D281-2545-AE21-CA5BEE90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2F38C5AD-6370-8842-9B2D-255D89DCF17B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ED4295B-ECC7-CC45-93DA-3390A119493D}"/>
                </a:ext>
              </a:extLst>
            </p:cNvPr>
            <p:cNvGrpSpPr/>
            <p:nvPr/>
          </p:nvGrpSpPr>
          <p:grpSpPr>
            <a:xfrm>
              <a:off x="6415462" y="4492958"/>
              <a:ext cx="430500" cy="276999"/>
              <a:chOff x="2786833" y="1509678"/>
              <a:chExt cx="430500" cy="2769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028A8F3-7419-BA47-96C5-A5AD2796F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38BFD0D-69A0-8B4E-B9D3-CAA482A658E0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D5C02DA-02CA-0249-9C3C-028C97F831E9}"/>
                </a:ext>
              </a:extLst>
            </p:cNvPr>
            <p:cNvGrpSpPr/>
            <p:nvPr/>
          </p:nvGrpSpPr>
          <p:grpSpPr>
            <a:xfrm>
              <a:off x="6417511" y="4103815"/>
              <a:ext cx="430500" cy="276999"/>
              <a:chOff x="2786833" y="1509678"/>
              <a:chExt cx="430500" cy="276999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9ACA5B6-B368-C847-8140-90D10B0B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4F54B-52DD-1946-9436-38D908E9882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E912AA0-55DC-7C44-B3CB-45AD0A048FA2}"/>
                </a:ext>
              </a:extLst>
            </p:cNvPr>
            <p:cNvGrpSpPr/>
            <p:nvPr/>
          </p:nvGrpSpPr>
          <p:grpSpPr>
            <a:xfrm>
              <a:off x="6426751" y="3672143"/>
              <a:ext cx="430500" cy="276999"/>
              <a:chOff x="2786833" y="1509678"/>
              <a:chExt cx="430500" cy="27699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88C9C7A-2B4A-7D4D-8B00-4AA971BEB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FB997EB-DC3B-5643-9495-CAF68654DCC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A5A60B3-3EA1-A946-B826-5BC645934C6A}"/>
                </a:ext>
              </a:extLst>
            </p:cNvPr>
            <p:cNvGrpSpPr/>
            <p:nvPr/>
          </p:nvGrpSpPr>
          <p:grpSpPr>
            <a:xfrm>
              <a:off x="6422441" y="3260422"/>
              <a:ext cx="430500" cy="276999"/>
              <a:chOff x="2786833" y="1509678"/>
              <a:chExt cx="430500" cy="276999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462CF32-2FAF-9D41-BCBB-8E21E52BE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43D297C-D42D-DE40-AD3C-687D30B9D1E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6723B39-7EAC-5E4C-862D-3944C00F378B}"/>
                </a:ext>
              </a:extLst>
            </p:cNvPr>
            <p:cNvSpPr/>
            <p:nvPr/>
          </p:nvSpPr>
          <p:spPr>
            <a:xfrm>
              <a:off x="6807483" y="3800273"/>
              <a:ext cx="13385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4647E97-E176-5643-BF41-F167715349F1}"/>
                </a:ext>
              </a:extLst>
            </p:cNvPr>
            <p:cNvSpPr/>
            <p:nvPr/>
          </p:nvSpPr>
          <p:spPr>
            <a:xfrm>
              <a:off x="6940525" y="3388596"/>
              <a:ext cx="235892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DCF057D-A37D-2642-89CD-B6EB30E59D0D}"/>
                </a:ext>
              </a:extLst>
            </p:cNvPr>
            <p:cNvGrpSpPr/>
            <p:nvPr/>
          </p:nvGrpSpPr>
          <p:grpSpPr>
            <a:xfrm>
              <a:off x="6416320" y="2903566"/>
              <a:ext cx="430500" cy="276999"/>
              <a:chOff x="2786833" y="1509678"/>
              <a:chExt cx="430500" cy="27699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6D4EC29-C1F9-0D4B-A506-135290E44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7C1757E-B089-F94C-BA02-0E85288C677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9CB2C58-40D6-FA4B-8A8C-946213799F55}"/>
                </a:ext>
              </a:extLst>
            </p:cNvPr>
            <p:cNvSpPr/>
            <p:nvPr/>
          </p:nvSpPr>
          <p:spPr>
            <a:xfrm>
              <a:off x="7908662" y="381260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CEFE79E-9EEB-5D4A-9092-C61881F99B93}"/>
                </a:ext>
              </a:extLst>
            </p:cNvPr>
            <p:cNvSpPr/>
            <p:nvPr/>
          </p:nvSpPr>
          <p:spPr>
            <a:xfrm>
              <a:off x="7185457" y="3794423"/>
              <a:ext cx="330722" cy="164129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7071263F-91C9-1F4A-B775-352CB67F4D8C}"/>
                </a:ext>
              </a:extLst>
            </p:cNvPr>
            <p:cNvSpPr/>
            <p:nvPr/>
          </p:nvSpPr>
          <p:spPr>
            <a:xfrm>
              <a:off x="7529057" y="4231026"/>
              <a:ext cx="369489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B4DB7F9-2ADE-A841-89EB-377F7F205291}"/>
                </a:ext>
              </a:extLst>
            </p:cNvPr>
            <p:cNvSpPr/>
            <p:nvPr/>
          </p:nvSpPr>
          <p:spPr>
            <a:xfrm>
              <a:off x="8253866" y="3393572"/>
              <a:ext cx="392028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38FC1C1-1313-1147-9D34-69A41C3AB271}"/>
                </a:ext>
              </a:extLst>
            </p:cNvPr>
            <p:cNvSpPr/>
            <p:nvPr/>
          </p:nvSpPr>
          <p:spPr>
            <a:xfrm>
              <a:off x="8657492" y="3817727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1696C97-6531-8846-9CF0-DFCED2825720}"/>
                </a:ext>
              </a:extLst>
            </p:cNvPr>
            <p:cNvSpPr/>
            <p:nvPr/>
          </p:nvSpPr>
          <p:spPr>
            <a:xfrm>
              <a:off x="9012743" y="4227556"/>
              <a:ext cx="370837" cy="12107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ABFE59A-E068-2B4D-9B10-21719D19C9A7}"/>
                </a:ext>
              </a:extLst>
            </p:cNvPr>
            <p:cNvSpPr/>
            <p:nvPr/>
          </p:nvSpPr>
          <p:spPr>
            <a:xfrm>
              <a:off x="9362197" y="3813089"/>
              <a:ext cx="343722" cy="16230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BE89A666-BBA0-4349-A8A8-7C66493908CA}"/>
                </a:ext>
              </a:extLst>
            </p:cNvPr>
            <p:cNvSpPr/>
            <p:nvPr/>
          </p:nvSpPr>
          <p:spPr>
            <a:xfrm>
              <a:off x="9680857" y="3376985"/>
              <a:ext cx="562215" cy="2046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0C5F5686-46AF-F240-A0FF-819ADCC0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number of mis-classifications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5C27E1F3-998A-6540-B84E-DA46A39EAE31}"/>
              </a:ext>
            </a:extLst>
          </p:cNvPr>
          <p:cNvSpPr/>
          <p:nvPr/>
        </p:nvSpPr>
        <p:spPr>
          <a:xfrm>
            <a:off x="7202786" y="2792622"/>
            <a:ext cx="3495694" cy="1588192"/>
          </a:xfrm>
          <a:prstGeom prst="cloudCallout">
            <a:avLst>
              <a:gd name="adj1" fmla="val -30424"/>
              <a:gd name="adj2" fmla="val 138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the plot look for this class?</a:t>
            </a:r>
          </a:p>
        </p:txBody>
      </p:sp>
    </p:spTree>
    <p:extLst>
      <p:ext uri="{BB962C8B-B14F-4D97-AF65-F5344CB8AC3E}">
        <p14:creationId xmlns:p14="http://schemas.microsoft.com/office/powerpoint/2010/main" val="31044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1" grpId="0" animBg="1"/>
      <p:bldP spid="182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  <p:bldP spid="193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F2BFE-5F54-604D-A5D2-2B75E5760A55}"/>
              </a:ext>
            </a:extLst>
          </p:cNvPr>
          <p:cNvGrpSpPr/>
          <p:nvPr/>
        </p:nvGrpSpPr>
        <p:grpSpPr>
          <a:xfrm>
            <a:off x="4030203" y="1850756"/>
            <a:ext cx="4587646" cy="533331"/>
            <a:chOff x="7398899" y="3275021"/>
            <a:chExt cx="4587646" cy="5333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E4C8F49-349B-8D4D-9CBD-3025795F62EC}"/>
                </a:ext>
              </a:extLst>
            </p:cNvPr>
            <p:cNvCxnSpPr/>
            <p:nvPr/>
          </p:nvCxnSpPr>
          <p:spPr>
            <a:xfrm>
              <a:off x="7473549" y="3498347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CA30FC-97DE-A047-8730-960E948187A7}"/>
                </a:ext>
              </a:extLst>
            </p:cNvPr>
            <p:cNvSpPr txBox="1"/>
            <p:nvPr/>
          </p:nvSpPr>
          <p:spPr>
            <a:xfrm>
              <a:off x="11030129" y="3338631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11A822-05E2-E74E-B359-0E26A51D83D4}"/>
                </a:ext>
              </a:extLst>
            </p:cNvPr>
            <p:cNvGrpSpPr/>
            <p:nvPr/>
          </p:nvGrpSpPr>
          <p:grpSpPr>
            <a:xfrm>
              <a:off x="7398899" y="3443052"/>
              <a:ext cx="377026" cy="351131"/>
              <a:chOff x="6156779" y="4627205"/>
              <a:chExt cx="377026" cy="3511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C396AC-77CE-224C-A6C5-348692CEEFF3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46EA18-D4D3-7848-BF10-905385FCBEA2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6F72CC-4E7F-0C4D-8B33-9A5D38B606F6}"/>
                </a:ext>
              </a:extLst>
            </p:cNvPr>
            <p:cNvSpPr/>
            <p:nvPr/>
          </p:nvSpPr>
          <p:spPr>
            <a:xfrm>
              <a:off x="7565449" y="3310509"/>
              <a:ext cx="121023" cy="1210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8DF0CEF-7E5C-6248-A23B-CAA6F1EEFFA5}"/>
                </a:ext>
              </a:extLst>
            </p:cNvPr>
            <p:cNvGrpSpPr/>
            <p:nvPr/>
          </p:nvGrpSpPr>
          <p:grpSpPr>
            <a:xfrm>
              <a:off x="8347948" y="3340838"/>
              <a:ext cx="377026" cy="463300"/>
              <a:chOff x="8347948" y="3318260"/>
              <a:chExt cx="377026" cy="4633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081C7F-7B43-EF44-87F9-3D6D628A43E0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0B5439E-91F4-3342-B05E-F857D3AA2B2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656B4A1-F00C-C446-8040-E7FF54EE670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59A13FC-791C-C147-A67A-FAD47E1373AC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27B88-27B5-5F47-8833-F9387C3383D3}"/>
                </a:ext>
              </a:extLst>
            </p:cNvPr>
            <p:cNvGrpSpPr/>
            <p:nvPr/>
          </p:nvGrpSpPr>
          <p:grpSpPr>
            <a:xfrm>
              <a:off x="7661559" y="3290366"/>
              <a:ext cx="377026" cy="513166"/>
              <a:chOff x="7661559" y="3290366"/>
              <a:chExt cx="377026" cy="51316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F504C65-C88E-9845-BD86-59917EC3C50C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4C9A415-7AA0-8041-8BDF-73C62DEE54F7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58AF9C0-E77C-3947-BDEF-3357F463A28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sp>
            <p:nvSpPr>
              <p:cNvPr id="2" name="Triangle 1">
                <a:extLst>
                  <a:ext uri="{FF2B5EF4-FFF2-40B4-BE49-F238E27FC236}">
                    <a16:creationId xmlns:a16="http://schemas.microsoft.com/office/drawing/2014/main" id="{1F6078D3-BB1D-E243-89D8-A013182CB09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2456A9-43F1-2E48-A538-21ABCE01BA12}"/>
                </a:ext>
              </a:extLst>
            </p:cNvPr>
            <p:cNvGrpSpPr/>
            <p:nvPr/>
          </p:nvGrpSpPr>
          <p:grpSpPr>
            <a:xfrm>
              <a:off x="7994110" y="3284159"/>
              <a:ext cx="377026" cy="513166"/>
              <a:chOff x="7661559" y="3290366"/>
              <a:chExt cx="377026" cy="5131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DBBCA70-8DE3-4D4E-B55E-9FE5D2B17E64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505887B-B5CF-A149-8397-96FB408D932B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ED911F7-969E-0C4A-B871-7D8D60E4690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58513D94-4C25-3246-9C9E-998809991BFD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60E1A6-CEC0-E847-A6AC-F606D9EB6E05}"/>
                </a:ext>
              </a:extLst>
            </p:cNvPr>
            <p:cNvGrpSpPr/>
            <p:nvPr/>
          </p:nvGrpSpPr>
          <p:grpSpPr>
            <a:xfrm>
              <a:off x="8727108" y="3334879"/>
              <a:ext cx="455574" cy="463300"/>
              <a:chOff x="8347948" y="3318260"/>
              <a:chExt cx="455574" cy="46330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5C19E28-4763-DC45-90EF-6FEB95BAD25F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F231588-EB47-1E46-A3DB-0CECFD6A8F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7031DD-2A53-604B-AAE2-DD186BA7715D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73DB63-2C24-0B47-98EF-2F6FAB121A6B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861147-DC97-1044-AF20-0B72BA6BB027}"/>
                </a:ext>
              </a:extLst>
            </p:cNvPr>
            <p:cNvGrpSpPr/>
            <p:nvPr/>
          </p:nvGrpSpPr>
          <p:grpSpPr>
            <a:xfrm>
              <a:off x="9119091" y="3278019"/>
              <a:ext cx="455574" cy="513166"/>
              <a:chOff x="7661559" y="3290366"/>
              <a:chExt cx="455574" cy="51316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9AF93BD6-1656-404B-BAC6-73813DCEE3D3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56B4640-AAE7-B840-9783-5FB937C56E49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C9B76B0-9E18-2D4E-933F-F85F84F1F161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3D58AFAA-7E24-5241-8575-8CDF826F3A2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0EE117F-08F7-484B-BB64-DA8B1DC2467A}"/>
                </a:ext>
              </a:extLst>
            </p:cNvPr>
            <p:cNvGrpSpPr/>
            <p:nvPr/>
          </p:nvGrpSpPr>
          <p:grpSpPr>
            <a:xfrm>
              <a:off x="9483294" y="3275021"/>
              <a:ext cx="455574" cy="513166"/>
              <a:chOff x="7661559" y="3290366"/>
              <a:chExt cx="455574" cy="51316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70515EF-F72A-204E-8D5D-745DC88AE5E5}"/>
                  </a:ext>
                </a:extLst>
              </p:cNvPr>
              <p:cNvGrpSpPr/>
              <p:nvPr/>
            </p:nvGrpSpPr>
            <p:grpSpPr>
              <a:xfrm>
                <a:off x="7661559" y="345240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77FF6271-5CCF-EA43-BD58-A749C9A24CD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3D743FD-011C-D84E-8A7D-6436845C147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sp>
            <p:nvSpPr>
              <p:cNvPr id="86" name="Triangle 85">
                <a:extLst>
                  <a:ext uri="{FF2B5EF4-FFF2-40B4-BE49-F238E27FC236}">
                    <a16:creationId xmlns:a16="http://schemas.microsoft.com/office/drawing/2014/main" id="{4AE54D61-7BBA-294B-8B15-AB2D112B4C9C}"/>
                  </a:ext>
                </a:extLst>
              </p:cNvPr>
              <p:cNvSpPr/>
              <p:nvPr/>
            </p:nvSpPr>
            <p:spPr>
              <a:xfrm>
                <a:off x="7788277" y="3290366"/>
                <a:ext cx="166872" cy="140063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6FAE101-A8AC-C640-832F-89389E16CE76}"/>
                </a:ext>
              </a:extLst>
            </p:cNvPr>
            <p:cNvGrpSpPr/>
            <p:nvPr/>
          </p:nvGrpSpPr>
          <p:grpSpPr>
            <a:xfrm>
              <a:off x="9817036" y="3328750"/>
              <a:ext cx="455574" cy="463300"/>
              <a:chOff x="8347948" y="3318260"/>
              <a:chExt cx="455574" cy="46330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77342D6-C788-D14C-A7E3-372FC8FBF1B5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825C4FD-0464-AF42-908F-B2D8F5CEF67A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FE5B93F-ABED-F849-879A-44EBC6DF12C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30DF8D7-C1CC-1242-8B2B-2FFACFAD2A44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5A756DB-7CBB-B44F-9EF3-DBF0E7D200C9}"/>
                </a:ext>
              </a:extLst>
            </p:cNvPr>
            <p:cNvGrpSpPr/>
            <p:nvPr/>
          </p:nvGrpSpPr>
          <p:grpSpPr>
            <a:xfrm>
              <a:off x="10181045" y="3345052"/>
              <a:ext cx="455574" cy="463300"/>
              <a:chOff x="8347948" y="3318260"/>
              <a:chExt cx="455574" cy="4633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B90ADE9-D8C1-AC48-AEF7-5AF9CB7F7C2D}"/>
                  </a:ext>
                </a:extLst>
              </p:cNvPr>
              <p:cNvGrpSpPr/>
              <p:nvPr/>
            </p:nvGrpSpPr>
            <p:grpSpPr>
              <a:xfrm>
                <a:off x="8347948" y="343042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A4FFA91-7551-AC4E-B4A5-307F8325E7A8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9202C75-A8AA-3841-9866-CEC326CA4526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E44D4FB-C98D-C145-8C9B-7389B1D27CDD}"/>
                  </a:ext>
                </a:extLst>
              </p:cNvPr>
              <p:cNvSpPr/>
              <p:nvPr/>
            </p:nvSpPr>
            <p:spPr>
              <a:xfrm>
                <a:off x="8501904" y="3318260"/>
                <a:ext cx="121023" cy="1210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D08AD-E933-CC4F-916B-AC36193EBE2B}"/>
              </a:ext>
            </a:extLst>
          </p:cNvPr>
          <p:cNvGrpSpPr/>
          <p:nvPr/>
        </p:nvGrpSpPr>
        <p:grpSpPr>
          <a:xfrm>
            <a:off x="777750" y="3038700"/>
            <a:ext cx="4891008" cy="3731427"/>
            <a:chOff x="777750" y="3038700"/>
            <a:chExt cx="4891008" cy="37314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57A8AE-A767-3D48-A4D0-F8D1E4F026C2}"/>
                </a:ext>
              </a:extLst>
            </p:cNvPr>
            <p:cNvGrpSpPr/>
            <p:nvPr/>
          </p:nvGrpSpPr>
          <p:grpSpPr>
            <a:xfrm>
              <a:off x="777750" y="3038700"/>
              <a:ext cx="4891008" cy="3731427"/>
              <a:chOff x="711671" y="158044"/>
              <a:chExt cx="4891008" cy="3731427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21E98FC5-6208-8245-99B3-C179C7D9BA17}"/>
                  </a:ext>
                </a:extLst>
              </p:cNvPr>
              <p:cNvCxnSpPr/>
              <p:nvPr/>
            </p:nvCxnSpPr>
            <p:spPr>
              <a:xfrm>
                <a:off x="1089683" y="2804080"/>
                <a:ext cx="3590365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B93BF25-0180-F44E-91F5-F6D4A1A821FD}"/>
                  </a:ext>
                </a:extLst>
              </p:cNvPr>
              <p:cNvSpPr txBox="1"/>
              <p:nvPr/>
            </p:nvSpPr>
            <p:spPr>
              <a:xfrm>
                <a:off x="4646263" y="2644364"/>
                <a:ext cx="956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BMI (kg/m</a:t>
                </a:r>
                <a:r>
                  <a:rPr lang="en-US" sz="12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52BB541-B01F-D443-BE94-4EB63B1F4BDF}"/>
                  </a:ext>
                </a:extLst>
              </p:cNvPr>
              <p:cNvCxnSpPr/>
              <p:nvPr/>
            </p:nvCxnSpPr>
            <p:spPr>
              <a:xfrm>
                <a:off x="1225187" y="274878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EE1E6A0-DA03-8742-822F-35C33662F419}"/>
                  </a:ext>
                </a:extLst>
              </p:cNvPr>
              <p:cNvSpPr txBox="1"/>
              <p:nvPr/>
            </p:nvSpPr>
            <p:spPr>
              <a:xfrm>
                <a:off x="1015033" y="282291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10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FA16A8A-8B4C-E64E-A579-18655C83A8CC}"/>
                  </a:ext>
                </a:extLst>
              </p:cNvPr>
              <p:cNvGrpSpPr/>
              <p:nvPr/>
            </p:nvGrpSpPr>
            <p:grpSpPr>
              <a:xfrm>
                <a:off x="1964082" y="2758740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3C2BE01-1ECA-CC40-A617-ADD4FEB60D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8EE8934-4A1D-D34D-AB27-09512A9BD84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90</a:t>
                  </a: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996ED4F-3B11-C145-B6BC-4DCB7E608175}"/>
                  </a:ext>
                </a:extLst>
              </p:cNvPr>
              <p:cNvGrpSpPr/>
              <p:nvPr/>
            </p:nvGrpSpPr>
            <p:grpSpPr>
              <a:xfrm>
                <a:off x="1277693" y="2758134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FE117F53-879C-D54A-A03C-FA7E2BA64E92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285498BB-00A3-5D44-B258-D5499D6A7A85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30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84223B6-2A72-E446-81E3-4093989EE4FB}"/>
                  </a:ext>
                </a:extLst>
              </p:cNvPr>
              <p:cNvGrpSpPr/>
              <p:nvPr/>
            </p:nvGrpSpPr>
            <p:grpSpPr>
              <a:xfrm>
                <a:off x="1610244" y="2751927"/>
                <a:ext cx="377026" cy="351131"/>
                <a:chOff x="6156779" y="4627205"/>
                <a:chExt cx="377026" cy="351131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ABE22B5E-1B89-E248-B765-4F883E5825BF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AB6161CC-9182-BA49-8ACE-C7D1CF1A505F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3770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50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BADE770-E75E-6244-93FF-3EFDA5E665BB}"/>
                  </a:ext>
                </a:extLst>
              </p:cNvPr>
              <p:cNvGrpSpPr/>
              <p:nvPr/>
            </p:nvGrpSpPr>
            <p:grpSpPr>
              <a:xfrm>
                <a:off x="2343242" y="2752781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4B62C40E-5AC7-D54B-A4AF-DEBD838353E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33184609-F072-754D-97A9-51D93E97DE9A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130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9EE1B23-07AB-E944-B333-ADCC012520D8}"/>
                  </a:ext>
                </a:extLst>
              </p:cNvPr>
              <p:cNvGrpSpPr/>
              <p:nvPr/>
            </p:nvGrpSpPr>
            <p:grpSpPr>
              <a:xfrm>
                <a:off x="2735225" y="2745787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2E2EC7B-B862-7042-AC67-211551257D91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CD4F7EE-BDF4-9D40-9AD4-64CECFFAB223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180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258B0040-7789-A542-A51E-DBD9ECF4EE18}"/>
                  </a:ext>
                </a:extLst>
              </p:cNvPr>
              <p:cNvGrpSpPr/>
              <p:nvPr/>
            </p:nvGrpSpPr>
            <p:grpSpPr>
              <a:xfrm>
                <a:off x="3099428" y="2742789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1A95CC2-12AC-1447-9FA4-516828E12914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30B1DBA-DA12-064A-A30B-BA582ED79484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220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A8D18A9-C22A-CF46-8182-54F2ECF4C90E}"/>
                  </a:ext>
                </a:extLst>
              </p:cNvPr>
              <p:cNvGrpSpPr/>
              <p:nvPr/>
            </p:nvGrpSpPr>
            <p:grpSpPr>
              <a:xfrm>
                <a:off x="3433170" y="2746652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70901094-D954-7B40-B1D8-0A97A828F396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75FB9B6E-149C-3B40-85CF-EE24CD99A55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240</a:t>
                  </a: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39623C4-F478-4946-B4BE-B807DFDFD39A}"/>
                  </a:ext>
                </a:extLst>
              </p:cNvPr>
              <p:cNvGrpSpPr/>
              <p:nvPr/>
            </p:nvGrpSpPr>
            <p:grpSpPr>
              <a:xfrm>
                <a:off x="3797179" y="2762954"/>
                <a:ext cx="455574" cy="351131"/>
                <a:chOff x="6156779" y="4627205"/>
                <a:chExt cx="455574" cy="351131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D33E43-9BEF-7D41-B497-F4C2D03B71CC}"/>
                    </a:ext>
                  </a:extLst>
                </p:cNvPr>
                <p:cNvCxnSpPr/>
                <p:nvPr/>
              </p:nvCxnSpPr>
              <p:spPr>
                <a:xfrm>
                  <a:off x="6366933" y="4627205"/>
                  <a:ext cx="0" cy="9155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92D69E77-7745-6042-BD92-99FECEEB5349}"/>
                    </a:ext>
                  </a:extLst>
                </p:cNvPr>
                <p:cNvSpPr txBox="1"/>
                <p:nvPr/>
              </p:nvSpPr>
              <p:spPr>
                <a:xfrm>
                  <a:off x="6156779" y="4701337"/>
                  <a:ext cx="4555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280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DCDA03-C0DE-E244-A474-50F1D2FDBF30}"/>
                  </a:ext>
                </a:extLst>
              </p:cNvPr>
              <p:cNvGrpSpPr/>
              <p:nvPr/>
            </p:nvGrpSpPr>
            <p:grpSpPr>
              <a:xfrm>
                <a:off x="887454" y="3146540"/>
                <a:ext cx="3784821" cy="742931"/>
                <a:chOff x="4513315" y="2686069"/>
                <a:chExt cx="3784821" cy="742931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FF619F61-91EC-E541-B410-2EABCF5710E6}"/>
                    </a:ext>
                  </a:extLst>
                </p:cNvPr>
                <p:cNvGrpSpPr/>
                <p:nvPr/>
              </p:nvGrpSpPr>
              <p:grpSpPr>
                <a:xfrm>
                  <a:off x="4513315" y="2889893"/>
                  <a:ext cx="3784821" cy="539107"/>
                  <a:chOff x="7054809" y="3005150"/>
                  <a:chExt cx="3784821" cy="539107"/>
                </a:xfrm>
              </p:grpSpPr>
              <p:cxnSp>
                <p:nvCxnSpPr>
                  <p:cNvPr id="149" name="Straight Arrow Connector 148">
                    <a:extLst>
                      <a:ext uri="{FF2B5EF4-FFF2-40B4-BE49-F238E27FC236}">
                        <a16:creationId xmlns:a16="http://schemas.microsoft.com/office/drawing/2014/main" id="{06AC474D-D3EC-C54E-9634-1D23C4A4F381}"/>
                      </a:ext>
                    </a:extLst>
                  </p:cNvPr>
                  <p:cNvCxnSpPr/>
                  <p:nvPr/>
                </p:nvCxnSpPr>
                <p:spPr>
                  <a:xfrm>
                    <a:off x="7249265" y="3060445"/>
                    <a:ext cx="3590365" cy="0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13A81869-48BF-9A43-BD8F-E9ED27F91388}"/>
                      </a:ext>
                    </a:extLst>
                  </p:cNvPr>
                  <p:cNvGrpSpPr/>
                  <p:nvPr/>
                </p:nvGrpSpPr>
                <p:grpSpPr>
                  <a:xfrm>
                    <a:off x="10286327" y="3005150"/>
                    <a:ext cx="420308" cy="351131"/>
                    <a:chOff x="6156779" y="4627205"/>
                    <a:chExt cx="420308" cy="351131"/>
                  </a:xfrm>
                </p:grpSpPr>
                <p:cxnSp>
                  <p:nvCxnSpPr>
                    <p:cNvPr id="158" name="Straight Connector 157">
                      <a:extLst>
                        <a:ext uri="{FF2B5EF4-FFF2-40B4-BE49-F238E27FC236}">
                          <a16:creationId xmlns:a16="http://schemas.microsoft.com/office/drawing/2014/main" id="{2CDF8737-8194-B94E-B47C-AF59C9717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79D49A2F-EA36-9E40-B1BB-B42A24DAF2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250</a:t>
                      </a:r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AF3E6B03-BFD8-1E46-A1F1-D3E86F740E15}"/>
                      </a:ext>
                    </a:extLst>
                  </p:cNvPr>
                  <p:cNvGrpSpPr/>
                  <p:nvPr/>
                </p:nvGrpSpPr>
                <p:grpSpPr>
                  <a:xfrm>
                    <a:off x="7054809" y="3023849"/>
                    <a:ext cx="333746" cy="351131"/>
                    <a:chOff x="6156779" y="4627205"/>
                    <a:chExt cx="333746" cy="351131"/>
                  </a:xfrm>
                </p:grpSpPr>
                <p:cxnSp>
                  <p:nvCxnSpPr>
                    <p:cNvPr id="156" name="Straight Connector 155">
                      <a:extLst>
                        <a:ext uri="{FF2B5EF4-FFF2-40B4-BE49-F238E27FC236}">
                          <a16:creationId xmlns:a16="http://schemas.microsoft.com/office/drawing/2014/main" id="{9A66DF47-7B74-DA45-8485-C581A553C1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TextBox 156">
                      <a:extLst>
                        <a:ext uri="{FF2B5EF4-FFF2-40B4-BE49-F238E27FC236}">
                          <a16:creationId xmlns:a16="http://schemas.microsoft.com/office/drawing/2014/main" id="{BFB4E7FB-DD9F-3142-BADC-D88D9050EE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337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0</a:t>
                      </a:r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ACD635F9-3CF9-4741-BCD6-DE6369A4FAC1}"/>
                      </a:ext>
                    </a:extLst>
                  </p:cNvPr>
                  <p:cNvGrpSpPr/>
                  <p:nvPr/>
                </p:nvGrpSpPr>
                <p:grpSpPr>
                  <a:xfrm>
                    <a:off x="7437275" y="3014499"/>
                    <a:ext cx="389850" cy="381909"/>
                    <a:chOff x="6156779" y="4627205"/>
                    <a:chExt cx="389850" cy="381909"/>
                  </a:xfrm>
                </p:grpSpPr>
                <p:cxnSp>
                  <p:nvCxnSpPr>
                    <p:cNvPr id="154" name="Straight Connector 153">
                      <a:extLst>
                        <a:ext uri="{FF2B5EF4-FFF2-40B4-BE49-F238E27FC236}">
                          <a16:creationId xmlns:a16="http://schemas.microsoft.com/office/drawing/2014/main" id="{AC432C30-2191-6145-9A32-AE913602DE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66933" y="4627205"/>
                      <a:ext cx="0" cy="9155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TextBox 154">
                      <a:extLst>
                        <a:ext uri="{FF2B5EF4-FFF2-40B4-BE49-F238E27FC236}">
                          <a16:creationId xmlns:a16="http://schemas.microsoft.com/office/drawing/2014/main" id="{7760BDF4-FE69-C044-930D-49DFCE528A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56779" y="4701337"/>
                      <a:ext cx="38985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CF076AD6-B0C6-664E-929F-691DA698214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2716" y="3236480"/>
                    <a:ext cx="110639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BMI (kg/m</a:t>
                    </a:r>
                    <a:r>
                      <a:rPr lang="en-US" sz="14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2</a:t>
                    </a:r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)</a:t>
                    </a:r>
                  </a:p>
                </p:txBody>
              </p:sp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5A66542-464F-D347-9490-8F2E27915D94}"/>
                    </a:ext>
                  </a:extLst>
                </p:cNvPr>
                <p:cNvSpPr/>
                <p:nvPr/>
              </p:nvSpPr>
              <p:spPr>
                <a:xfrm>
                  <a:off x="4723470" y="2686069"/>
                  <a:ext cx="382466" cy="2454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BFBA6B6-3A1C-7040-9F0E-8EE7A5136A37}"/>
                    </a:ext>
                  </a:extLst>
                </p:cNvPr>
                <p:cNvSpPr/>
                <p:nvPr/>
              </p:nvSpPr>
              <p:spPr>
                <a:xfrm>
                  <a:off x="5124856" y="2705077"/>
                  <a:ext cx="2830127" cy="2401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6DB3A73-C1FF-0A43-B622-D8A94AC80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683" y="158044"/>
                <a:ext cx="0" cy="263052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B1CBA39-3896-2846-9D2B-B5D466C96CC5}"/>
                  </a:ext>
                </a:extLst>
              </p:cNvPr>
              <p:cNvGrpSpPr/>
              <p:nvPr/>
            </p:nvGrpSpPr>
            <p:grpSpPr>
              <a:xfrm>
                <a:off x="711671" y="2276436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D32A113-2EC4-824C-994C-4CD8F9491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603AF21-6B4F-4644-8107-EE78E02E0136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0D0E935-935B-FF42-9AA9-4D288A2D661B}"/>
                  </a:ext>
                </a:extLst>
              </p:cNvPr>
              <p:cNvGrpSpPr/>
              <p:nvPr/>
            </p:nvGrpSpPr>
            <p:grpSpPr>
              <a:xfrm>
                <a:off x="711671" y="1858380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B2980B9-FD34-7444-9925-CC84F07BF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F02CA963-D27D-9742-A0BF-7488309B029A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8950157-0AD7-FE4F-A015-E50A7DCB637F}"/>
                  </a:ext>
                </a:extLst>
              </p:cNvPr>
              <p:cNvGrpSpPr/>
              <p:nvPr/>
            </p:nvGrpSpPr>
            <p:grpSpPr>
              <a:xfrm>
                <a:off x="713720" y="1469237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D6DABF1-8C00-0845-833F-28A545EDA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05411D33-C689-2F4A-B729-9FD43D7B8298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2231796-045A-9C46-B3BF-A7BBB8BBD32D}"/>
                  </a:ext>
                </a:extLst>
              </p:cNvPr>
              <p:cNvGrpSpPr/>
              <p:nvPr/>
            </p:nvGrpSpPr>
            <p:grpSpPr>
              <a:xfrm>
                <a:off x="722960" y="1037565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C17A5EB-F898-0641-9283-CAC6B5ACDF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C7608F1-C674-7649-9508-B6C75B056B4D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699F3668-A4CB-3640-A852-48A3954A7697}"/>
                  </a:ext>
                </a:extLst>
              </p:cNvPr>
              <p:cNvGrpSpPr/>
              <p:nvPr/>
            </p:nvGrpSpPr>
            <p:grpSpPr>
              <a:xfrm>
                <a:off x="718650" y="625844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AA7C967A-2884-584C-AC5A-8EBD34566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5CFA358D-1F47-E14D-B4B2-CA5F793225BF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E4C66873-30F3-FE4C-BEC8-260B36BFC718}"/>
                  </a:ext>
                </a:extLst>
              </p:cNvPr>
              <p:cNvGrpSpPr/>
              <p:nvPr/>
            </p:nvGrpSpPr>
            <p:grpSpPr>
              <a:xfrm>
                <a:off x="712529" y="268988"/>
                <a:ext cx="430500" cy="276999"/>
                <a:chOff x="2786833" y="1509678"/>
                <a:chExt cx="430500" cy="276999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7386E0B4-3A7C-E04F-B3D4-D22C949F7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0501" y="1648178"/>
                  <a:ext cx="106832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1D64D9C0-79C1-4946-ABC7-21C1ADB96FA2}"/>
                    </a:ext>
                  </a:extLst>
                </p:cNvPr>
                <p:cNvSpPr txBox="1"/>
                <p:nvPr/>
              </p:nvSpPr>
              <p:spPr>
                <a:xfrm>
                  <a:off x="2786833" y="15096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E59E15-B0B0-E342-8064-3112FFCBA680}"/>
                </a:ext>
              </a:extLst>
            </p:cNvPr>
            <p:cNvSpPr/>
            <p:nvPr/>
          </p:nvSpPr>
          <p:spPr>
            <a:xfrm>
              <a:off x="1177290" y="3295650"/>
              <a:ext cx="3451860" cy="777240"/>
            </a:xfrm>
            <a:custGeom>
              <a:avLst/>
              <a:gdLst>
                <a:gd name="connsiteX0" fmla="*/ 0 w 3451860"/>
                <a:gd name="connsiteY0" fmla="*/ 354330 h 777240"/>
                <a:gd name="connsiteX1" fmla="*/ 125730 w 3451860"/>
                <a:gd name="connsiteY1" fmla="*/ 354330 h 777240"/>
                <a:gd name="connsiteX2" fmla="*/ 148590 w 3451860"/>
                <a:gd name="connsiteY2" fmla="*/ 754380 h 777240"/>
                <a:gd name="connsiteX3" fmla="*/ 411480 w 3451860"/>
                <a:gd name="connsiteY3" fmla="*/ 720090 h 777240"/>
                <a:gd name="connsiteX4" fmla="*/ 411480 w 3451860"/>
                <a:gd name="connsiteY4" fmla="*/ 331470 h 777240"/>
                <a:gd name="connsiteX5" fmla="*/ 731520 w 3451860"/>
                <a:gd name="connsiteY5" fmla="*/ 342900 h 777240"/>
                <a:gd name="connsiteX6" fmla="*/ 731520 w 3451860"/>
                <a:gd name="connsiteY6" fmla="*/ 11430 h 777240"/>
                <a:gd name="connsiteX7" fmla="*/ 1074420 w 3451860"/>
                <a:gd name="connsiteY7" fmla="*/ 11430 h 777240"/>
                <a:gd name="connsiteX8" fmla="*/ 1074420 w 3451860"/>
                <a:gd name="connsiteY8" fmla="*/ 331470 h 777240"/>
                <a:gd name="connsiteX9" fmla="*/ 1440180 w 3451860"/>
                <a:gd name="connsiteY9" fmla="*/ 342900 h 777240"/>
                <a:gd name="connsiteX10" fmla="*/ 1440180 w 3451860"/>
                <a:gd name="connsiteY10" fmla="*/ 777240 h 777240"/>
                <a:gd name="connsiteX11" fmla="*/ 1794510 w 3451860"/>
                <a:gd name="connsiteY11" fmla="*/ 765810 h 777240"/>
                <a:gd name="connsiteX12" fmla="*/ 1805940 w 3451860"/>
                <a:gd name="connsiteY12" fmla="*/ 365760 h 777240"/>
                <a:gd name="connsiteX13" fmla="*/ 2217420 w 3451860"/>
                <a:gd name="connsiteY13" fmla="*/ 365760 h 777240"/>
                <a:gd name="connsiteX14" fmla="*/ 2217420 w 3451860"/>
                <a:gd name="connsiteY14" fmla="*/ 0 h 777240"/>
                <a:gd name="connsiteX15" fmla="*/ 2548890 w 3451860"/>
                <a:gd name="connsiteY15" fmla="*/ 0 h 777240"/>
                <a:gd name="connsiteX16" fmla="*/ 2537460 w 3451860"/>
                <a:gd name="connsiteY16" fmla="*/ 354330 h 777240"/>
                <a:gd name="connsiteX17" fmla="*/ 2880360 w 3451860"/>
                <a:gd name="connsiteY17" fmla="*/ 365760 h 777240"/>
                <a:gd name="connsiteX18" fmla="*/ 2903220 w 3451860"/>
                <a:gd name="connsiteY18" fmla="*/ 742950 h 777240"/>
                <a:gd name="connsiteX19" fmla="*/ 3451860 w 3451860"/>
                <a:gd name="connsiteY19" fmla="*/ 76581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1860" h="777240">
                  <a:moveTo>
                    <a:pt x="0" y="354330"/>
                  </a:moveTo>
                  <a:lnTo>
                    <a:pt x="125730" y="354330"/>
                  </a:lnTo>
                  <a:lnTo>
                    <a:pt x="148590" y="754380"/>
                  </a:lnTo>
                  <a:lnTo>
                    <a:pt x="411480" y="720090"/>
                  </a:lnTo>
                  <a:lnTo>
                    <a:pt x="411480" y="331470"/>
                  </a:lnTo>
                  <a:lnTo>
                    <a:pt x="731520" y="342900"/>
                  </a:lnTo>
                  <a:lnTo>
                    <a:pt x="731520" y="11430"/>
                  </a:lnTo>
                  <a:lnTo>
                    <a:pt x="1074420" y="11430"/>
                  </a:lnTo>
                  <a:lnTo>
                    <a:pt x="1074420" y="331470"/>
                  </a:lnTo>
                  <a:lnTo>
                    <a:pt x="1440180" y="342900"/>
                  </a:lnTo>
                  <a:lnTo>
                    <a:pt x="1440180" y="777240"/>
                  </a:lnTo>
                  <a:lnTo>
                    <a:pt x="1794510" y="765810"/>
                  </a:lnTo>
                  <a:lnTo>
                    <a:pt x="1805940" y="365760"/>
                  </a:lnTo>
                  <a:lnTo>
                    <a:pt x="2217420" y="365760"/>
                  </a:lnTo>
                  <a:lnTo>
                    <a:pt x="2217420" y="0"/>
                  </a:lnTo>
                  <a:lnTo>
                    <a:pt x="2548890" y="0"/>
                  </a:lnTo>
                  <a:lnTo>
                    <a:pt x="2537460" y="354330"/>
                  </a:lnTo>
                  <a:lnTo>
                    <a:pt x="2880360" y="365760"/>
                  </a:lnTo>
                  <a:lnTo>
                    <a:pt x="2903220" y="742950"/>
                  </a:lnTo>
                  <a:lnTo>
                    <a:pt x="3451860" y="76581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E09782-EF14-1F48-9557-CD4426F2C040}"/>
              </a:ext>
            </a:extLst>
          </p:cNvPr>
          <p:cNvGrpSpPr/>
          <p:nvPr/>
        </p:nvGrpSpPr>
        <p:grpSpPr>
          <a:xfrm>
            <a:off x="6415462" y="3036462"/>
            <a:ext cx="4891008" cy="3731427"/>
            <a:chOff x="6415462" y="3036462"/>
            <a:chExt cx="4891008" cy="3731427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CDF5625-EBCB-AD4D-BE79-5C416E7B4132}"/>
                </a:ext>
              </a:extLst>
            </p:cNvPr>
            <p:cNvCxnSpPr/>
            <p:nvPr/>
          </p:nvCxnSpPr>
          <p:spPr>
            <a:xfrm>
              <a:off x="6793474" y="5682498"/>
              <a:ext cx="359036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380B971-C142-CB41-81AF-9DD80252B7CC}"/>
                </a:ext>
              </a:extLst>
            </p:cNvPr>
            <p:cNvSpPr txBox="1"/>
            <p:nvPr/>
          </p:nvSpPr>
          <p:spPr>
            <a:xfrm>
              <a:off x="10350054" y="5522782"/>
              <a:ext cx="95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BMI (kg/m</a:t>
              </a:r>
              <a:r>
                <a:rPr lang="en-US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0A3E5BA-5A48-9048-9B79-297E69056E5C}"/>
                </a:ext>
              </a:extLst>
            </p:cNvPr>
            <p:cNvCxnSpPr/>
            <p:nvPr/>
          </p:nvCxnSpPr>
          <p:spPr>
            <a:xfrm>
              <a:off x="6928978" y="5627203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16DF760-724F-FC45-B189-3926561C89A5}"/>
                </a:ext>
              </a:extLst>
            </p:cNvPr>
            <p:cNvSpPr txBox="1"/>
            <p:nvPr/>
          </p:nvSpPr>
          <p:spPr>
            <a:xfrm>
              <a:off x="6718824" y="570133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10</a:t>
              </a:r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B4D459-2D71-1346-B0B4-2A127702902D}"/>
                </a:ext>
              </a:extLst>
            </p:cNvPr>
            <p:cNvGrpSpPr/>
            <p:nvPr/>
          </p:nvGrpSpPr>
          <p:grpSpPr>
            <a:xfrm>
              <a:off x="7667873" y="5637158"/>
              <a:ext cx="377026" cy="351131"/>
              <a:chOff x="6156779" y="4627205"/>
              <a:chExt cx="377026" cy="351131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7E38969-05E6-CF4F-B804-F111EABC9812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BC99381-FDA5-2B4C-881D-8EE7AD78963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90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72B364B-96A2-C84D-A66C-45BC8D2E2DB5}"/>
                </a:ext>
              </a:extLst>
            </p:cNvPr>
            <p:cNvGrpSpPr/>
            <p:nvPr/>
          </p:nvGrpSpPr>
          <p:grpSpPr>
            <a:xfrm>
              <a:off x="6981484" y="5636552"/>
              <a:ext cx="377026" cy="351131"/>
              <a:chOff x="6156779" y="4627205"/>
              <a:chExt cx="377026" cy="351131"/>
            </a:xfrm>
          </p:grpSpPr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F47B976F-A1C7-174E-9E0C-2A54A2220090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E5B319F0-7851-9F42-83CB-2879417D2B4F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30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F71013-8AA9-3B4A-9956-DD7AE281257A}"/>
                </a:ext>
              </a:extLst>
            </p:cNvPr>
            <p:cNvGrpSpPr/>
            <p:nvPr/>
          </p:nvGrpSpPr>
          <p:grpSpPr>
            <a:xfrm>
              <a:off x="7314035" y="5630345"/>
              <a:ext cx="377026" cy="351131"/>
              <a:chOff x="6156779" y="4627205"/>
              <a:chExt cx="377026" cy="351131"/>
            </a:xfrm>
          </p:grpSpPr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86F40B2-B738-BB48-A7CD-EFBC10EC673C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651D5B00-A8E2-264F-A62C-07ABF685F9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50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72E609F-4A61-A34B-B5EB-12EB7AAB3F6B}"/>
                </a:ext>
              </a:extLst>
            </p:cNvPr>
            <p:cNvGrpSpPr/>
            <p:nvPr/>
          </p:nvGrpSpPr>
          <p:grpSpPr>
            <a:xfrm>
              <a:off x="8047033" y="5631199"/>
              <a:ext cx="455574" cy="351131"/>
              <a:chOff x="6156779" y="4627205"/>
              <a:chExt cx="455574" cy="351131"/>
            </a:xfrm>
          </p:grpSpPr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54FF5DC-0E57-9C4F-B860-B6AA2BEBC91B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46D9DDCE-6C0F-D847-84A6-90F81720EB0A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130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2E5312B-9FAB-894A-8B30-44BD730BDDAD}"/>
                </a:ext>
              </a:extLst>
            </p:cNvPr>
            <p:cNvGrpSpPr/>
            <p:nvPr/>
          </p:nvGrpSpPr>
          <p:grpSpPr>
            <a:xfrm>
              <a:off x="8439016" y="5624205"/>
              <a:ext cx="455574" cy="351131"/>
              <a:chOff x="6156779" y="4627205"/>
              <a:chExt cx="455574" cy="351131"/>
            </a:xfrm>
          </p:grpSpPr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9CF20EC-7DB8-7F4F-9B05-FBA61CD62574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39DEB969-B5DA-E146-AE00-61144E365D23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180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C9EC22B-566E-BE4A-A1C4-FD6192CFFD5E}"/>
                </a:ext>
              </a:extLst>
            </p:cNvPr>
            <p:cNvGrpSpPr/>
            <p:nvPr/>
          </p:nvGrpSpPr>
          <p:grpSpPr>
            <a:xfrm>
              <a:off x="8803219" y="5621207"/>
              <a:ext cx="455574" cy="351131"/>
              <a:chOff x="6156779" y="4627205"/>
              <a:chExt cx="455574" cy="351131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E61EEEB-52A9-554F-8714-B303884A1D8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E419C67-3208-BA41-88B1-7BC1A6BD6DD5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220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8EE5D6-70C8-164D-AF6A-BC45B3C594A9}"/>
                </a:ext>
              </a:extLst>
            </p:cNvPr>
            <p:cNvGrpSpPr/>
            <p:nvPr/>
          </p:nvGrpSpPr>
          <p:grpSpPr>
            <a:xfrm>
              <a:off x="9136961" y="5625070"/>
              <a:ext cx="455574" cy="351131"/>
              <a:chOff x="6156779" y="4627205"/>
              <a:chExt cx="455574" cy="351131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B09AAB-81FD-1E4B-A761-C2A4780098F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44EA36CF-0896-4F4F-A535-9D930C7AE8D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240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F52227-91CD-6440-AF44-390325E888FC}"/>
                </a:ext>
              </a:extLst>
            </p:cNvPr>
            <p:cNvGrpSpPr/>
            <p:nvPr/>
          </p:nvGrpSpPr>
          <p:grpSpPr>
            <a:xfrm>
              <a:off x="9500970" y="5641372"/>
              <a:ext cx="455574" cy="351131"/>
              <a:chOff x="6156779" y="4627205"/>
              <a:chExt cx="455574" cy="351131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A3AC881-E5EE-C043-B692-D2339FA929B9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8F3B00D-9A2E-154A-BEB3-F6C23324637B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555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280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F480FA2-FCA7-7640-AA9D-4929740A062D}"/>
                </a:ext>
              </a:extLst>
            </p:cNvPr>
            <p:cNvGrpSpPr/>
            <p:nvPr/>
          </p:nvGrpSpPr>
          <p:grpSpPr>
            <a:xfrm>
              <a:off x="6591245" y="6024958"/>
              <a:ext cx="3784821" cy="742931"/>
              <a:chOff x="4513315" y="2686069"/>
              <a:chExt cx="3784821" cy="742931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CBD5E9B8-2214-5646-B204-07FD1895305A}"/>
                  </a:ext>
                </a:extLst>
              </p:cNvPr>
              <p:cNvGrpSpPr/>
              <p:nvPr/>
            </p:nvGrpSpPr>
            <p:grpSpPr>
              <a:xfrm>
                <a:off x="4513315" y="2889893"/>
                <a:ext cx="3784821" cy="539107"/>
                <a:chOff x="7054809" y="3005150"/>
                <a:chExt cx="3784821" cy="539107"/>
              </a:xfrm>
            </p:grpSpPr>
            <p:cxnSp>
              <p:nvCxnSpPr>
                <p:cNvPr id="240" name="Straight Arrow Connector 239">
                  <a:extLst>
                    <a:ext uri="{FF2B5EF4-FFF2-40B4-BE49-F238E27FC236}">
                      <a16:creationId xmlns:a16="http://schemas.microsoft.com/office/drawing/2014/main" id="{5BC93A3B-2971-3545-9289-E88A3F7A94AC}"/>
                    </a:ext>
                  </a:extLst>
                </p:cNvPr>
                <p:cNvCxnSpPr/>
                <p:nvPr/>
              </p:nvCxnSpPr>
              <p:spPr>
                <a:xfrm>
                  <a:off x="7249265" y="3060445"/>
                  <a:ext cx="3590365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4AFEE97F-48F9-1641-9A53-FD9347B457EA}"/>
                    </a:ext>
                  </a:extLst>
                </p:cNvPr>
                <p:cNvGrpSpPr/>
                <p:nvPr/>
              </p:nvGrpSpPr>
              <p:grpSpPr>
                <a:xfrm>
                  <a:off x="10286327" y="3005150"/>
                  <a:ext cx="420308" cy="351131"/>
                  <a:chOff x="6156779" y="4627205"/>
                  <a:chExt cx="420308" cy="351131"/>
                </a:xfrm>
              </p:grpSpPr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7DB45255-89FC-B04A-81B5-A5106897F7EC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C6D18234-4EA8-B946-A7E2-F70537F93163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250</a:t>
                    </a:r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6A2075C0-46B2-B841-A62C-AC66EEF2ADBB}"/>
                    </a:ext>
                  </a:extLst>
                </p:cNvPr>
                <p:cNvGrpSpPr/>
                <p:nvPr/>
              </p:nvGrpSpPr>
              <p:grpSpPr>
                <a:xfrm>
                  <a:off x="7054809" y="3023849"/>
                  <a:ext cx="333746" cy="351131"/>
                  <a:chOff x="6156779" y="4627205"/>
                  <a:chExt cx="333746" cy="351131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065FCB34-D8C2-3840-BF7C-3C43A82CCC99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04B6C281-2C3A-0B42-A632-49573668A226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3374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 0</a:t>
                    </a:r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5560AB22-FCF5-6D41-AB58-4828B0CD25A8}"/>
                    </a:ext>
                  </a:extLst>
                </p:cNvPr>
                <p:cNvGrpSpPr/>
                <p:nvPr/>
              </p:nvGrpSpPr>
              <p:grpSpPr>
                <a:xfrm>
                  <a:off x="7437275" y="3014499"/>
                  <a:ext cx="389850" cy="381909"/>
                  <a:chOff x="6156779" y="4627205"/>
                  <a:chExt cx="389850" cy="381909"/>
                </a:xfrm>
              </p:grpSpPr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940A688D-8BAE-4A47-A156-054832FDBB63}"/>
                      </a:ext>
                    </a:extLst>
                  </p:cNvPr>
                  <p:cNvCxnSpPr/>
                  <p:nvPr/>
                </p:nvCxnSpPr>
                <p:spPr>
                  <a:xfrm>
                    <a:off x="6366933" y="4627205"/>
                    <a:ext cx="0" cy="9155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7D350BA5-F627-714C-82B6-0DCFA739B6AE}"/>
                      </a:ext>
                    </a:extLst>
                  </p:cNvPr>
                  <p:cNvSpPr txBox="1"/>
                  <p:nvPr/>
                </p:nvSpPr>
                <p:spPr>
                  <a:xfrm>
                    <a:off x="6156779" y="4701337"/>
                    <a:ext cx="38985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b</a:t>
                    </a:r>
                    <a:r>
                      <a: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*</a:t>
                    </a:r>
                    <a:endPara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2FD53B4C-1DA6-A844-B1C9-A3EEFF27021B}"/>
                    </a:ext>
                  </a:extLst>
                </p:cNvPr>
                <p:cNvSpPr txBox="1"/>
                <p:nvPr/>
              </p:nvSpPr>
              <p:spPr>
                <a:xfrm>
                  <a:off x="8132716" y="3236480"/>
                  <a:ext cx="11063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BMI (kg/m</a:t>
                  </a:r>
                  <a:r>
                    <a:rPr lang="en-US" sz="1400" baseline="30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2</a:t>
                  </a:r>
                  <a:r>
                    <a:rPr 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CA47AF0D-F917-F943-A56D-5B831436DE93}"/>
                  </a:ext>
                </a:extLst>
              </p:cNvPr>
              <p:cNvSpPr/>
              <p:nvPr/>
            </p:nvSpPr>
            <p:spPr>
              <a:xfrm>
                <a:off x="4723470" y="2686069"/>
                <a:ext cx="382466" cy="2454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42F6AF4-61A0-4B48-B75D-50125E800FBA}"/>
                  </a:ext>
                </a:extLst>
              </p:cNvPr>
              <p:cNvSpPr/>
              <p:nvPr/>
            </p:nvSpPr>
            <p:spPr>
              <a:xfrm>
                <a:off x="5124856" y="2705077"/>
                <a:ext cx="2830127" cy="240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40F82570-7604-C548-99AA-0FD63493D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3474" y="3036462"/>
              <a:ext cx="0" cy="263052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6D700E9-7B1E-0C4B-B3B6-AF277ED3F84D}"/>
                </a:ext>
              </a:extLst>
            </p:cNvPr>
            <p:cNvGrpSpPr/>
            <p:nvPr/>
          </p:nvGrpSpPr>
          <p:grpSpPr>
            <a:xfrm>
              <a:off x="6415462" y="5154854"/>
              <a:ext cx="430500" cy="276999"/>
              <a:chOff x="2786833" y="1509678"/>
              <a:chExt cx="430500" cy="276999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64F95B5-D281-2545-AE21-CA5BEE90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2F38C5AD-6370-8842-9B2D-255D89DCF17B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ED4295B-ECC7-CC45-93DA-3390A119493D}"/>
                </a:ext>
              </a:extLst>
            </p:cNvPr>
            <p:cNvGrpSpPr/>
            <p:nvPr/>
          </p:nvGrpSpPr>
          <p:grpSpPr>
            <a:xfrm>
              <a:off x="6415462" y="4736798"/>
              <a:ext cx="430500" cy="276999"/>
              <a:chOff x="2786833" y="1509678"/>
              <a:chExt cx="430500" cy="276999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028A8F3-7419-BA47-96C5-A5AD2796F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338BFD0D-69A0-8B4E-B9D3-CAA482A658E0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D5C02DA-02CA-0249-9C3C-028C97F831E9}"/>
                </a:ext>
              </a:extLst>
            </p:cNvPr>
            <p:cNvGrpSpPr/>
            <p:nvPr/>
          </p:nvGrpSpPr>
          <p:grpSpPr>
            <a:xfrm>
              <a:off x="6417511" y="4347655"/>
              <a:ext cx="430500" cy="276999"/>
              <a:chOff x="2786833" y="1509678"/>
              <a:chExt cx="430500" cy="276999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9ACA5B6-B368-C847-8140-90D10B0B8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344F54B-52DD-1946-9436-38D908E9882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E912AA0-55DC-7C44-B3CB-45AD0A048FA2}"/>
                </a:ext>
              </a:extLst>
            </p:cNvPr>
            <p:cNvGrpSpPr/>
            <p:nvPr/>
          </p:nvGrpSpPr>
          <p:grpSpPr>
            <a:xfrm>
              <a:off x="6426751" y="3915983"/>
              <a:ext cx="430500" cy="276999"/>
              <a:chOff x="2786833" y="1509678"/>
              <a:chExt cx="430500" cy="27699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88C9C7A-2B4A-7D4D-8B00-4AA971BEBF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FB997EB-DC3B-5643-9495-CAF68654DCC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A5A60B3-3EA1-A946-B826-5BC645934C6A}"/>
                </a:ext>
              </a:extLst>
            </p:cNvPr>
            <p:cNvGrpSpPr/>
            <p:nvPr/>
          </p:nvGrpSpPr>
          <p:grpSpPr>
            <a:xfrm>
              <a:off x="6422441" y="3504262"/>
              <a:ext cx="430500" cy="276999"/>
              <a:chOff x="2786833" y="1509678"/>
              <a:chExt cx="430500" cy="276999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462CF32-2FAF-9D41-BCBB-8E21E52BE6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43D297C-D42D-DE40-AD3C-687D30B9D1EF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DCF057D-A37D-2642-89CD-B6EB30E59D0D}"/>
                </a:ext>
              </a:extLst>
            </p:cNvPr>
            <p:cNvGrpSpPr/>
            <p:nvPr/>
          </p:nvGrpSpPr>
          <p:grpSpPr>
            <a:xfrm>
              <a:off x="6416320" y="3147406"/>
              <a:ext cx="430500" cy="276999"/>
              <a:chOff x="2786833" y="1509678"/>
              <a:chExt cx="430500" cy="276999"/>
            </a:xfrm>
          </p:grpSpPr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6D4EC29-C1F9-0D4B-A506-135290E44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7C1757E-B089-F94C-BA02-0E85288C6772}"/>
                  </a:ext>
                </a:extLst>
              </p:cNvPr>
              <p:cNvSpPr txBox="1"/>
              <p:nvPr/>
            </p:nvSpPr>
            <p:spPr>
              <a:xfrm>
                <a:off x="2786833" y="1509678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8A292A9-07E9-8243-80A9-24DBAD62125E}"/>
                </a:ext>
              </a:extLst>
            </p:cNvPr>
            <p:cNvSpPr/>
            <p:nvPr/>
          </p:nvSpPr>
          <p:spPr>
            <a:xfrm>
              <a:off x="6800850" y="3615690"/>
              <a:ext cx="3451860" cy="891540"/>
            </a:xfrm>
            <a:custGeom>
              <a:avLst/>
              <a:gdLst>
                <a:gd name="connsiteX0" fmla="*/ 0 w 3451860"/>
                <a:gd name="connsiteY0" fmla="*/ 434340 h 891540"/>
                <a:gd name="connsiteX1" fmla="*/ 148590 w 3451860"/>
                <a:gd name="connsiteY1" fmla="*/ 434340 h 891540"/>
                <a:gd name="connsiteX2" fmla="*/ 160020 w 3451860"/>
                <a:gd name="connsiteY2" fmla="*/ 11430 h 891540"/>
                <a:gd name="connsiteX3" fmla="*/ 411480 w 3451860"/>
                <a:gd name="connsiteY3" fmla="*/ 22860 h 891540"/>
                <a:gd name="connsiteX4" fmla="*/ 411480 w 3451860"/>
                <a:gd name="connsiteY4" fmla="*/ 411480 h 891540"/>
                <a:gd name="connsiteX5" fmla="*/ 720090 w 3451860"/>
                <a:gd name="connsiteY5" fmla="*/ 434340 h 891540"/>
                <a:gd name="connsiteX6" fmla="*/ 742950 w 3451860"/>
                <a:gd name="connsiteY6" fmla="*/ 868680 h 891540"/>
                <a:gd name="connsiteX7" fmla="*/ 1120140 w 3451860"/>
                <a:gd name="connsiteY7" fmla="*/ 868680 h 891540"/>
                <a:gd name="connsiteX8" fmla="*/ 1131570 w 3451860"/>
                <a:gd name="connsiteY8" fmla="*/ 445770 h 891540"/>
                <a:gd name="connsiteX9" fmla="*/ 1451610 w 3451860"/>
                <a:gd name="connsiteY9" fmla="*/ 457200 h 891540"/>
                <a:gd name="connsiteX10" fmla="*/ 1451610 w 3451860"/>
                <a:gd name="connsiteY10" fmla="*/ 34290 h 891540"/>
                <a:gd name="connsiteX11" fmla="*/ 1863090 w 3451860"/>
                <a:gd name="connsiteY11" fmla="*/ 34290 h 891540"/>
                <a:gd name="connsiteX12" fmla="*/ 1851660 w 3451860"/>
                <a:gd name="connsiteY12" fmla="*/ 468630 h 891540"/>
                <a:gd name="connsiteX13" fmla="*/ 2217420 w 3451860"/>
                <a:gd name="connsiteY13" fmla="*/ 457200 h 891540"/>
                <a:gd name="connsiteX14" fmla="*/ 2217420 w 3451860"/>
                <a:gd name="connsiteY14" fmla="*/ 880110 h 891540"/>
                <a:gd name="connsiteX15" fmla="*/ 2583180 w 3451860"/>
                <a:gd name="connsiteY15" fmla="*/ 891540 h 891540"/>
                <a:gd name="connsiteX16" fmla="*/ 2571750 w 3451860"/>
                <a:gd name="connsiteY16" fmla="*/ 457200 h 891540"/>
                <a:gd name="connsiteX17" fmla="*/ 2891790 w 3451860"/>
                <a:gd name="connsiteY17" fmla="*/ 468630 h 891540"/>
                <a:gd name="connsiteX18" fmla="*/ 2903220 w 3451860"/>
                <a:gd name="connsiteY18" fmla="*/ 0 h 891540"/>
                <a:gd name="connsiteX19" fmla="*/ 3451860 w 3451860"/>
                <a:gd name="connsiteY19" fmla="*/ 1143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1860" h="891540">
                  <a:moveTo>
                    <a:pt x="0" y="434340"/>
                  </a:moveTo>
                  <a:lnTo>
                    <a:pt x="148590" y="434340"/>
                  </a:lnTo>
                  <a:lnTo>
                    <a:pt x="160020" y="11430"/>
                  </a:lnTo>
                  <a:lnTo>
                    <a:pt x="411480" y="22860"/>
                  </a:lnTo>
                  <a:lnTo>
                    <a:pt x="411480" y="411480"/>
                  </a:lnTo>
                  <a:lnTo>
                    <a:pt x="720090" y="434340"/>
                  </a:lnTo>
                  <a:lnTo>
                    <a:pt x="742950" y="868680"/>
                  </a:lnTo>
                  <a:lnTo>
                    <a:pt x="1120140" y="868680"/>
                  </a:lnTo>
                  <a:lnTo>
                    <a:pt x="1131570" y="445770"/>
                  </a:lnTo>
                  <a:lnTo>
                    <a:pt x="1451610" y="457200"/>
                  </a:lnTo>
                  <a:lnTo>
                    <a:pt x="1451610" y="34290"/>
                  </a:lnTo>
                  <a:lnTo>
                    <a:pt x="1863090" y="34290"/>
                  </a:lnTo>
                  <a:lnTo>
                    <a:pt x="1851660" y="468630"/>
                  </a:lnTo>
                  <a:lnTo>
                    <a:pt x="2217420" y="457200"/>
                  </a:lnTo>
                  <a:lnTo>
                    <a:pt x="2217420" y="880110"/>
                  </a:lnTo>
                  <a:lnTo>
                    <a:pt x="2583180" y="891540"/>
                  </a:lnTo>
                  <a:lnTo>
                    <a:pt x="2571750" y="457200"/>
                  </a:lnTo>
                  <a:lnTo>
                    <a:pt x="2891790" y="468630"/>
                  </a:lnTo>
                  <a:lnTo>
                    <a:pt x="2903220" y="0"/>
                  </a:lnTo>
                  <a:lnTo>
                    <a:pt x="3451860" y="11430"/>
                  </a:lnTo>
                </a:path>
              </a:pathLst>
            </a:custGeom>
            <a:noFill/>
            <a:ln w="19050">
              <a:solidFill>
                <a:srgbClr val="355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A2A6B6-CB3B-1F46-B1A9-3892EE8E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“loss” function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703E1FD-690C-B744-87B6-1818ED124FC6}"/>
              </a:ext>
            </a:extLst>
          </p:cNvPr>
          <p:cNvSpPr/>
          <p:nvPr/>
        </p:nvSpPr>
        <p:spPr>
          <a:xfrm>
            <a:off x="1101418" y="1999957"/>
            <a:ext cx="2274243" cy="743243"/>
          </a:xfrm>
          <a:prstGeom prst="wedgeRoundRectCallout">
            <a:avLst>
              <a:gd name="adj1" fmla="val -14748"/>
              <a:gd name="adj2" fmla="val 124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Only check the corner points!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5AB5514B-D03A-C647-B73D-8D1534C63B6D}"/>
              </a:ext>
            </a:extLst>
          </p:cNvPr>
          <p:cNvSpPr/>
          <p:nvPr/>
        </p:nvSpPr>
        <p:spPr>
          <a:xfrm>
            <a:off x="9013373" y="731520"/>
            <a:ext cx="2340427" cy="2011680"/>
          </a:xfrm>
          <a:prstGeom prst="cloudCallout">
            <a:avLst>
              <a:gd name="adj1" fmla="val -62507"/>
              <a:gd name="adj2" fmla="val 943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corners grows like </a:t>
            </a:r>
            <a:r>
              <a:rPr lang="en-US" dirty="0" err="1"/>
              <a:t>n</a:t>
            </a:r>
            <a:r>
              <a:rPr lang="en-US" baseline="30000" dirty="0" err="1"/>
              <a:t>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22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818</Words>
  <Application>Microsoft Macintosh PowerPoint</Application>
  <PresentationFormat>Widescreen</PresentationFormat>
  <Paragraphs>297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CSE 410</vt:lpstr>
      <vt:lpstr>Paper discussion next Thursday</vt:lpstr>
      <vt:lpstr>Discussion Summaries due tomorrow</vt:lpstr>
      <vt:lpstr>Proof reading schedule fixed</vt:lpstr>
      <vt:lpstr>Last Tuesday</vt:lpstr>
      <vt:lpstr>PowerPoint Presentation</vt:lpstr>
      <vt:lpstr>The next step…</vt:lpstr>
      <vt:lpstr>Minimize number of mis-classifications</vt:lpstr>
      <vt:lpstr>The actual “loss” function</vt:lpstr>
      <vt:lpstr>A “better” loss function</vt:lpstr>
      <vt:lpstr>What is a loss function?</vt:lpstr>
      <vt:lpstr>Square Loss Function</vt:lpstr>
      <vt:lpstr>Math behind the square loss function</vt:lpstr>
      <vt:lpstr>Square loss function</vt:lpstr>
      <vt:lpstr>PowerPoint Presentation</vt:lpstr>
      <vt:lpstr>So did we gain anything here?</vt:lpstr>
      <vt:lpstr>Towards gradient descent</vt:lpstr>
      <vt:lpstr>Where do we get gravity and friction?</vt:lpstr>
      <vt:lpstr>Derivative is all you need!</vt:lpstr>
      <vt:lpstr>Overall Algorithm</vt:lpstr>
      <vt:lpstr>PowerPoint Presentation</vt:lpstr>
      <vt:lpstr>When does this work?</vt:lpstr>
      <vt:lpstr>Hinge loss function</vt:lpstr>
      <vt:lpstr>What about non-convex loss functions?</vt:lpstr>
      <vt:lpstr>What can go wrong if we run GD?</vt:lpstr>
      <vt:lpstr>GD on more than one variable</vt:lpstr>
      <vt:lpstr>Did we lose something?</vt:lpstr>
      <vt:lpstr>Minimize number of mis-classifications</vt:lpstr>
      <vt:lpstr>PowerPoint Presentation</vt:lpstr>
      <vt:lpstr>Next step in the ML pipeline</vt:lpstr>
      <vt:lpstr>Some Vizier fun!</vt:lpstr>
      <vt:lpstr>Vizier exercise</vt:lpstr>
      <vt:lpstr>Next step in the ML pipeline</vt:lpstr>
      <vt:lpstr>Predicting on dataset</vt:lpstr>
      <vt:lpstr>Passphrase for today: Kathy Pham</vt:lpstr>
      <vt:lpstr>Last step in the ML pipeline!</vt:lpstr>
      <vt:lpstr>Using accuracy (# misclassified points)</vt:lpstr>
      <vt:lpstr>Recent tweet from Geoffrey Hinton</vt:lpstr>
      <vt:lpstr>Some twitter responses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95</cp:revision>
  <dcterms:created xsi:type="dcterms:W3CDTF">2020-01-30T00:44:00Z</dcterms:created>
  <dcterms:modified xsi:type="dcterms:W3CDTF">2020-03-03T20:50:23Z</dcterms:modified>
</cp:coreProperties>
</file>