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63" r:id="rId3"/>
    <p:sldId id="564" r:id="rId4"/>
    <p:sldId id="565" r:id="rId5"/>
    <p:sldId id="566" r:id="rId6"/>
    <p:sldId id="497" r:id="rId7"/>
    <p:sldId id="548" r:id="rId8"/>
    <p:sldId id="545" r:id="rId9"/>
    <p:sldId id="552" r:id="rId10"/>
    <p:sldId id="553" r:id="rId11"/>
    <p:sldId id="554" r:id="rId12"/>
    <p:sldId id="555" r:id="rId13"/>
    <p:sldId id="556" r:id="rId14"/>
    <p:sldId id="557" r:id="rId15"/>
    <p:sldId id="558" r:id="rId16"/>
    <p:sldId id="559" r:id="rId17"/>
    <p:sldId id="560" r:id="rId18"/>
    <p:sldId id="561" r:id="rId19"/>
    <p:sldId id="431" r:id="rId20"/>
    <p:sldId id="578" r:id="rId21"/>
    <p:sldId id="432" r:id="rId22"/>
    <p:sldId id="433" r:id="rId23"/>
    <p:sldId id="435" r:id="rId24"/>
    <p:sldId id="438" r:id="rId25"/>
    <p:sldId id="436" r:id="rId26"/>
    <p:sldId id="43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1707"/>
    <p:restoredTop sz="94673"/>
  </p:normalViewPr>
  <p:slideViewPr>
    <p:cSldViewPr snapToGrid="0" snapToObjects="1">
      <p:cViewPr varScale="1">
        <p:scale>
          <a:sx n="97" d="100"/>
          <a:sy n="97" d="100"/>
        </p:scale>
        <p:origin x="24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5FBJyqfoLM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X_ULyi0Ix0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aPQN0aW47I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410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 26, 2020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016A-FB85-A840-BD9A-F18ECC8A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kinds of bias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4E52C-A194-474D-B578-EBD5714F8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2549"/>
            <a:ext cx="12192000" cy="3412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81461-E6EB-AE49-ACAE-EF9FA20C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243"/>
            <a:ext cx="12192000" cy="123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828C-0B4D-B649-B06D-E23A6034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categories of bias of the 3</a:t>
            </a:r>
            <a:r>
              <a:rPr lang="en-US" baseline="30000" dirty="0"/>
              <a:t>rd</a:t>
            </a:r>
            <a:r>
              <a:rPr lang="en-US" dirty="0"/>
              <a:t> kind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7C895-95C1-5A43-A247-41BEDA36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5" y="1528457"/>
            <a:ext cx="8642238" cy="5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D262-605D-834F-8BB0-EA6FF029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F5B45-AE47-CB4C-AC5B-368064CDA01D}"/>
              </a:ext>
            </a:extLst>
          </p:cNvPr>
          <p:cNvSpPr txBox="1"/>
          <p:nvPr/>
        </p:nvSpPr>
        <p:spPr>
          <a:xfrm>
            <a:off x="1066800" y="1690688"/>
            <a:ext cx="367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Bias ingrained in society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07A05-AF3F-1E4B-840B-F29842715712}"/>
              </a:ext>
            </a:extLst>
          </p:cNvPr>
          <p:cNvSpPr txBox="1"/>
          <p:nvPr/>
        </p:nvSpPr>
        <p:spPr>
          <a:xfrm>
            <a:off x="1066800" y="2334155"/>
            <a:ext cx="961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Cannot be avoided even with </a:t>
            </a:r>
            <a:r>
              <a:rPr lang="en-US" sz="2800" b="1" dirty="0"/>
              <a:t>perfect sampling</a:t>
            </a:r>
            <a:r>
              <a:rPr lang="en-US" sz="2800" dirty="0"/>
              <a:t> of the population</a:t>
            </a:r>
          </a:p>
        </p:txBody>
      </p:sp>
      <p:pic>
        <p:nvPicPr>
          <p:cNvPr id="5" name="Online Media 4" descr="Why Cities Are Still So Segregated | Let's Talk | NPR">
            <a:hlinkClick r:id="" action="ppaction://media"/>
            <a:extLst>
              <a:ext uri="{FF2B5EF4-FFF2-40B4-BE49-F238E27FC236}">
                <a16:creationId xmlns:a16="http://schemas.microsoft.com/office/drawing/2014/main" id="{6728D3FA-A69E-164A-9043-0C45E6DDE4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4267" y="297041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0163-3A4A-3D47-BD46-4A50F5AB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example: Google Image search “</a:t>
            </a:r>
            <a:r>
              <a:rPr lang="en-US" dirty="0" err="1"/>
              <a:t>ceo</a:t>
            </a:r>
            <a:r>
              <a:rPr lang="en-US" dirty="0"/>
              <a:t>”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C6281504-4B52-C44E-9E1C-D273A052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702276"/>
            <a:ext cx="9601200" cy="47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6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A6E8-5076-AC4D-931E-362CD30B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</a:t>
            </a:r>
            <a:r>
              <a:rPr lang="en-US" i="1" dirty="0"/>
              <a:t>are</a:t>
            </a:r>
            <a:r>
              <a:rPr lang="en-US" dirty="0"/>
              <a:t> few women CEOs</a:t>
            </a:r>
          </a:p>
        </p:txBody>
      </p:sp>
      <p:pic>
        <p:nvPicPr>
          <p:cNvPr id="3" name="Online Media 2" descr="Good Question: Why Are There So Few Female CEOs?">
            <a:hlinkClick r:id="" action="ppaction://media"/>
            <a:extLst>
              <a:ext uri="{FF2B5EF4-FFF2-40B4-BE49-F238E27FC236}">
                <a16:creationId xmlns:a16="http://schemas.microsoft.com/office/drawing/2014/main" id="{95BB3D55-2257-DA41-A1BA-88BB1196F8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10396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F5F1-F605-A648-955A-9C85B64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interesting video</a:t>
            </a:r>
          </a:p>
        </p:txBody>
      </p:sp>
      <p:pic>
        <p:nvPicPr>
          <p:cNvPr id="3" name="Online Media 2" descr="American segregation, mapped at day and night">
            <a:hlinkClick r:id="" action="ppaction://media"/>
            <a:extLst>
              <a:ext uri="{FF2B5EF4-FFF2-40B4-BE49-F238E27FC236}">
                <a16:creationId xmlns:a16="http://schemas.microsoft.com/office/drawing/2014/main" id="{F64E8710-F87B-1340-922E-93ABC1DB6D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10396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ML pipeline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093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32E9-14FE-D348-8755-0202EFD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relevant interactions?</a:t>
            </a:r>
          </a:p>
        </p:txBody>
      </p:sp>
      <p:pic>
        <p:nvPicPr>
          <p:cNvPr id="4098" name="Picture 2" descr="Responsive image">
            <a:extLst>
              <a:ext uri="{FF2B5EF4-FFF2-40B4-BE49-F238E27FC236}">
                <a16:creationId xmlns:a16="http://schemas.microsoft.com/office/drawing/2014/main" id="{A0F61EB2-69BF-CE4D-87CE-9D2160C8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537"/>
            <a:ext cx="12192000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D0E9-63B5-0748-96E6-B12DB7EE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handle historical bias?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A5D81170-4175-0144-B46F-61D540A73CD3}"/>
              </a:ext>
            </a:extLst>
          </p:cNvPr>
          <p:cNvSpPr/>
          <p:nvPr/>
        </p:nvSpPr>
        <p:spPr>
          <a:xfrm>
            <a:off x="4105072" y="2626468"/>
            <a:ext cx="4649822" cy="31712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Discuss!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88820-E83D-EE4C-BB2E-4E269993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247"/>
            <a:ext cx="12192000" cy="40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Point Star 4">
            <a:extLst>
              <a:ext uri="{FF2B5EF4-FFF2-40B4-BE49-F238E27FC236}">
                <a16:creationId xmlns:a16="http://schemas.microsoft.com/office/drawing/2014/main" id="{77B30D87-31AC-9446-BA37-E061AEC216F7}"/>
              </a:ext>
            </a:extLst>
          </p:cNvPr>
          <p:cNvSpPr/>
          <p:nvPr/>
        </p:nvSpPr>
        <p:spPr>
          <a:xfrm>
            <a:off x="8415338" y="814388"/>
            <a:ext cx="2938462" cy="1785937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the break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09204-7EF4-9A45-B88C-8DF34E980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98450"/>
            <a:ext cx="119888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DDD5-B41B-2D4F-B308-5E73E05F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discussion in 2</a:t>
            </a:r>
            <a:r>
              <a:rPr lang="en-US" baseline="30000" dirty="0"/>
              <a:t>nd</a:t>
            </a:r>
            <a:r>
              <a:rPr lang="en-US" dirty="0"/>
              <a:t> half of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ED24D-5B68-F747-BEC2-8D7DFBFA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3234"/>
            <a:ext cx="12192000" cy="33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14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CB05-ECF3-4342-B2E3-56F08185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 err="1">
                <a:solidFill>
                  <a:srgbClr val="FF0000"/>
                </a:solidFill>
              </a:rPr>
              <a:t>danah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boyd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E00CC-59B2-3745-8B2E-4D3521CD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65" y="1535045"/>
            <a:ext cx="1135502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0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44B2-ED3B-C64E-A811-1DDA5DA0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 to keep in mind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B472C-4227-9447-A8C4-322E74269138}"/>
              </a:ext>
            </a:extLst>
          </p:cNvPr>
          <p:cNvSpPr txBox="1"/>
          <p:nvPr/>
        </p:nvSpPr>
        <p:spPr>
          <a:xfrm>
            <a:off x="1500188" y="2614613"/>
            <a:ext cx="510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You are expected to participate </a:t>
            </a:r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173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27EC-3634-704F-A586-1B051ED6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Anyone wants to give a summary?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3B7AF-1E44-6649-820E-4FB63F035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11" y="1690688"/>
            <a:ext cx="9308289" cy="48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04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27EC-3634-704F-A586-1B051ED6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 for 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53FE2-4A26-5B48-82D8-E80F7E93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11" y="1690688"/>
            <a:ext cx="9308289" cy="48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6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27EC-3634-704F-A586-1B051ED6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that surprised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20B12-D9D2-F240-B68E-B7DECCBE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11" y="1690688"/>
            <a:ext cx="9308289" cy="48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0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27EC-3634-704F-A586-1B051ED6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Strength(s) of the paper?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163AC-BA56-2947-A7C5-41B1934D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11" y="1690688"/>
            <a:ext cx="9308289" cy="48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8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27EC-3634-704F-A586-1B051ED6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Weakness(es) of the paper?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FCAA1-B11B-6F44-A520-B7EF1DBB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11" y="1690688"/>
            <a:ext cx="9308289" cy="48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6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640F-D380-FF42-83EF-4A1BB111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Thursday is mid/2</a:t>
            </a:r>
            <a:r>
              <a:rPr lang="en-US" baseline="30000" dirty="0"/>
              <a:t>nd</a:t>
            </a:r>
            <a:r>
              <a:rPr lang="en-US" dirty="0"/>
              <a:t> project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3D3E-BF12-0044-8BEE-6C8D7E545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53" y="1418827"/>
            <a:ext cx="10888494" cy="54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87D1-9813-AC4C-A46E-9A18B1BD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Order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CE7DA-7C5C-B44D-A8FC-9866702973ED}"/>
              </a:ext>
            </a:extLst>
          </p:cNvPr>
          <p:cNvSpPr txBox="1"/>
          <p:nvPr/>
        </p:nvSpPr>
        <p:spPr>
          <a:xfrm>
            <a:off x="965200" y="2353733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Multiple Fairness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65A39-F48F-ED4C-A4D0-152121F6F35B}"/>
              </a:ext>
            </a:extLst>
          </p:cNvPr>
          <p:cNvSpPr txBox="1"/>
          <p:nvPr/>
        </p:nvSpPr>
        <p:spPr>
          <a:xfrm>
            <a:off x="965200" y="3167390"/>
            <a:ext cx="2257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Teaching tools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A6F80-9C82-B143-9B32-266C04927F27}"/>
              </a:ext>
            </a:extLst>
          </p:cNvPr>
          <p:cNvSpPr txBox="1"/>
          <p:nvPr/>
        </p:nvSpPr>
        <p:spPr>
          <a:xfrm>
            <a:off x="965200" y="3981047"/>
            <a:ext cx="297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Human acceptance</a:t>
            </a:r>
          </a:p>
        </p:txBody>
      </p:sp>
    </p:spTree>
    <p:extLst>
      <p:ext uri="{BB962C8B-B14F-4D97-AF65-F5344CB8AC3E}">
        <p14:creationId xmlns:p14="http://schemas.microsoft.com/office/powerpoint/2010/main" val="320913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052F-3928-CB47-BB5A-D4F17915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Tuesday’s lecture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FF784-54F2-9147-83DF-67995B2B7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99" y="1579691"/>
            <a:ext cx="9723201" cy="52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5C15-25D4-8948-8208-950F075E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reading schedule fixed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B4F07-4546-CC4B-9396-A324D75A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690688"/>
            <a:ext cx="7581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4A84-B74D-544D-A024-552FA45B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 by appointment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A7B28-613F-BB43-A9F2-2DF6E9E9E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736"/>
            <a:ext cx="12192000" cy="35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67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society back into the picture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6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13221</TotalTime>
  <Words>166</Words>
  <Application>Microsoft Macintosh PowerPoint</Application>
  <PresentationFormat>Widescreen</PresentationFormat>
  <Paragraphs>34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CSE 410</vt:lpstr>
      <vt:lpstr>Paper discussion in 2nd half of class</vt:lpstr>
      <vt:lpstr>Next Thursday is mid/2nd project presentation</vt:lpstr>
      <vt:lpstr>Presentation Order</vt:lpstr>
      <vt:lpstr>Feedback on Tuesday’s lecture</vt:lpstr>
      <vt:lpstr>Proof reading schedule fixed</vt:lpstr>
      <vt:lpstr>Office hours by appointment</vt:lpstr>
      <vt:lpstr>PowerPoint Presentation</vt:lpstr>
      <vt:lpstr>Bringing society back into the picture</vt:lpstr>
      <vt:lpstr>Three kinds of bias</vt:lpstr>
      <vt:lpstr>Six categories of bias of the 3rd kind</vt:lpstr>
      <vt:lpstr>Historical Bias</vt:lpstr>
      <vt:lpstr>Earlier example: Google Image search “ceo”</vt:lpstr>
      <vt:lpstr>There are few women CEOs</vt:lpstr>
      <vt:lpstr>Another interesting video</vt:lpstr>
      <vt:lpstr>Back to the ML pipeline</vt:lpstr>
      <vt:lpstr>What are the relevant interactions?</vt:lpstr>
      <vt:lpstr>How do we handle historical bias?</vt:lpstr>
      <vt:lpstr>PowerPoint Presentation</vt:lpstr>
      <vt:lpstr>Passphrase for today: danah boyd</vt:lpstr>
      <vt:lpstr>Thing to keep in mind</vt:lpstr>
      <vt:lpstr>Anyone wants to give a summary?</vt:lpstr>
      <vt:lpstr>Any question for me?</vt:lpstr>
      <vt:lpstr>Anything that surprised you?</vt:lpstr>
      <vt:lpstr>Strength(s) of the paper?</vt:lpstr>
      <vt:lpstr>Weakness(es) of the paper?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Microsoft Office User</cp:lastModifiedBy>
  <cp:revision>128</cp:revision>
  <dcterms:created xsi:type="dcterms:W3CDTF">2020-01-30T00:44:00Z</dcterms:created>
  <dcterms:modified xsi:type="dcterms:W3CDTF">2020-03-26T14:55:43Z</dcterms:modified>
</cp:coreProperties>
</file>