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322" r:id="rId4"/>
    <p:sldId id="337" r:id="rId5"/>
    <p:sldId id="338" r:id="rId6"/>
    <p:sldId id="340" r:id="rId7"/>
    <p:sldId id="329" r:id="rId8"/>
    <p:sldId id="332" r:id="rId9"/>
    <p:sldId id="333" r:id="rId10"/>
    <p:sldId id="335" r:id="rId11"/>
    <p:sldId id="369" r:id="rId12"/>
    <p:sldId id="341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79" r:id="rId24"/>
    <p:sldId id="257" r:id="rId25"/>
    <p:sldId id="258" r:id="rId26"/>
    <p:sldId id="353" r:id="rId27"/>
    <p:sldId id="354" r:id="rId28"/>
    <p:sldId id="259" r:id="rId29"/>
    <p:sldId id="356" r:id="rId30"/>
    <p:sldId id="357" r:id="rId31"/>
    <p:sldId id="260" r:id="rId32"/>
    <p:sldId id="261" r:id="rId33"/>
    <p:sldId id="262" r:id="rId34"/>
    <p:sldId id="359" r:id="rId35"/>
    <p:sldId id="360" r:id="rId36"/>
    <p:sldId id="361" r:id="rId37"/>
    <p:sldId id="362" r:id="rId38"/>
    <p:sldId id="339" r:id="rId39"/>
    <p:sldId id="363" r:id="rId40"/>
    <p:sldId id="364" r:id="rId41"/>
    <p:sldId id="365" r:id="rId42"/>
    <p:sldId id="366" r:id="rId43"/>
    <p:sldId id="367" r:id="rId44"/>
    <p:sldId id="273" r:id="rId45"/>
    <p:sldId id="368" r:id="rId46"/>
    <p:sldId id="370" r:id="rId47"/>
    <p:sldId id="371" r:id="rId48"/>
    <p:sldId id="372" r:id="rId49"/>
    <p:sldId id="374" r:id="rId50"/>
    <p:sldId id="373" r:id="rId51"/>
    <p:sldId id="375" r:id="rId52"/>
    <p:sldId id="376" r:id="rId53"/>
    <p:sldId id="378" r:id="rId54"/>
    <p:sldId id="377" r:id="rId55"/>
    <p:sldId id="358" r:id="rId56"/>
    <p:sldId id="380" r:id="rId57"/>
    <p:sldId id="265" r:id="rId58"/>
    <p:sldId id="381" r:id="rId59"/>
    <p:sldId id="385" r:id="rId60"/>
    <p:sldId id="383" r:id="rId61"/>
    <p:sldId id="384" r:id="rId62"/>
    <p:sldId id="386" r:id="rId63"/>
    <p:sldId id="387" r:id="rId64"/>
    <p:sldId id="388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3"/>
  </p:normalViewPr>
  <p:slideViewPr>
    <p:cSldViewPr snapToGrid="0" snapToObjects="1">
      <p:cViewPr varScale="1">
        <p:scale>
          <a:sx n="90" d="100"/>
          <a:sy n="90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5A83-D15F-8F4C-8E47-9495C75EB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B321C-D595-2D49-8628-3B970E1D5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FC1B-C7F9-6142-9AAD-B48DB70B9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36FD9-5430-F64C-B031-A96F185E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6F08-1BB0-5F46-9867-5B485B21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F5B72-2D93-FA44-A2D1-6DFE9F65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912F9-2469-CB4E-BB1E-B938A6E5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E33F9-53E2-5647-B978-F6465D52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A52E0-2187-394B-9B1F-7C32179E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A4D6B-3604-3540-85BA-D715201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0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F6377-904B-A944-8935-364B03679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3331E-8D9F-4A42-BB86-F3EBC8BE2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A580A-8769-C041-B6F8-FEF3F5E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6666-6A70-944D-B6BA-D9839BE5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F3DAA-9773-7844-9625-D6C89438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9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A86C-1B9B-E146-B2E7-9DF2582B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EA492-B66E-DB46-8D67-08D3F689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37658-5522-2940-9A6E-0252A70C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0CC22-13FD-5247-A629-335777D1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13991-AF1F-1D49-9678-4C9ADB8B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9F8E-9643-B64B-AD1F-99114DB7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887E-1DAE-3644-8765-C2732A7B9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E976A-C311-AB4D-B5E8-AC284FF4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6C4BF-E81F-C444-8517-21E6D2FB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7A78B-F118-C644-9405-492C07B5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BF1D-0C9E-B24A-A6A3-64A8A5D0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EB9F6-3EF7-2746-96C7-88564ABF4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7CBD1-8CF5-DF4A-8A87-F20AF4582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B9273-1522-444F-94B6-DB7D69622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C2010-329F-7C46-A2BE-A3512174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78B3D-ADDD-B74A-BE7F-E8AAC393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EAD7-C6E5-D544-8E67-42B0ECDB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CE219-7E19-4242-922A-EB778916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0734B-17F0-0743-9660-EEE6AD35B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0A4BC-1913-8244-93E5-8FB1E92F2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FF63D-00AB-5C4E-9617-93F6C43BB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48EC2-EE53-0345-84B0-588ACF61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1/29/20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7B3AB-E420-C546-ACD1-A96AF546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0751B9-0555-3D40-B457-244AF965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2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FAF9-10CA-3F47-9A62-8EB8AFA7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E0BBF-FD5F-6444-AE59-AB5A898F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1/29/20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0362-E1F7-DE47-8F57-2888FA33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8F36D-75BC-284F-8077-019AA17E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6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A05C1-5627-F94D-9435-9B30CA1A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1/29/20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BB47E-DD5C-7D4E-8819-6AF5C074D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E9A7B-F203-EB47-A461-BDCC6765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3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1536-37F4-DB44-8BA3-88926B53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05DB-1BA6-BA49-9570-BFCFEA2D6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69A6E-D464-F349-A098-AF280177E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A6A77-914C-0541-AA5D-E6821B57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879C7-F65B-1547-BEDA-62A8A620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BABC3-8587-6F49-A0B1-2AB77BAE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C0F0-9B82-1348-9032-E6425628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316F9-48B0-8742-B69D-FB342510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76936-FDA6-A440-A7D5-9FD454F8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4F7AE-3273-2249-B895-F7A4548A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8F895-4FCB-6D4D-8170-A2D0B68A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C2070-6230-DA40-98B8-40F60AAF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A4034-84E7-504F-A322-7DC95E31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99963-951B-8040-A850-EF0471D3A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0B99-33D8-B541-945D-7E634E754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A625-33B0-074D-8B3F-D1C75A78F4C5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8F0BB-AED1-C24C-A29C-78AF6EB3E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9F48-73AA-D340-ABB0-CD1751B4F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EC55-ADC2-E749-938D-152145EEF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CSE 410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793B4-90F5-5043-8946-BBEC8738C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Jan 30, 2020</a:t>
            </a:r>
          </a:p>
        </p:txBody>
      </p:sp>
    </p:spTree>
    <p:extLst>
      <p:ext uri="{BB962C8B-B14F-4D97-AF65-F5344CB8AC3E}">
        <p14:creationId xmlns:p14="http://schemas.microsoft.com/office/powerpoint/2010/main" val="7559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0553-7ADE-F941-8BFB-AD306555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AF89A-261E-AA41-A5DA-CC25E3B9E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816090"/>
            <a:ext cx="5247640" cy="2970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B06A2-FEBC-DD42-A850-8C8BC7A061EA}"/>
              </a:ext>
            </a:extLst>
          </p:cNvPr>
          <p:cNvSpPr txBox="1"/>
          <p:nvPr/>
        </p:nvSpPr>
        <p:spPr>
          <a:xfrm>
            <a:off x="1036320" y="5166360"/>
            <a:ext cx="4118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“Algorithms can be biased”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87153A7E-E847-D54E-8F13-E6964B03C338}"/>
              </a:ext>
            </a:extLst>
          </p:cNvPr>
          <p:cNvSpPr/>
          <p:nvPr/>
        </p:nvSpPr>
        <p:spPr>
          <a:xfrm>
            <a:off x="7193280" y="1539240"/>
            <a:ext cx="4343400" cy="3505200"/>
          </a:xfrm>
          <a:prstGeom prst="cloudCallout">
            <a:avLst>
              <a:gd name="adj1" fmla="val -11359"/>
              <a:gd name="adj2" fmla="val 3989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Correct for modern algorithms</a:t>
            </a:r>
          </a:p>
        </p:txBody>
      </p:sp>
    </p:spTree>
    <p:extLst>
      <p:ext uri="{BB962C8B-B14F-4D97-AF65-F5344CB8AC3E}">
        <p14:creationId xmlns:p14="http://schemas.microsoft.com/office/powerpoint/2010/main" val="210888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9ED74-DD8E-F54C-A06A-A6161CCB2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reader for today?</a:t>
            </a:r>
          </a:p>
        </p:txBody>
      </p:sp>
    </p:spTree>
    <p:extLst>
      <p:ext uri="{BB962C8B-B14F-4D97-AF65-F5344CB8AC3E}">
        <p14:creationId xmlns:p14="http://schemas.microsoft.com/office/powerpoint/2010/main" val="4061166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EEE5-E25C-A945-B812-BCE5C121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 vs. Dogs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AE1A1-1029-0D4F-A3DA-427B77F8C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B0622-E276-7E4A-9ACA-B6A1AAB6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3" y="1471612"/>
            <a:ext cx="4441823" cy="426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73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EEE5-E25C-A945-B812-BCE5C121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Warren and Billy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AE1A1-1029-0D4F-A3DA-427B77F8C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B0622-E276-7E4A-9ACA-B6A1AAB6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3" y="1471612"/>
            <a:ext cx="4441823" cy="426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A7AE7-F059-9A46-ABFC-ECA39BA31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491" y="1471612"/>
            <a:ext cx="4402795" cy="422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753EA-89AB-784C-AFC8-9BDEE37B8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01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EEE5-E25C-A945-B812-BCE5C121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”define” a dog vs cat image?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AE1A1-1029-0D4F-A3DA-427B77F8C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B0622-E276-7E4A-9ACA-B6A1AAB6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3" y="1471612"/>
            <a:ext cx="4441823" cy="426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A7AE7-F059-9A46-ABFC-ECA39BA31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491" y="1471612"/>
            <a:ext cx="4402795" cy="422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753EA-89AB-784C-AFC8-9BDEE37B8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98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D760-25D6-2142-B0BC-97CA2D0B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Images has “solved” this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AE15E-333C-1643-B74C-0E52EDD3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9763"/>
            <a:ext cx="7469938" cy="3305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471EA4-1250-B84E-B286-E524207DD778}"/>
              </a:ext>
            </a:extLst>
          </p:cNvPr>
          <p:cNvSpPr/>
          <p:nvPr/>
        </p:nvSpPr>
        <p:spPr>
          <a:xfrm>
            <a:off x="6500813" y="3886200"/>
            <a:ext cx="485775" cy="471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B82514-D541-FA44-8CFB-2C15899EE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1562100"/>
            <a:ext cx="8204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EEE5-E25C-A945-B812-BCE5C121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”define” a dog vs cat image?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1A7AE7-F059-9A46-ABFC-ECA39BA31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91" y="1474773"/>
            <a:ext cx="4402795" cy="422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753EA-89AB-784C-AFC8-9BDEE37B8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706" y="1474773"/>
            <a:ext cx="3750334" cy="4229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27956-E51C-0744-B58E-3C7138C40D8F}"/>
              </a:ext>
            </a:extLst>
          </p:cNvPr>
          <p:cNvSpPr txBox="1"/>
          <p:nvPr/>
        </p:nvSpPr>
        <p:spPr>
          <a:xfrm>
            <a:off x="700088" y="5900738"/>
            <a:ext cx="59586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http://www-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student.cse.buffalo.edu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/~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atri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algo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-and-society/support/notes/intro/images/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warren.JPG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D39C2-6A99-6040-9DE6-88B9C8B98A83}"/>
              </a:ext>
            </a:extLst>
          </p:cNvPr>
          <p:cNvSpPr txBox="1"/>
          <p:nvPr/>
        </p:nvSpPr>
        <p:spPr>
          <a:xfrm>
            <a:off x="6439498" y="5769933"/>
            <a:ext cx="57807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http://www-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student.cse.buffalo.edu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/~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atri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algo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-and-society/support/notes/intro/images/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billy.JPG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4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05AAC-38FB-7545-A30C-4B9FEB00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way to get to the URL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26A55-EC9B-184A-B4AB-9A6765E6D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997"/>
            <a:ext cx="12192000" cy="62618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E5D185-1A3A-B74A-8F19-B50AF9483A77}"/>
              </a:ext>
            </a:extLst>
          </p:cNvPr>
          <p:cNvSpPr/>
          <p:nvPr/>
        </p:nvSpPr>
        <p:spPr>
          <a:xfrm>
            <a:off x="1271588" y="5872163"/>
            <a:ext cx="885825" cy="371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4719FD-F554-414E-8F3A-BDB394E7E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1481"/>
            <a:ext cx="12192000" cy="26750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47F546-591A-2149-B2FD-E2BCE5C73E05}"/>
              </a:ext>
            </a:extLst>
          </p:cNvPr>
          <p:cNvSpPr/>
          <p:nvPr/>
        </p:nvSpPr>
        <p:spPr>
          <a:xfrm>
            <a:off x="1271588" y="4186238"/>
            <a:ext cx="3043237" cy="3857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B00E-B2AC-6A4E-B25E-610B78EB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Warren</a:t>
            </a:r>
          </a:p>
        </p:txBody>
      </p:sp>
      <p:pic>
        <p:nvPicPr>
          <p:cNvPr id="5124" name="Picture 4" descr="Responsive image">
            <a:extLst>
              <a:ext uri="{FF2B5EF4-FFF2-40B4-BE49-F238E27FC236}">
                <a16:creationId xmlns:a16="http://schemas.microsoft.com/office/drawing/2014/main" id="{9B57B97E-449E-9A4A-BF64-E7E407231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2" y="1690688"/>
            <a:ext cx="10306050" cy="444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927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B856-C1F8-F44A-A727-EEB537CA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Billy</a:t>
            </a:r>
          </a:p>
        </p:txBody>
      </p:sp>
      <p:pic>
        <p:nvPicPr>
          <p:cNvPr id="6146" name="Picture 2" descr="Responsive image">
            <a:extLst>
              <a:ext uri="{FF2B5EF4-FFF2-40B4-BE49-F238E27FC236}">
                <a16:creationId xmlns:a16="http://schemas.microsoft.com/office/drawing/2014/main" id="{5AC19737-F2AC-D74A-8286-E83167053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12192000" cy="49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524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1564-EB3B-1B4D-ABB4-98D95AC4E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the syllabus carefully!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C2E1F-4A59-2D4B-9069-78264D4D5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67" y="1539240"/>
            <a:ext cx="11865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7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79104-5A56-E34A-889E-95CAD1E1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cats vs dogs problem solved?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FF661-A04E-A84F-9F76-8FDCF976A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336C9-E02F-AF4A-A9DC-B13FDBCD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3" y="1471612"/>
            <a:ext cx="4441823" cy="426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7F7456-DA29-9B46-BE5E-EE40A85E2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5027"/>
            <a:ext cx="12192000" cy="862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5C5CC0-8648-FB4A-B597-1D36248DBE05}"/>
              </a:ext>
            </a:extLst>
          </p:cNvPr>
          <p:cNvSpPr/>
          <p:nvPr/>
        </p:nvSpPr>
        <p:spPr>
          <a:xfrm>
            <a:off x="3100388" y="6343650"/>
            <a:ext cx="5815012" cy="3286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8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5C4A-707E-BB4E-A969-9E9017EF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modified Warren</a:t>
            </a:r>
          </a:p>
        </p:txBody>
      </p:sp>
      <p:pic>
        <p:nvPicPr>
          <p:cNvPr id="8194" name="Picture 2" descr="Responsive image">
            <a:extLst>
              <a:ext uri="{FF2B5EF4-FFF2-40B4-BE49-F238E27FC236}">
                <a16:creationId xmlns:a16="http://schemas.microsoft.com/office/drawing/2014/main" id="{4F6697D9-AA71-7B4C-AB46-DDEAE6D8F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226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5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A143-686D-CA4D-9C38-7A4F238C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1396"/>
            <a:ext cx="10515600" cy="1325563"/>
          </a:xfrm>
        </p:spPr>
        <p:txBody>
          <a:bodyPr/>
          <a:lstStyle/>
          <a:p>
            <a:r>
              <a:rPr lang="en-US" dirty="0"/>
              <a:t>My result for modified Billy</a:t>
            </a:r>
          </a:p>
        </p:txBody>
      </p:sp>
      <p:pic>
        <p:nvPicPr>
          <p:cNvPr id="9218" name="Picture 2" descr="Responsive image">
            <a:extLst>
              <a:ext uri="{FF2B5EF4-FFF2-40B4-BE49-F238E27FC236}">
                <a16:creationId xmlns:a16="http://schemas.microsoft.com/office/drawing/2014/main" id="{845DE367-AED1-C34D-9BBA-5CFD7F100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0188"/>
            <a:ext cx="10768402" cy="523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BF9FD87-21EF-E141-975A-EA209FF0FD65}"/>
              </a:ext>
            </a:extLst>
          </p:cNvPr>
          <p:cNvGrpSpPr/>
          <p:nvPr/>
        </p:nvGrpSpPr>
        <p:grpSpPr>
          <a:xfrm>
            <a:off x="3436149" y="2033588"/>
            <a:ext cx="2930519" cy="4413016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D20D38-6D1E-174F-900A-10F3A6CA6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0AABF5-BB69-164E-A46A-1DEA9EACBFA5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FF00"/>
                  </a:solidFill>
                </a:rPr>
                <a:t>?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67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5C4A-707E-BB4E-A969-9E9017EF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alert! Better modified Warren image?</a:t>
            </a:r>
          </a:p>
        </p:txBody>
      </p:sp>
      <p:pic>
        <p:nvPicPr>
          <p:cNvPr id="8194" name="Picture 2" descr="Responsive image">
            <a:extLst>
              <a:ext uri="{FF2B5EF4-FFF2-40B4-BE49-F238E27FC236}">
                <a16:creationId xmlns:a16="http://schemas.microsoft.com/office/drawing/2014/main" id="{4F6697D9-AA71-7B4C-AB46-DDEAE6D8F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226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447868-B9DC-6C4A-9520-249B9E56AE17}"/>
              </a:ext>
            </a:extLst>
          </p:cNvPr>
          <p:cNvSpPr/>
          <p:nvPr/>
        </p:nvSpPr>
        <p:spPr>
          <a:xfrm>
            <a:off x="8401050" y="3429000"/>
            <a:ext cx="528638" cy="400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7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86E0D7-325D-1A4B-9B7A-6C963A23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Google Images work?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E23BD5-E4E3-064B-A05F-D4B460EFA1B4}"/>
              </a:ext>
            </a:extLst>
          </p:cNvPr>
          <p:cNvGrpSpPr/>
          <p:nvPr/>
        </p:nvGrpSpPr>
        <p:grpSpPr>
          <a:xfrm>
            <a:off x="1070517" y="2397512"/>
            <a:ext cx="3111190" cy="3300761"/>
            <a:chOff x="1070517" y="2397512"/>
            <a:chExt cx="3111190" cy="3300761"/>
          </a:xfrm>
        </p:grpSpPr>
        <p:sp>
          <p:nvSpPr>
            <p:cNvPr id="5" name="Magnetic Disk 4">
              <a:extLst>
                <a:ext uri="{FF2B5EF4-FFF2-40B4-BE49-F238E27FC236}">
                  <a16:creationId xmlns:a16="http://schemas.microsoft.com/office/drawing/2014/main" id="{BF8A7073-5A98-7748-A891-5AC4128B4663}"/>
                </a:ext>
              </a:extLst>
            </p:cNvPr>
            <p:cNvSpPr/>
            <p:nvPr/>
          </p:nvSpPr>
          <p:spPr>
            <a:xfrm>
              <a:off x="1070517" y="2397512"/>
              <a:ext cx="3111190" cy="3300761"/>
            </a:xfrm>
            <a:prstGeom prst="flowChartMagneticDisk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79AF73A-56E9-3349-9E6A-8046B30C01E5}"/>
                </a:ext>
              </a:extLst>
            </p:cNvPr>
            <p:cNvGrpSpPr/>
            <p:nvPr/>
          </p:nvGrpSpPr>
          <p:grpSpPr>
            <a:xfrm>
              <a:off x="1591729" y="3532379"/>
              <a:ext cx="1985257" cy="669073"/>
              <a:chOff x="1468459" y="3635298"/>
              <a:chExt cx="1985257" cy="669073"/>
            </a:xfrm>
          </p:grpSpPr>
          <p:pic>
            <p:nvPicPr>
              <p:cNvPr id="1026" name="Picture 2" descr="Image result for cat">
                <a:extLst>
                  <a:ext uri="{FF2B5EF4-FFF2-40B4-BE49-F238E27FC236}">
                    <a16:creationId xmlns:a16="http://schemas.microsoft.com/office/drawing/2014/main" id="{4442FAA8-3E49-0240-97C0-C797976B26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5373" y="3754011"/>
                <a:ext cx="984900" cy="49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Left Bracket 6">
                <a:extLst>
                  <a:ext uri="{FF2B5EF4-FFF2-40B4-BE49-F238E27FC236}">
                    <a16:creationId xmlns:a16="http://schemas.microsoft.com/office/drawing/2014/main" id="{2CA844A7-F80C-E643-B4B2-23F8CE271DB5}"/>
                  </a:ext>
                </a:extLst>
              </p:cNvPr>
              <p:cNvSpPr/>
              <p:nvPr/>
            </p:nvSpPr>
            <p:spPr>
              <a:xfrm>
                <a:off x="1468459" y="363529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Bracket 7">
                <a:extLst>
                  <a:ext uri="{FF2B5EF4-FFF2-40B4-BE49-F238E27FC236}">
                    <a16:creationId xmlns:a16="http://schemas.microsoft.com/office/drawing/2014/main" id="{D1B9F181-2012-3145-A51F-3488C29830DC}"/>
                  </a:ext>
                </a:extLst>
              </p:cNvPr>
              <p:cNvSpPr/>
              <p:nvPr/>
            </p:nvSpPr>
            <p:spPr>
              <a:xfrm>
                <a:off x="3378820" y="363529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E46058-1F6C-B440-9D9A-799FF0C4BE7D}"/>
                  </a:ext>
                </a:extLst>
              </p:cNvPr>
              <p:cNvSpPr txBox="1"/>
              <p:nvPr/>
            </p:nvSpPr>
            <p:spPr>
              <a:xfrm>
                <a:off x="2530273" y="3781151"/>
                <a:ext cx="7939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, </a:t>
                </a:r>
                <a:r>
                  <a:rPr lang="en-US" sz="28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E7D3DA9-A406-7544-A46F-25FFF3EBB5BD}"/>
                </a:ext>
              </a:extLst>
            </p:cNvPr>
            <p:cNvGrpSpPr/>
            <p:nvPr/>
          </p:nvGrpSpPr>
          <p:grpSpPr>
            <a:xfrm>
              <a:off x="1545373" y="4676658"/>
              <a:ext cx="1985257" cy="669073"/>
              <a:chOff x="1545373" y="4676658"/>
              <a:chExt cx="1985257" cy="669073"/>
            </a:xfrm>
          </p:grpSpPr>
          <p:sp>
            <p:nvSpPr>
              <p:cNvPr id="14" name="Left Bracket 13">
                <a:extLst>
                  <a:ext uri="{FF2B5EF4-FFF2-40B4-BE49-F238E27FC236}">
                    <a16:creationId xmlns:a16="http://schemas.microsoft.com/office/drawing/2014/main" id="{58676F71-57B3-8040-B124-4B527C5E1547}"/>
                  </a:ext>
                </a:extLst>
              </p:cNvPr>
              <p:cNvSpPr/>
              <p:nvPr/>
            </p:nvSpPr>
            <p:spPr>
              <a:xfrm>
                <a:off x="1545373" y="467665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Bracket 14">
                <a:extLst>
                  <a:ext uri="{FF2B5EF4-FFF2-40B4-BE49-F238E27FC236}">
                    <a16:creationId xmlns:a16="http://schemas.microsoft.com/office/drawing/2014/main" id="{43C0F0B4-87F9-154F-A4FA-32634404DFB4}"/>
                  </a:ext>
                </a:extLst>
              </p:cNvPr>
              <p:cNvSpPr/>
              <p:nvPr/>
            </p:nvSpPr>
            <p:spPr>
              <a:xfrm>
                <a:off x="3455734" y="467665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72B912-0EBF-AD42-A649-BFFF10BB158D}"/>
                  </a:ext>
                </a:extLst>
              </p:cNvPr>
              <p:cNvSpPr txBox="1"/>
              <p:nvPr/>
            </p:nvSpPr>
            <p:spPr>
              <a:xfrm>
                <a:off x="2607187" y="4822511"/>
                <a:ext cx="902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, </a:t>
                </a:r>
                <a:r>
                  <a:rPr lang="en-US" sz="28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pic>
            <p:nvPicPr>
              <p:cNvPr id="1028" name="Picture 4" descr="Image result for dog">
                <a:extLst>
                  <a:ext uri="{FF2B5EF4-FFF2-40B4-BE49-F238E27FC236}">
                    <a16:creationId xmlns:a16="http://schemas.microsoft.com/office/drawing/2014/main" id="{FB7D1C40-1994-3E4F-A93E-2E19FB1CD1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6918" y="4767098"/>
                <a:ext cx="934323" cy="523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EC35C2E-5B41-B343-9AEB-049C62D97769}"/>
                </a:ext>
              </a:extLst>
            </p:cNvPr>
            <p:cNvCxnSpPr/>
            <p:nvPr/>
          </p:nvCxnSpPr>
          <p:spPr>
            <a:xfrm>
              <a:off x="2442117" y="4201452"/>
              <a:ext cx="0" cy="47520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ight Arrow 18">
            <a:extLst>
              <a:ext uri="{FF2B5EF4-FFF2-40B4-BE49-F238E27FC236}">
                <a16:creationId xmlns:a16="http://schemas.microsoft.com/office/drawing/2014/main" id="{368A8207-499E-B34A-9E41-4047551D1424}"/>
              </a:ext>
            </a:extLst>
          </p:cNvPr>
          <p:cNvSpPr/>
          <p:nvPr/>
        </p:nvSpPr>
        <p:spPr>
          <a:xfrm>
            <a:off x="4739268" y="3757961"/>
            <a:ext cx="2051825" cy="5798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16A15D-3C93-1B4A-9994-1FAE5B0EA3C8}"/>
              </a:ext>
            </a:extLst>
          </p:cNvPr>
          <p:cNvGrpSpPr/>
          <p:nvPr/>
        </p:nvGrpSpPr>
        <p:grpSpPr>
          <a:xfrm>
            <a:off x="7393259" y="1940313"/>
            <a:ext cx="4326665" cy="3914077"/>
            <a:chOff x="7393259" y="1940313"/>
            <a:chExt cx="4326665" cy="3914077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7D3615C-21FF-9444-A264-CBD565608B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259" y="1940313"/>
              <a:ext cx="0" cy="39140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BE63192-EDEC-E744-AB47-3BF639868D59}"/>
                </a:ext>
              </a:extLst>
            </p:cNvPr>
            <p:cNvCxnSpPr>
              <a:cxnSpLocks/>
            </p:cNvCxnSpPr>
            <p:nvPr/>
          </p:nvCxnSpPr>
          <p:spPr>
            <a:xfrm>
              <a:off x="7393259" y="5820933"/>
              <a:ext cx="396054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297C22-CB67-4446-9FF9-BDE9203F5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9735" y="2084725"/>
              <a:ext cx="3583259" cy="148151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F270FA8-15CE-BC41-BCDB-491A79D15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0095" y="3982580"/>
              <a:ext cx="3382537" cy="1636788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4D3BA39-44E0-6445-BD28-24E901B1E9C0}"/>
                </a:ext>
              </a:extLst>
            </p:cNvPr>
            <p:cNvCxnSpPr/>
            <p:nvPr/>
          </p:nvCxnSpPr>
          <p:spPr>
            <a:xfrm>
              <a:off x="7493620" y="3757961"/>
              <a:ext cx="3947531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317E77-E53C-AC4A-9C20-B7A051CD99DB}"/>
                </a:ext>
              </a:extLst>
            </p:cNvPr>
            <p:cNvSpPr txBox="1"/>
            <p:nvPr/>
          </p:nvSpPr>
          <p:spPr>
            <a:xfrm>
              <a:off x="11464726" y="35593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f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D0CB7C9-B88E-BF41-A13D-1B3770A6828B}"/>
                </a:ext>
              </a:extLst>
            </p:cNvPr>
            <p:cNvCxnSpPr/>
            <p:nvPr/>
          </p:nvCxnSpPr>
          <p:spPr>
            <a:xfrm flipV="1">
              <a:off x="11353800" y="2084725"/>
              <a:ext cx="0" cy="14746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D04A156-676D-EA4B-AC84-9BB82AC6D6B7}"/>
                </a:ext>
              </a:extLst>
            </p:cNvPr>
            <p:cNvCxnSpPr/>
            <p:nvPr/>
          </p:nvCxnSpPr>
          <p:spPr>
            <a:xfrm>
              <a:off x="11353800" y="3928657"/>
              <a:ext cx="0" cy="16907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7968F54-D7B6-464C-B92B-C6F765234463}"/>
                </a:ext>
              </a:extLst>
            </p:cNvPr>
            <p:cNvSpPr txBox="1"/>
            <p:nvPr/>
          </p:nvSpPr>
          <p:spPr>
            <a:xfrm rot="16200000">
              <a:off x="11220806" y="2637359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dog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C30AD6E-7250-C940-BDC5-364E34F1464E}"/>
                </a:ext>
              </a:extLst>
            </p:cNvPr>
            <p:cNvSpPr txBox="1"/>
            <p:nvPr/>
          </p:nvSpPr>
          <p:spPr>
            <a:xfrm rot="5400000">
              <a:off x="11256490" y="4527407"/>
              <a:ext cx="465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19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86E0D7-325D-1A4B-9B7A-6C963A23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a new image comes in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D3615C-21FF-9444-A264-CBD565608B4E}"/>
              </a:ext>
            </a:extLst>
          </p:cNvPr>
          <p:cNvCxnSpPr>
            <a:cxnSpLocks/>
          </p:cNvCxnSpPr>
          <p:nvPr/>
        </p:nvCxnSpPr>
        <p:spPr>
          <a:xfrm flipV="1">
            <a:off x="3724508" y="2007220"/>
            <a:ext cx="0" cy="3914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E63192-EDEC-E744-AB47-3BF639868D59}"/>
              </a:ext>
            </a:extLst>
          </p:cNvPr>
          <p:cNvCxnSpPr>
            <a:cxnSpLocks/>
          </p:cNvCxnSpPr>
          <p:nvPr/>
        </p:nvCxnSpPr>
        <p:spPr>
          <a:xfrm>
            <a:off x="3724508" y="5887840"/>
            <a:ext cx="39605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3297C22-CB67-4446-9FF9-BDE9203F5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984" y="2151632"/>
            <a:ext cx="3583259" cy="14815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270FA8-15CE-BC41-BCDB-491A79D15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344" y="4049487"/>
            <a:ext cx="3382537" cy="163678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D3BA39-44E0-6445-BD28-24E901B1E9C0}"/>
              </a:ext>
            </a:extLst>
          </p:cNvPr>
          <p:cNvCxnSpPr/>
          <p:nvPr/>
        </p:nvCxnSpPr>
        <p:spPr>
          <a:xfrm>
            <a:off x="3824869" y="3824868"/>
            <a:ext cx="3947531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9317E77-E53C-AC4A-9C20-B7A051CD99DB}"/>
              </a:ext>
            </a:extLst>
          </p:cNvPr>
          <p:cNvSpPr txBox="1"/>
          <p:nvPr/>
        </p:nvSpPr>
        <p:spPr>
          <a:xfrm>
            <a:off x="7795975" y="3626232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f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D0CB7C9-B88E-BF41-A13D-1B3770A6828B}"/>
              </a:ext>
            </a:extLst>
          </p:cNvPr>
          <p:cNvCxnSpPr/>
          <p:nvPr/>
        </p:nvCxnSpPr>
        <p:spPr>
          <a:xfrm flipV="1">
            <a:off x="7685049" y="2151632"/>
            <a:ext cx="0" cy="14746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D04A156-676D-EA4B-AC84-9BB82AC6D6B7}"/>
              </a:ext>
            </a:extLst>
          </p:cNvPr>
          <p:cNvCxnSpPr/>
          <p:nvPr/>
        </p:nvCxnSpPr>
        <p:spPr>
          <a:xfrm>
            <a:off x="7685049" y="3995564"/>
            <a:ext cx="0" cy="1690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7968F54-D7B6-464C-B92B-C6F765234463}"/>
              </a:ext>
            </a:extLst>
          </p:cNvPr>
          <p:cNvSpPr txBox="1"/>
          <p:nvPr/>
        </p:nvSpPr>
        <p:spPr>
          <a:xfrm rot="16200000">
            <a:off x="7552055" y="2704266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30AD6E-7250-C940-BDC5-364E34F1464E}"/>
              </a:ext>
            </a:extLst>
          </p:cNvPr>
          <p:cNvSpPr txBox="1"/>
          <p:nvPr/>
        </p:nvSpPr>
        <p:spPr>
          <a:xfrm rot="5400000">
            <a:off x="7587739" y="4594314"/>
            <a:ext cx="465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cat</a:t>
            </a:r>
          </a:p>
        </p:txBody>
      </p:sp>
      <p:sp>
        <p:nvSpPr>
          <p:cNvPr id="3" name="AutoShape 4" descr="Responsive image">
            <a:extLst>
              <a:ext uri="{FF2B5EF4-FFF2-40B4-BE49-F238E27FC236}">
                <a16:creationId xmlns:a16="http://schemas.microsoft.com/office/drawing/2014/main" id="{60D219E8-CF25-E641-961C-182379D24C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20D231-8D80-9540-A6C8-0A7B1FCCA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280" y="1767547"/>
            <a:ext cx="499407" cy="47934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2971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24805 0.089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7E95-4F02-8E44-8663-33119B028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 of important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1CA18B-BADA-9A47-AB07-270901B9BFAE}"/>
              </a:ext>
            </a:extLst>
          </p:cNvPr>
          <p:cNvSpPr txBox="1"/>
          <p:nvPr/>
        </p:nvSpPr>
        <p:spPr>
          <a:xfrm>
            <a:off x="985838" y="2114550"/>
            <a:ext cx="1026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Google images is learning </a:t>
            </a:r>
            <a:r>
              <a:rPr lang="en-US" sz="2400" b="1" dirty="0"/>
              <a:t>something</a:t>
            </a:r>
            <a:r>
              <a:rPr lang="en-US" sz="2400" dirty="0"/>
              <a:t> but not “our way” of looking at cats vs dogs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E43DF8-A3E7-8140-9C1D-519E153F0FAF}"/>
              </a:ext>
            </a:extLst>
          </p:cNvPr>
          <p:cNvGrpSpPr/>
          <p:nvPr/>
        </p:nvGrpSpPr>
        <p:grpSpPr>
          <a:xfrm>
            <a:off x="1070517" y="3000077"/>
            <a:ext cx="9330783" cy="2854313"/>
            <a:chOff x="1070517" y="3000077"/>
            <a:chExt cx="9330783" cy="2854313"/>
          </a:xfrm>
        </p:grpSpPr>
        <p:sp>
          <p:nvSpPr>
            <p:cNvPr id="4" name="Magnetic Disk 3">
              <a:extLst>
                <a:ext uri="{FF2B5EF4-FFF2-40B4-BE49-F238E27FC236}">
                  <a16:creationId xmlns:a16="http://schemas.microsoft.com/office/drawing/2014/main" id="{53A73398-14F4-3443-AC04-5079B4B5242A}"/>
                </a:ext>
              </a:extLst>
            </p:cNvPr>
            <p:cNvSpPr/>
            <p:nvPr/>
          </p:nvSpPr>
          <p:spPr>
            <a:xfrm>
              <a:off x="1070517" y="3291216"/>
              <a:ext cx="2163002" cy="2407057"/>
            </a:xfrm>
            <a:prstGeom prst="flowChartMagneticDisk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B5E1C7-C230-A245-9E50-6D282731B357}"/>
                </a:ext>
              </a:extLst>
            </p:cNvPr>
            <p:cNvGrpSpPr/>
            <p:nvPr/>
          </p:nvGrpSpPr>
          <p:grpSpPr>
            <a:xfrm>
              <a:off x="1591729" y="3713534"/>
              <a:ext cx="1443210" cy="568027"/>
              <a:chOff x="1468459" y="3635298"/>
              <a:chExt cx="2075864" cy="778927"/>
            </a:xfrm>
          </p:grpSpPr>
          <p:pic>
            <p:nvPicPr>
              <p:cNvPr id="6" name="Picture 2" descr="Image result for cat">
                <a:extLst>
                  <a:ext uri="{FF2B5EF4-FFF2-40B4-BE49-F238E27FC236}">
                    <a16:creationId xmlns:a16="http://schemas.microsoft.com/office/drawing/2014/main" id="{7935C8A0-B24D-FE4E-9208-8683D84FA3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5373" y="3754011"/>
                <a:ext cx="984900" cy="49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Left Bracket 6">
                <a:extLst>
                  <a:ext uri="{FF2B5EF4-FFF2-40B4-BE49-F238E27FC236}">
                    <a16:creationId xmlns:a16="http://schemas.microsoft.com/office/drawing/2014/main" id="{BFD9BE45-07D8-C549-A37F-41D18286D34B}"/>
                  </a:ext>
                </a:extLst>
              </p:cNvPr>
              <p:cNvSpPr/>
              <p:nvPr/>
            </p:nvSpPr>
            <p:spPr>
              <a:xfrm>
                <a:off x="1468459" y="363529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Bracket 7">
                <a:extLst>
                  <a:ext uri="{FF2B5EF4-FFF2-40B4-BE49-F238E27FC236}">
                    <a16:creationId xmlns:a16="http://schemas.microsoft.com/office/drawing/2014/main" id="{542AF4E5-CE5D-554E-81FA-5C107A782C9E}"/>
                  </a:ext>
                </a:extLst>
              </p:cNvPr>
              <p:cNvSpPr/>
              <p:nvPr/>
            </p:nvSpPr>
            <p:spPr>
              <a:xfrm>
                <a:off x="3378820" y="363529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E6593F-6B7B-704E-B5D2-74D4256860B9}"/>
                  </a:ext>
                </a:extLst>
              </p:cNvPr>
              <p:cNvSpPr txBox="1"/>
              <p:nvPr/>
            </p:nvSpPr>
            <p:spPr>
              <a:xfrm>
                <a:off x="2530274" y="3781151"/>
                <a:ext cx="1014049" cy="633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, </a:t>
                </a:r>
                <a:r>
                  <a:rPr lang="en-US" sz="2400" dirty="0">
                    <a:solidFill>
                      <a:srgbClr val="FF0000"/>
                    </a:solidFill>
                  </a:rPr>
                  <a:t>cat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0FDB92-4B57-C640-B62B-F5FBB3001061}"/>
                </a:ext>
              </a:extLst>
            </p:cNvPr>
            <p:cNvGrpSpPr/>
            <p:nvPr/>
          </p:nvGrpSpPr>
          <p:grpSpPr>
            <a:xfrm>
              <a:off x="1545373" y="4857812"/>
              <a:ext cx="1536826" cy="568027"/>
              <a:chOff x="1545373" y="4676658"/>
              <a:chExt cx="2210518" cy="778927"/>
            </a:xfrm>
          </p:grpSpPr>
          <p:sp>
            <p:nvSpPr>
              <p:cNvPr id="11" name="Left Bracket 10">
                <a:extLst>
                  <a:ext uri="{FF2B5EF4-FFF2-40B4-BE49-F238E27FC236}">
                    <a16:creationId xmlns:a16="http://schemas.microsoft.com/office/drawing/2014/main" id="{7C68703D-F674-B748-8C89-934F393636AB}"/>
                  </a:ext>
                </a:extLst>
              </p:cNvPr>
              <p:cNvSpPr/>
              <p:nvPr/>
            </p:nvSpPr>
            <p:spPr>
              <a:xfrm>
                <a:off x="1545373" y="467665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Bracket 11">
                <a:extLst>
                  <a:ext uri="{FF2B5EF4-FFF2-40B4-BE49-F238E27FC236}">
                    <a16:creationId xmlns:a16="http://schemas.microsoft.com/office/drawing/2014/main" id="{92377026-615B-DD4F-8145-93CDF51BA7B8}"/>
                  </a:ext>
                </a:extLst>
              </p:cNvPr>
              <p:cNvSpPr/>
              <p:nvPr/>
            </p:nvSpPr>
            <p:spPr>
              <a:xfrm>
                <a:off x="3455734" y="467665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CA430F-3BE1-5145-9B97-24C02920C4BF}"/>
                  </a:ext>
                </a:extLst>
              </p:cNvPr>
              <p:cNvSpPr txBox="1"/>
              <p:nvPr/>
            </p:nvSpPr>
            <p:spPr>
              <a:xfrm>
                <a:off x="2607188" y="4822511"/>
                <a:ext cx="1148703" cy="633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, </a:t>
                </a:r>
                <a:r>
                  <a:rPr lang="en-US" sz="2400" dirty="0">
                    <a:solidFill>
                      <a:srgbClr val="00B050"/>
                    </a:solidFill>
                  </a:rPr>
                  <a:t>dog</a:t>
                </a:r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  <p:pic>
            <p:nvPicPr>
              <p:cNvPr id="14" name="Picture 4" descr="Image result for dog">
                <a:extLst>
                  <a:ext uri="{FF2B5EF4-FFF2-40B4-BE49-F238E27FC236}">
                    <a16:creationId xmlns:a16="http://schemas.microsoft.com/office/drawing/2014/main" id="{4FAF93BC-1A89-BB4A-A239-BB67CA4CCD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6918" y="4767098"/>
                <a:ext cx="934323" cy="523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1819399-1BD3-254F-914F-0B368697A41F}"/>
                </a:ext>
              </a:extLst>
            </p:cNvPr>
            <p:cNvCxnSpPr/>
            <p:nvPr/>
          </p:nvCxnSpPr>
          <p:spPr>
            <a:xfrm>
              <a:off x="2442117" y="4330117"/>
              <a:ext cx="0" cy="34654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476B2BA5-EBCC-E84E-AEB2-235A4AE2044B}"/>
                </a:ext>
              </a:extLst>
            </p:cNvPr>
            <p:cNvSpPr/>
            <p:nvPr/>
          </p:nvSpPr>
          <p:spPr>
            <a:xfrm>
              <a:off x="4739268" y="3914963"/>
              <a:ext cx="1426497" cy="4228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Training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7742FF2-E5AE-EB4F-8493-0CE384AB1CCB}"/>
                </a:ext>
              </a:extLst>
            </p:cNvPr>
            <p:cNvGrpSpPr/>
            <p:nvPr/>
          </p:nvGrpSpPr>
          <p:grpSpPr>
            <a:xfrm>
              <a:off x="7393259" y="3000077"/>
              <a:ext cx="3008041" cy="2854313"/>
              <a:chOff x="7393259" y="1940313"/>
              <a:chExt cx="4326665" cy="3914077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6A21FD7-3333-7F47-973E-15DBFBB2DF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3259" y="1940313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7C6A2D7-7741-F543-909B-D54EDB4C43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3259" y="5820933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F77CC45-377B-0748-9A7B-580A43E97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9735" y="2084725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7D8A930-08EC-2348-BD54-012A16BFF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0095" y="3982580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74573D5-F611-6545-9B0C-9435CB8D2770}"/>
                  </a:ext>
                </a:extLst>
              </p:cNvPr>
              <p:cNvCxnSpPr/>
              <p:nvPr/>
            </p:nvCxnSpPr>
            <p:spPr>
              <a:xfrm>
                <a:off x="7493620" y="3757961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125A45-14D7-474B-B8BB-78668D7862C0}"/>
                  </a:ext>
                </a:extLst>
              </p:cNvPr>
              <p:cNvSpPr txBox="1"/>
              <p:nvPr/>
            </p:nvSpPr>
            <p:spPr>
              <a:xfrm>
                <a:off x="11464726" y="3559325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DD7C370D-7F06-C741-9E88-1B6D6BCE2372}"/>
                  </a:ext>
                </a:extLst>
              </p:cNvPr>
              <p:cNvCxnSpPr/>
              <p:nvPr/>
            </p:nvCxnSpPr>
            <p:spPr>
              <a:xfrm flipV="1">
                <a:off x="11353800" y="2084725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9FDA18-502F-7741-8DE3-DF68C5692C7E}"/>
                  </a:ext>
                </a:extLst>
              </p:cNvPr>
              <p:cNvCxnSpPr/>
              <p:nvPr/>
            </p:nvCxnSpPr>
            <p:spPr>
              <a:xfrm>
                <a:off x="11353800" y="3928657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878B0E-57D4-AE48-AC3E-A2D00FFA00B3}"/>
                  </a:ext>
                </a:extLst>
              </p:cNvPr>
              <p:cNvSpPr txBox="1"/>
              <p:nvPr/>
            </p:nvSpPr>
            <p:spPr>
              <a:xfrm rot="16200000">
                <a:off x="11220806" y="2637359"/>
                <a:ext cx="5373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DEEC58-02FD-1C48-8CF9-4868F46E0295}"/>
                  </a:ext>
                </a:extLst>
              </p:cNvPr>
              <p:cNvSpPr txBox="1"/>
              <p:nvPr/>
            </p:nvSpPr>
            <p:spPr>
              <a:xfrm rot="5400000">
                <a:off x="11256490" y="4527407"/>
                <a:ext cx="4659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</p:grpSp>
      </p:grpSp>
      <p:sp>
        <p:nvSpPr>
          <p:cNvPr id="30" name="Cloud Callout 29">
            <a:extLst>
              <a:ext uri="{FF2B5EF4-FFF2-40B4-BE49-F238E27FC236}">
                <a16:creationId xmlns:a16="http://schemas.microsoft.com/office/drawing/2014/main" id="{2A5264A4-64CA-7542-ACCC-8EDA60E6BC62}"/>
              </a:ext>
            </a:extLst>
          </p:cNvPr>
          <p:cNvSpPr/>
          <p:nvPr/>
        </p:nvSpPr>
        <p:spPr>
          <a:xfrm>
            <a:off x="3715050" y="3105388"/>
            <a:ext cx="3571576" cy="2592885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There is NO problem/ algorithm divide!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B2683FB-23FD-314B-887D-F1F1824DD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542" y="0"/>
            <a:ext cx="9312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2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0553-7ADE-F941-8BFB-AD306555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AOC is right!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AF89A-261E-AA41-A5DA-CC25E3B9E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816090"/>
            <a:ext cx="5247640" cy="2970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B06A2-FEBC-DD42-A850-8C8BC7A061EA}"/>
              </a:ext>
            </a:extLst>
          </p:cNvPr>
          <p:cNvSpPr txBox="1"/>
          <p:nvPr/>
        </p:nvSpPr>
        <p:spPr>
          <a:xfrm>
            <a:off x="1036320" y="5166360"/>
            <a:ext cx="4118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“Algorithms can be biased”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87153A7E-E847-D54E-8F13-E6964B03C338}"/>
              </a:ext>
            </a:extLst>
          </p:cNvPr>
          <p:cNvSpPr/>
          <p:nvPr/>
        </p:nvSpPr>
        <p:spPr>
          <a:xfrm>
            <a:off x="7193280" y="1539240"/>
            <a:ext cx="4343400" cy="3505200"/>
          </a:xfrm>
          <a:prstGeom prst="cloudCallout">
            <a:avLst>
              <a:gd name="adj1" fmla="val -11359"/>
              <a:gd name="adj2" fmla="val 3989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Correct for modern algorithms</a:t>
            </a:r>
          </a:p>
        </p:txBody>
      </p:sp>
    </p:spTree>
    <p:extLst>
      <p:ext uri="{BB962C8B-B14F-4D97-AF65-F5344CB8AC3E}">
        <p14:creationId xmlns:p14="http://schemas.microsoft.com/office/powerpoint/2010/main" val="370641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B748-6EC4-D244-BAFD-9B4808B0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Algorithm = Machine Learning (ML)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A6F5DC-6C5D-9D4D-B050-EDADE703AC5A}"/>
              </a:ext>
            </a:extLst>
          </p:cNvPr>
          <p:cNvSpPr/>
          <p:nvPr/>
        </p:nvSpPr>
        <p:spPr>
          <a:xfrm>
            <a:off x="347548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A4143-3431-4F4B-9D3F-5BC9EA8CBFBB}"/>
              </a:ext>
            </a:extLst>
          </p:cNvPr>
          <p:cNvSpPr/>
          <p:nvPr/>
        </p:nvSpPr>
        <p:spPr>
          <a:xfrm>
            <a:off x="2833341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7D2CF-DF5D-1C48-9F27-D4A382A8C562}"/>
              </a:ext>
            </a:extLst>
          </p:cNvPr>
          <p:cNvSpPr/>
          <p:nvPr/>
        </p:nvSpPr>
        <p:spPr>
          <a:xfrm>
            <a:off x="5319134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48DF2-8C87-C148-A460-9EDA556D51F2}"/>
              </a:ext>
            </a:extLst>
          </p:cNvPr>
          <p:cNvSpPr/>
          <p:nvPr/>
        </p:nvSpPr>
        <p:spPr>
          <a:xfrm>
            <a:off x="7818863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822DB-09F2-7544-A010-204E30D52B8F}"/>
              </a:ext>
            </a:extLst>
          </p:cNvPr>
          <p:cNvSpPr/>
          <p:nvPr/>
        </p:nvSpPr>
        <p:spPr>
          <a:xfrm>
            <a:off x="10060252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A3C8FF4-63A6-8F43-BC53-9E87922B3A76}"/>
              </a:ext>
            </a:extLst>
          </p:cNvPr>
          <p:cNvSpPr/>
          <p:nvPr/>
        </p:nvSpPr>
        <p:spPr>
          <a:xfrm>
            <a:off x="1884558" y="2497875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0FD77D-4250-3547-8609-534EC4FA3808}"/>
              </a:ext>
            </a:extLst>
          </p:cNvPr>
          <p:cNvSpPr/>
          <p:nvPr/>
        </p:nvSpPr>
        <p:spPr>
          <a:xfrm>
            <a:off x="4370351" y="2509029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010A71-3C25-1E42-9BDF-9505D0FB1009}"/>
              </a:ext>
            </a:extLst>
          </p:cNvPr>
          <p:cNvSpPr/>
          <p:nvPr/>
        </p:nvSpPr>
        <p:spPr>
          <a:xfrm>
            <a:off x="6856144" y="2492297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1167219-B25B-DA49-9303-BB10D00B035A}"/>
              </a:ext>
            </a:extLst>
          </p:cNvPr>
          <p:cNvSpPr/>
          <p:nvPr/>
        </p:nvSpPr>
        <p:spPr>
          <a:xfrm>
            <a:off x="9369809" y="2492297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B6284920-4511-3746-9587-3BC97753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603" y="1387622"/>
            <a:ext cx="7220072" cy="529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81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B748-6EC4-D244-BAFD-9B4808B0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cats vs. dogs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A6F5DC-6C5D-9D4D-B050-EDADE703AC5A}"/>
              </a:ext>
            </a:extLst>
          </p:cNvPr>
          <p:cNvSpPr/>
          <p:nvPr/>
        </p:nvSpPr>
        <p:spPr>
          <a:xfrm>
            <a:off x="347548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A4143-3431-4F4B-9D3F-5BC9EA8CBFBB}"/>
              </a:ext>
            </a:extLst>
          </p:cNvPr>
          <p:cNvSpPr/>
          <p:nvPr/>
        </p:nvSpPr>
        <p:spPr>
          <a:xfrm>
            <a:off x="2833341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7D2CF-DF5D-1C48-9F27-D4A382A8C562}"/>
              </a:ext>
            </a:extLst>
          </p:cNvPr>
          <p:cNvSpPr/>
          <p:nvPr/>
        </p:nvSpPr>
        <p:spPr>
          <a:xfrm>
            <a:off x="5319134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48DF2-8C87-C148-A460-9EDA556D51F2}"/>
              </a:ext>
            </a:extLst>
          </p:cNvPr>
          <p:cNvSpPr/>
          <p:nvPr/>
        </p:nvSpPr>
        <p:spPr>
          <a:xfrm>
            <a:off x="7818863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822DB-09F2-7544-A010-204E30D52B8F}"/>
              </a:ext>
            </a:extLst>
          </p:cNvPr>
          <p:cNvSpPr/>
          <p:nvPr/>
        </p:nvSpPr>
        <p:spPr>
          <a:xfrm>
            <a:off x="10060252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A3C8FF4-63A6-8F43-BC53-9E87922B3A76}"/>
              </a:ext>
            </a:extLst>
          </p:cNvPr>
          <p:cNvSpPr/>
          <p:nvPr/>
        </p:nvSpPr>
        <p:spPr>
          <a:xfrm>
            <a:off x="1884558" y="2497875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0FD77D-4250-3547-8609-534EC4FA3808}"/>
              </a:ext>
            </a:extLst>
          </p:cNvPr>
          <p:cNvSpPr/>
          <p:nvPr/>
        </p:nvSpPr>
        <p:spPr>
          <a:xfrm>
            <a:off x="4370351" y="2509029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010A71-3C25-1E42-9BDF-9505D0FB1009}"/>
              </a:ext>
            </a:extLst>
          </p:cNvPr>
          <p:cNvSpPr/>
          <p:nvPr/>
        </p:nvSpPr>
        <p:spPr>
          <a:xfrm>
            <a:off x="6856144" y="2492297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1167219-B25B-DA49-9303-BB10D00B035A}"/>
              </a:ext>
            </a:extLst>
          </p:cNvPr>
          <p:cNvSpPr/>
          <p:nvPr/>
        </p:nvSpPr>
        <p:spPr>
          <a:xfrm>
            <a:off x="9369809" y="2492297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F9D41E-E7B3-7349-A2AC-D5D32772AB5A}"/>
              </a:ext>
            </a:extLst>
          </p:cNvPr>
          <p:cNvGrpSpPr/>
          <p:nvPr/>
        </p:nvGrpSpPr>
        <p:grpSpPr>
          <a:xfrm>
            <a:off x="390297" y="3211551"/>
            <a:ext cx="1503168" cy="1817209"/>
            <a:chOff x="390297" y="3211551"/>
            <a:chExt cx="1503168" cy="1817209"/>
          </a:xfrm>
        </p:grpSpPr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387E6F0A-A39B-2940-ACA9-DB6083F6D3BF}"/>
                </a:ext>
              </a:extLst>
            </p:cNvPr>
            <p:cNvSpPr/>
            <p:nvPr/>
          </p:nvSpPr>
          <p:spPr>
            <a:xfrm>
              <a:off x="947857" y="3211551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6BF622-07CF-5646-9AAA-716736EB82ED}"/>
                </a:ext>
              </a:extLst>
            </p:cNvPr>
            <p:cNvSpPr txBox="1"/>
            <p:nvPr/>
          </p:nvSpPr>
          <p:spPr>
            <a:xfrm>
              <a:off x="390297" y="4382429"/>
              <a:ext cx="1503168" cy="646331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Classify image</a:t>
              </a:r>
            </a:p>
            <a:p>
              <a:r>
                <a:rPr lang="en-US" dirty="0"/>
                <a:t>as cat or dog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A1DBC3A-4CBE-3D45-85D1-8D43B8371CAC}"/>
              </a:ext>
            </a:extLst>
          </p:cNvPr>
          <p:cNvGrpSpPr/>
          <p:nvPr/>
        </p:nvGrpSpPr>
        <p:grpSpPr>
          <a:xfrm>
            <a:off x="2843562" y="3211551"/>
            <a:ext cx="1537010" cy="2877014"/>
            <a:chOff x="2843562" y="3211551"/>
            <a:chExt cx="1537010" cy="2877014"/>
          </a:xfrm>
        </p:grpSpPr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CD9E9351-3338-BF46-9EED-D5D3DC7478FB}"/>
                </a:ext>
              </a:extLst>
            </p:cNvPr>
            <p:cNvSpPr/>
            <p:nvPr/>
          </p:nvSpPr>
          <p:spPr>
            <a:xfrm>
              <a:off x="3484758" y="3211551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0362D2B-CA8C-924E-BD9D-87C44BF6CB5B}"/>
                </a:ext>
              </a:extLst>
            </p:cNvPr>
            <p:cNvGrpSpPr/>
            <p:nvPr/>
          </p:nvGrpSpPr>
          <p:grpSpPr>
            <a:xfrm>
              <a:off x="2843562" y="4103648"/>
              <a:ext cx="1537010" cy="1984917"/>
              <a:chOff x="1070517" y="2397512"/>
              <a:chExt cx="3111190" cy="3300761"/>
            </a:xfrm>
          </p:grpSpPr>
          <p:sp>
            <p:nvSpPr>
              <p:cNvPr id="18" name="Magnetic Disk 17">
                <a:extLst>
                  <a:ext uri="{FF2B5EF4-FFF2-40B4-BE49-F238E27FC236}">
                    <a16:creationId xmlns:a16="http://schemas.microsoft.com/office/drawing/2014/main" id="{4FC9CAD5-80DC-1045-93CD-89769D653B1F}"/>
                  </a:ext>
                </a:extLst>
              </p:cNvPr>
              <p:cNvSpPr/>
              <p:nvPr/>
            </p:nvSpPr>
            <p:spPr>
              <a:xfrm>
                <a:off x="1070517" y="2397512"/>
                <a:ext cx="3111190" cy="3300761"/>
              </a:xfrm>
              <a:prstGeom prst="flowChartMagneticDisk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F00FEE6-705D-6243-A37E-C144942AC59A}"/>
                  </a:ext>
                </a:extLst>
              </p:cNvPr>
              <p:cNvGrpSpPr/>
              <p:nvPr/>
            </p:nvGrpSpPr>
            <p:grpSpPr>
              <a:xfrm>
                <a:off x="1591729" y="3532379"/>
                <a:ext cx="1985257" cy="669073"/>
                <a:chOff x="1468459" y="3635298"/>
                <a:chExt cx="1985257" cy="669073"/>
              </a:xfrm>
            </p:grpSpPr>
            <p:pic>
              <p:nvPicPr>
                <p:cNvPr id="20" name="Picture 2" descr="Image result for cat">
                  <a:extLst>
                    <a:ext uri="{FF2B5EF4-FFF2-40B4-BE49-F238E27FC236}">
                      <a16:creationId xmlns:a16="http://schemas.microsoft.com/office/drawing/2014/main" id="{99715541-EE0A-EE45-A79D-BC49E3D1E5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5373" y="3754011"/>
                  <a:ext cx="984900" cy="492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Left Bracket 20">
                  <a:extLst>
                    <a:ext uri="{FF2B5EF4-FFF2-40B4-BE49-F238E27FC236}">
                      <a16:creationId xmlns:a16="http://schemas.microsoft.com/office/drawing/2014/main" id="{BFA775F1-E679-4D4D-869C-42AB8582F57E}"/>
                    </a:ext>
                  </a:extLst>
                </p:cNvPr>
                <p:cNvSpPr/>
                <p:nvPr/>
              </p:nvSpPr>
              <p:spPr>
                <a:xfrm>
                  <a:off x="1468459" y="3635298"/>
                  <a:ext cx="92712" cy="669073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Bracket 21">
                  <a:extLst>
                    <a:ext uri="{FF2B5EF4-FFF2-40B4-BE49-F238E27FC236}">
                      <a16:creationId xmlns:a16="http://schemas.microsoft.com/office/drawing/2014/main" id="{3CB1EB59-A4A5-7342-9D2E-78FCA27E4892}"/>
                    </a:ext>
                  </a:extLst>
                </p:cNvPr>
                <p:cNvSpPr/>
                <p:nvPr/>
              </p:nvSpPr>
              <p:spPr>
                <a:xfrm>
                  <a:off x="3378820" y="3635298"/>
                  <a:ext cx="74896" cy="669073"/>
                </a:xfrm>
                <a:prstGeom prst="righ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DD3A35-1082-CA4A-901A-C6B6DD06F059}"/>
                    </a:ext>
                  </a:extLst>
                </p:cNvPr>
                <p:cNvSpPr txBox="1"/>
                <p:nvPr/>
              </p:nvSpPr>
              <p:spPr>
                <a:xfrm>
                  <a:off x="2530273" y="3781151"/>
                  <a:ext cx="903735" cy="460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, </a:t>
                  </a:r>
                  <a:r>
                    <a:rPr lang="en-US" sz="1200" dirty="0">
                      <a:solidFill>
                        <a:srgbClr val="FF0000"/>
                      </a:solidFill>
                    </a:rPr>
                    <a:t>cat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F90967C-48C1-2E40-9004-4310DA522971}"/>
                  </a:ext>
                </a:extLst>
              </p:cNvPr>
              <p:cNvGrpSpPr/>
              <p:nvPr/>
            </p:nvGrpSpPr>
            <p:grpSpPr>
              <a:xfrm>
                <a:off x="1545373" y="4676658"/>
                <a:ext cx="2003448" cy="669073"/>
                <a:chOff x="1545373" y="4676658"/>
                <a:chExt cx="2003448" cy="669073"/>
              </a:xfrm>
            </p:grpSpPr>
            <p:sp>
              <p:nvSpPr>
                <p:cNvPr id="25" name="Left Bracket 24">
                  <a:extLst>
                    <a:ext uri="{FF2B5EF4-FFF2-40B4-BE49-F238E27FC236}">
                      <a16:creationId xmlns:a16="http://schemas.microsoft.com/office/drawing/2014/main" id="{8FAD4F56-785F-3640-8C57-9DAF01527D80}"/>
                    </a:ext>
                  </a:extLst>
                </p:cNvPr>
                <p:cNvSpPr/>
                <p:nvPr/>
              </p:nvSpPr>
              <p:spPr>
                <a:xfrm>
                  <a:off x="1545373" y="4676658"/>
                  <a:ext cx="92712" cy="669073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Bracket 25">
                  <a:extLst>
                    <a:ext uri="{FF2B5EF4-FFF2-40B4-BE49-F238E27FC236}">
                      <a16:creationId xmlns:a16="http://schemas.microsoft.com/office/drawing/2014/main" id="{B5EBA601-7AFA-044B-BF9E-ECB4E9719E8D}"/>
                    </a:ext>
                  </a:extLst>
                </p:cNvPr>
                <p:cNvSpPr/>
                <p:nvPr/>
              </p:nvSpPr>
              <p:spPr>
                <a:xfrm>
                  <a:off x="3455734" y="4676658"/>
                  <a:ext cx="74896" cy="669073"/>
                </a:xfrm>
                <a:prstGeom prst="righ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9215381-ECAE-6442-8EA5-BCD324E74D21}"/>
                    </a:ext>
                  </a:extLst>
                </p:cNvPr>
                <p:cNvSpPr txBox="1"/>
                <p:nvPr/>
              </p:nvSpPr>
              <p:spPr>
                <a:xfrm>
                  <a:off x="2607187" y="4822511"/>
                  <a:ext cx="941634" cy="4350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, </a:t>
                  </a:r>
                  <a:r>
                    <a:rPr lang="en-US" sz="1100" dirty="0">
                      <a:solidFill>
                        <a:srgbClr val="00B050"/>
                      </a:solidFill>
                    </a:rPr>
                    <a:t>dog</a:t>
                  </a:r>
                </a:p>
              </p:txBody>
            </p:sp>
            <p:pic>
              <p:nvPicPr>
                <p:cNvPr id="28" name="Picture 4" descr="Image result for dog">
                  <a:extLst>
                    <a:ext uri="{FF2B5EF4-FFF2-40B4-BE49-F238E27FC236}">
                      <a16:creationId xmlns:a16="http://schemas.microsoft.com/office/drawing/2014/main" id="{9EEC084F-3B2D-B04A-A578-5F8E0A18D4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6918" y="4767098"/>
                  <a:ext cx="934323" cy="5232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5F78670-A469-4848-BEB4-4C73434FC85A}"/>
                  </a:ext>
                </a:extLst>
              </p:cNvPr>
              <p:cNvCxnSpPr/>
              <p:nvPr/>
            </p:nvCxnSpPr>
            <p:spPr>
              <a:xfrm>
                <a:off x="2442117" y="4201452"/>
                <a:ext cx="0" cy="47520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1CC64A0-AD11-444D-83B7-29DE2E74BF74}"/>
              </a:ext>
            </a:extLst>
          </p:cNvPr>
          <p:cNvGrpSpPr/>
          <p:nvPr/>
        </p:nvGrpSpPr>
        <p:grpSpPr>
          <a:xfrm>
            <a:off x="4992841" y="3205975"/>
            <a:ext cx="2632480" cy="3331505"/>
            <a:chOff x="4992841" y="3205975"/>
            <a:chExt cx="2632480" cy="3331505"/>
          </a:xfrm>
        </p:grpSpPr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D8D63E14-7390-774B-BFBC-48A0293C0E1D}"/>
                </a:ext>
              </a:extLst>
            </p:cNvPr>
            <p:cNvSpPr/>
            <p:nvPr/>
          </p:nvSpPr>
          <p:spPr>
            <a:xfrm>
              <a:off x="6021659" y="3205975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A738A1C-D558-B54A-9DEB-D60BEECF19AE}"/>
                </a:ext>
              </a:extLst>
            </p:cNvPr>
            <p:cNvGrpSpPr/>
            <p:nvPr/>
          </p:nvGrpSpPr>
          <p:grpSpPr>
            <a:xfrm>
              <a:off x="4992841" y="4046614"/>
              <a:ext cx="2632480" cy="2490866"/>
              <a:chOff x="7393259" y="1940313"/>
              <a:chExt cx="4350533" cy="3914077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17A87DC1-1D68-A54B-97B4-56E02AF0B4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3259" y="1940313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C2D331A-41FA-F44B-81C3-FC98586706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3259" y="5820933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EB921DC-E807-614C-B2A0-815B3F739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9735" y="2084725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901C80C-A433-EA40-A529-D2CF81D05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0095" y="3982580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9034A5C-7BA9-F94B-8B40-C6520CF25293}"/>
                  </a:ext>
                </a:extLst>
              </p:cNvPr>
              <p:cNvCxnSpPr/>
              <p:nvPr/>
            </p:nvCxnSpPr>
            <p:spPr>
              <a:xfrm>
                <a:off x="7493620" y="3757961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B65B243-0594-BF4A-9E08-6E7A35AC407C}"/>
                  </a:ext>
                </a:extLst>
              </p:cNvPr>
              <p:cNvSpPr txBox="1"/>
              <p:nvPr/>
            </p:nvSpPr>
            <p:spPr>
              <a:xfrm>
                <a:off x="11464726" y="3559325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60D20F83-5067-4747-8F29-3872834913B1}"/>
                  </a:ext>
                </a:extLst>
              </p:cNvPr>
              <p:cNvCxnSpPr/>
              <p:nvPr/>
            </p:nvCxnSpPr>
            <p:spPr>
              <a:xfrm flipV="1">
                <a:off x="11353800" y="2084725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CC3CA2E-E89B-214C-884B-06286CED8DF2}"/>
                  </a:ext>
                </a:extLst>
              </p:cNvPr>
              <p:cNvCxnSpPr/>
              <p:nvPr/>
            </p:nvCxnSpPr>
            <p:spPr>
              <a:xfrm>
                <a:off x="11353800" y="3928657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2E06C8-3819-AF44-AC4F-2289CD731AFA}"/>
                  </a:ext>
                </a:extLst>
              </p:cNvPr>
              <p:cNvSpPr txBox="1"/>
              <p:nvPr/>
            </p:nvSpPr>
            <p:spPr>
              <a:xfrm rot="16200000">
                <a:off x="11160501" y="2593134"/>
                <a:ext cx="657940" cy="457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7BE7284-9460-A54E-B63D-08ED41FECDEF}"/>
                  </a:ext>
                </a:extLst>
              </p:cNvPr>
              <p:cNvSpPr txBox="1"/>
              <p:nvPr/>
            </p:nvSpPr>
            <p:spPr>
              <a:xfrm rot="5400000">
                <a:off x="11171786" y="4457751"/>
                <a:ext cx="635370" cy="508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15E120B-4F53-9D44-9E96-7127B40A80C3}"/>
              </a:ext>
            </a:extLst>
          </p:cNvPr>
          <p:cNvGrpSpPr/>
          <p:nvPr/>
        </p:nvGrpSpPr>
        <p:grpSpPr>
          <a:xfrm>
            <a:off x="8118091" y="3226999"/>
            <a:ext cx="1020344" cy="1913273"/>
            <a:chOff x="8118091" y="3226999"/>
            <a:chExt cx="1020344" cy="1913273"/>
          </a:xfrm>
        </p:grpSpPr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DA86C598-8194-2445-B0F6-D9255976D37E}"/>
                </a:ext>
              </a:extLst>
            </p:cNvPr>
            <p:cNvSpPr/>
            <p:nvPr/>
          </p:nvSpPr>
          <p:spPr>
            <a:xfrm>
              <a:off x="8470280" y="3226999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70B4F0B-E60D-364D-A3BC-13E5F35138AF}"/>
                </a:ext>
              </a:extLst>
            </p:cNvPr>
            <p:cNvSpPr txBox="1"/>
            <p:nvPr/>
          </p:nvSpPr>
          <p:spPr>
            <a:xfrm>
              <a:off x="8118091" y="4493941"/>
              <a:ext cx="1020344" cy="64633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No error,</a:t>
              </a:r>
            </a:p>
            <a:p>
              <a:r>
                <a:rPr lang="en-US" dirty="0"/>
                <a:t>so great!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D1876C4-1A96-3846-9F0B-6C9DDF031F92}"/>
              </a:ext>
            </a:extLst>
          </p:cNvPr>
          <p:cNvGrpSpPr/>
          <p:nvPr/>
        </p:nvGrpSpPr>
        <p:grpSpPr>
          <a:xfrm>
            <a:off x="9372519" y="3226999"/>
            <a:ext cx="2678543" cy="3041990"/>
            <a:chOff x="9372519" y="3226999"/>
            <a:chExt cx="2678543" cy="3041990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A6B8F1AA-6AAA-704D-A817-DAEC8B5D5613}"/>
                </a:ext>
              </a:extLst>
            </p:cNvPr>
            <p:cNvSpPr/>
            <p:nvPr/>
          </p:nvSpPr>
          <p:spPr>
            <a:xfrm>
              <a:off x="10697739" y="3226999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F859C27-F3C0-7E41-94DE-D6AF2C183D56}"/>
                </a:ext>
              </a:extLst>
            </p:cNvPr>
            <p:cNvGrpSpPr/>
            <p:nvPr/>
          </p:nvGrpSpPr>
          <p:grpSpPr>
            <a:xfrm>
              <a:off x="9372519" y="4137693"/>
              <a:ext cx="2678543" cy="2131296"/>
              <a:chOff x="3724508" y="2007220"/>
              <a:chExt cx="4372542" cy="391407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4F48879-1B7C-4347-A052-80180D0E4F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4508" y="2007220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6257F05C-06C4-2943-A96E-523454D79A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4508" y="5887840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E9F8AC6-F976-F64B-A1BD-406459979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0984" y="2151632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4D9EF090-9108-4744-9AC7-F1979DABB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1344" y="4049487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306E625-6832-C74A-A027-0CF8C505EDD0}"/>
                  </a:ext>
                </a:extLst>
              </p:cNvPr>
              <p:cNvCxnSpPr/>
              <p:nvPr/>
            </p:nvCxnSpPr>
            <p:spPr>
              <a:xfrm>
                <a:off x="3824869" y="3824868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09548D3-CBDA-D14A-BA96-EE8A44A41B6C}"/>
                  </a:ext>
                </a:extLst>
              </p:cNvPr>
              <p:cNvSpPr txBox="1"/>
              <p:nvPr/>
            </p:nvSpPr>
            <p:spPr>
              <a:xfrm>
                <a:off x="7795975" y="3626232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5DDDDBBC-723D-FA44-810C-5AD0E820378A}"/>
                  </a:ext>
                </a:extLst>
              </p:cNvPr>
              <p:cNvCxnSpPr/>
              <p:nvPr/>
            </p:nvCxnSpPr>
            <p:spPr>
              <a:xfrm flipV="1">
                <a:off x="7685049" y="2151632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2DE8F7C3-3F3D-114A-8596-21DEB019AA2E}"/>
                  </a:ext>
                </a:extLst>
              </p:cNvPr>
              <p:cNvCxnSpPr/>
              <p:nvPr/>
            </p:nvCxnSpPr>
            <p:spPr>
              <a:xfrm>
                <a:off x="7685049" y="3995564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ABE832-BE1E-914B-9C25-8C47C09B4D71}"/>
                  </a:ext>
                </a:extLst>
              </p:cNvPr>
              <p:cNvSpPr txBox="1"/>
              <p:nvPr/>
            </p:nvSpPr>
            <p:spPr>
              <a:xfrm rot="16200000">
                <a:off x="7399449" y="2637718"/>
                <a:ext cx="842539" cy="502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7D77A05-A9FA-B84D-AC22-5B2317204DA1}"/>
                  </a:ext>
                </a:extLst>
              </p:cNvPr>
              <p:cNvSpPr txBox="1"/>
              <p:nvPr/>
            </p:nvSpPr>
            <p:spPr>
              <a:xfrm rot="5400000">
                <a:off x="7421939" y="4502647"/>
                <a:ext cx="797556" cy="552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  <p:sp>
            <p:nvSpPr>
              <p:cNvPr id="53" name="AutoShape 4" descr="Responsive image">
                <a:extLst>
                  <a:ext uri="{FF2B5EF4-FFF2-40B4-BE49-F238E27FC236}">
                    <a16:creationId xmlns:a16="http://schemas.microsoft.com/office/drawing/2014/main" id="{31B54332-BBB9-8F43-896C-5B6819C5DF8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426519E-D6E6-CA4A-9FEA-5868ED86BB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43300" y="2212468"/>
                <a:ext cx="499407" cy="479346"/>
              </a:xfrm>
              <a:prstGeom prst="rect">
                <a:avLst/>
              </a:prstGeom>
              <a:ln w="57150">
                <a:solidFill>
                  <a:srgbClr val="FFFF00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47366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891D-E1D5-224A-A0E2-610F5748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(potential) project deadline TODAY 5pm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5CBA9E-E606-3144-BCE7-B91A1868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5025"/>
            <a:ext cx="12192000" cy="53229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85B390-B23C-D549-A8A2-0639404CFD6C}"/>
              </a:ext>
            </a:extLst>
          </p:cNvPr>
          <p:cNvSpPr/>
          <p:nvPr/>
        </p:nvSpPr>
        <p:spPr>
          <a:xfrm>
            <a:off x="198120" y="4998720"/>
            <a:ext cx="11704320" cy="16154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6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53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B748-6EC4-D244-BAFD-9B4808B0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missing from this picture?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A6F5DC-6C5D-9D4D-B050-EDADE703AC5A}"/>
              </a:ext>
            </a:extLst>
          </p:cNvPr>
          <p:cNvSpPr/>
          <p:nvPr/>
        </p:nvSpPr>
        <p:spPr>
          <a:xfrm>
            <a:off x="347548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A4143-3431-4F4B-9D3F-5BC9EA8CBFBB}"/>
              </a:ext>
            </a:extLst>
          </p:cNvPr>
          <p:cNvSpPr/>
          <p:nvPr/>
        </p:nvSpPr>
        <p:spPr>
          <a:xfrm>
            <a:off x="2833341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7D2CF-DF5D-1C48-9F27-D4A382A8C562}"/>
              </a:ext>
            </a:extLst>
          </p:cNvPr>
          <p:cNvSpPr/>
          <p:nvPr/>
        </p:nvSpPr>
        <p:spPr>
          <a:xfrm>
            <a:off x="5319134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48DF2-8C87-C148-A460-9EDA556D51F2}"/>
              </a:ext>
            </a:extLst>
          </p:cNvPr>
          <p:cNvSpPr/>
          <p:nvPr/>
        </p:nvSpPr>
        <p:spPr>
          <a:xfrm>
            <a:off x="7818863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822DB-09F2-7544-A010-204E30D52B8F}"/>
              </a:ext>
            </a:extLst>
          </p:cNvPr>
          <p:cNvSpPr/>
          <p:nvPr/>
        </p:nvSpPr>
        <p:spPr>
          <a:xfrm>
            <a:off x="10060252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A3C8FF4-63A6-8F43-BC53-9E87922B3A76}"/>
              </a:ext>
            </a:extLst>
          </p:cNvPr>
          <p:cNvSpPr/>
          <p:nvPr/>
        </p:nvSpPr>
        <p:spPr>
          <a:xfrm>
            <a:off x="1884558" y="2497875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0FD77D-4250-3547-8609-534EC4FA3808}"/>
              </a:ext>
            </a:extLst>
          </p:cNvPr>
          <p:cNvSpPr/>
          <p:nvPr/>
        </p:nvSpPr>
        <p:spPr>
          <a:xfrm>
            <a:off x="4370351" y="2509029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010A71-3C25-1E42-9BDF-9505D0FB1009}"/>
              </a:ext>
            </a:extLst>
          </p:cNvPr>
          <p:cNvSpPr/>
          <p:nvPr/>
        </p:nvSpPr>
        <p:spPr>
          <a:xfrm>
            <a:off x="6856144" y="2492297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1167219-B25B-DA49-9303-BB10D00B035A}"/>
              </a:ext>
            </a:extLst>
          </p:cNvPr>
          <p:cNvSpPr/>
          <p:nvPr/>
        </p:nvSpPr>
        <p:spPr>
          <a:xfrm>
            <a:off x="9369809" y="2492297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4E3F7F-8806-B847-BE84-376843C98EF4}"/>
              </a:ext>
            </a:extLst>
          </p:cNvPr>
          <p:cNvGrpSpPr/>
          <p:nvPr/>
        </p:nvGrpSpPr>
        <p:grpSpPr>
          <a:xfrm>
            <a:off x="178420" y="3200396"/>
            <a:ext cx="11519209" cy="1694988"/>
            <a:chOff x="178420" y="3200396"/>
            <a:chExt cx="11519209" cy="169498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AFA4140-AB95-BB48-B61C-6BA9C3B2E518}"/>
                </a:ext>
              </a:extLst>
            </p:cNvPr>
            <p:cNvSpPr/>
            <p:nvPr/>
          </p:nvSpPr>
          <p:spPr>
            <a:xfrm>
              <a:off x="178420" y="3769111"/>
              <a:ext cx="11519209" cy="112627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Society</a:t>
              </a:r>
            </a:p>
          </p:txBody>
        </p:sp>
        <p:sp>
          <p:nvSpPr>
            <p:cNvPr id="57" name="Up-Down Arrow 56">
              <a:extLst>
                <a:ext uri="{FF2B5EF4-FFF2-40B4-BE49-F238E27FC236}">
                  <a16:creationId xmlns:a16="http://schemas.microsoft.com/office/drawing/2014/main" id="{071676B2-209A-5347-AF19-1E8099F8E874}"/>
                </a:ext>
              </a:extLst>
            </p:cNvPr>
            <p:cNvSpPr/>
            <p:nvPr/>
          </p:nvSpPr>
          <p:spPr>
            <a:xfrm>
              <a:off x="959005" y="3200400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Up-Down Arrow 57">
              <a:extLst>
                <a:ext uri="{FF2B5EF4-FFF2-40B4-BE49-F238E27FC236}">
                  <a16:creationId xmlns:a16="http://schemas.microsoft.com/office/drawing/2014/main" id="{7D2FCF84-C437-6F49-A908-E26F70B6764D}"/>
                </a:ext>
              </a:extLst>
            </p:cNvPr>
            <p:cNvSpPr/>
            <p:nvPr/>
          </p:nvSpPr>
          <p:spPr>
            <a:xfrm>
              <a:off x="3501485" y="3200399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Up-Down Arrow 58">
              <a:extLst>
                <a:ext uri="{FF2B5EF4-FFF2-40B4-BE49-F238E27FC236}">
                  <a16:creationId xmlns:a16="http://schemas.microsoft.com/office/drawing/2014/main" id="{48D3835C-6C33-9B48-A889-FAF3E0150410}"/>
                </a:ext>
              </a:extLst>
            </p:cNvPr>
            <p:cNvSpPr/>
            <p:nvPr/>
          </p:nvSpPr>
          <p:spPr>
            <a:xfrm>
              <a:off x="5943604" y="3200398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Up-Down Arrow 59">
              <a:extLst>
                <a:ext uri="{FF2B5EF4-FFF2-40B4-BE49-F238E27FC236}">
                  <a16:creationId xmlns:a16="http://schemas.microsoft.com/office/drawing/2014/main" id="{75559582-B444-AC40-AD3C-6BC2319C0D47}"/>
                </a:ext>
              </a:extLst>
            </p:cNvPr>
            <p:cNvSpPr/>
            <p:nvPr/>
          </p:nvSpPr>
          <p:spPr>
            <a:xfrm>
              <a:off x="8457272" y="3200397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Up-Down Arrow 60">
              <a:extLst>
                <a:ext uri="{FF2B5EF4-FFF2-40B4-BE49-F238E27FC236}">
                  <a16:creationId xmlns:a16="http://schemas.microsoft.com/office/drawing/2014/main" id="{1B5718A3-71DB-5C48-8474-1DF54E55A277}"/>
                </a:ext>
              </a:extLst>
            </p:cNvPr>
            <p:cNvSpPr/>
            <p:nvPr/>
          </p:nvSpPr>
          <p:spPr>
            <a:xfrm>
              <a:off x="10728396" y="3200396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515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A6F5DC-6C5D-9D4D-B050-EDADE703AC5A}"/>
              </a:ext>
            </a:extLst>
          </p:cNvPr>
          <p:cNvSpPr/>
          <p:nvPr/>
        </p:nvSpPr>
        <p:spPr>
          <a:xfrm>
            <a:off x="355909" y="657922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A4143-3431-4F4B-9D3F-5BC9EA8CBFBB}"/>
              </a:ext>
            </a:extLst>
          </p:cNvPr>
          <p:cNvSpPr/>
          <p:nvPr/>
        </p:nvSpPr>
        <p:spPr>
          <a:xfrm>
            <a:off x="2841702" y="657922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7D2CF-DF5D-1C48-9F27-D4A382A8C562}"/>
              </a:ext>
            </a:extLst>
          </p:cNvPr>
          <p:cNvSpPr/>
          <p:nvPr/>
        </p:nvSpPr>
        <p:spPr>
          <a:xfrm>
            <a:off x="5327495" y="657922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48DF2-8C87-C148-A460-9EDA556D51F2}"/>
              </a:ext>
            </a:extLst>
          </p:cNvPr>
          <p:cNvSpPr/>
          <p:nvPr/>
        </p:nvSpPr>
        <p:spPr>
          <a:xfrm>
            <a:off x="7827224" y="657922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822DB-09F2-7544-A010-204E30D52B8F}"/>
              </a:ext>
            </a:extLst>
          </p:cNvPr>
          <p:cNvSpPr/>
          <p:nvPr/>
        </p:nvSpPr>
        <p:spPr>
          <a:xfrm>
            <a:off x="10068613" y="657922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A3C8FF4-63A6-8F43-BC53-9E87922B3A76}"/>
              </a:ext>
            </a:extLst>
          </p:cNvPr>
          <p:cNvSpPr/>
          <p:nvPr/>
        </p:nvSpPr>
        <p:spPr>
          <a:xfrm>
            <a:off x="1892919" y="1048217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0FD77D-4250-3547-8609-534EC4FA3808}"/>
              </a:ext>
            </a:extLst>
          </p:cNvPr>
          <p:cNvSpPr/>
          <p:nvPr/>
        </p:nvSpPr>
        <p:spPr>
          <a:xfrm>
            <a:off x="4378712" y="1059371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010A71-3C25-1E42-9BDF-9505D0FB1009}"/>
              </a:ext>
            </a:extLst>
          </p:cNvPr>
          <p:cNvSpPr/>
          <p:nvPr/>
        </p:nvSpPr>
        <p:spPr>
          <a:xfrm>
            <a:off x="6864505" y="1042639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1167219-B25B-DA49-9303-BB10D00B035A}"/>
              </a:ext>
            </a:extLst>
          </p:cNvPr>
          <p:cNvSpPr/>
          <p:nvPr/>
        </p:nvSpPr>
        <p:spPr>
          <a:xfrm>
            <a:off x="9378170" y="1042639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D4F593-D0F1-2949-817D-86BDA96960F6}"/>
              </a:ext>
            </a:extLst>
          </p:cNvPr>
          <p:cNvCxnSpPr/>
          <p:nvPr/>
        </p:nvCxnSpPr>
        <p:spPr>
          <a:xfrm>
            <a:off x="0" y="2029522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2308303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2D2ADA-9A75-8948-AA27-3B48B0C289E2}"/>
              </a:ext>
            </a:extLst>
          </p:cNvPr>
          <p:cNvGrpSpPr/>
          <p:nvPr/>
        </p:nvGrpSpPr>
        <p:grpSpPr>
          <a:xfrm>
            <a:off x="1818581" y="2308303"/>
            <a:ext cx="2110364" cy="1092820"/>
            <a:chOff x="1818581" y="2308303"/>
            <a:chExt cx="2110364" cy="10928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2DBBD5-8310-794B-B3A7-074CE0EF3BDE}"/>
                </a:ext>
              </a:extLst>
            </p:cNvPr>
            <p:cNvSpPr/>
            <p:nvPr/>
          </p:nvSpPr>
          <p:spPr>
            <a:xfrm>
              <a:off x="2391935" y="2308303"/>
              <a:ext cx="1537010" cy="1092820"/>
            </a:xfrm>
            <a:prstGeom prst="rect">
              <a:avLst/>
            </a:prstGeom>
            <a:solidFill>
              <a:srgbClr val="4472C4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Real world mechanism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93514E84-6300-9945-BF63-6B181C70C06C}"/>
                </a:ext>
              </a:extLst>
            </p:cNvPr>
            <p:cNvSpPr/>
            <p:nvPr/>
          </p:nvSpPr>
          <p:spPr>
            <a:xfrm>
              <a:off x="1818581" y="2776654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E19794-CC81-C84C-8B1F-59C5E51ED007}"/>
              </a:ext>
            </a:extLst>
          </p:cNvPr>
          <p:cNvGrpSpPr/>
          <p:nvPr/>
        </p:nvGrpSpPr>
        <p:grpSpPr>
          <a:xfrm>
            <a:off x="3915010" y="2308303"/>
            <a:ext cx="2094561" cy="1092820"/>
            <a:chOff x="3915010" y="2308303"/>
            <a:chExt cx="2094561" cy="10928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6AABC1-5B8E-2648-89F0-9A15F4FCF85E}"/>
                </a:ext>
              </a:extLst>
            </p:cNvPr>
            <p:cNvSpPr/>
            <p:nvPr/>
          </p:nvSpPr>
          <p:spPr>
            <a:xfrm>
              <a:off x="4472561" y="2308303"/>
              <a:ext cx="1537010" cy="1092820"/>
            </a:xfrm>
            <a:prstGeom prst="rect">
              <a:avLst/>
            </a:prstGeom>
            <a:solidFill>
              <a:srgbClr val="4472C4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Learning problem</a:t>
              </a: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6D7D8FA9-D19A-FC42-B2BF-2842374C0935}"/>
                </a:ext>
              </a:extLst>
            </p:cNvPr>
            <p:cNvSpPr/>
            <p:nvPr/>
          </p:nvSpPr>
          <p:spPr>
            <a:xfrm>
              <a:off x="3915010" y="2726474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D16DA3-F44E-4741-BD1E-5671D1D5041D}"/>
              </a:ext>
            </a:extLst>
          </p:cNvPr>
          <p:cNvGrpSpPr/>
          <p:nvPr/>
        </p:nvGrpSpPr>
        <p:grpSpPr>
          <a:xfrm>
            <a:off x="6016542" y="2308303"/>
            <a:ext cx="2111758" cy="1092820"/>
            <a:chOff x="6016542" y="2308303"/>
            <a:chExt cx="2111758" cy="10928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C1936-A84B-5046-ABE3-3CD75FB65AEE}"/>
                </a:ext>
              </a:extLst>
            </p:cNvPr>
            <p:cNvSpPr/>
            <p:nvPr/>
          </p:nvSpPr>
          <p:spPr>
            <a:xfrm>
              <a:off x="6591290" y="2308303"/>
              <a:ext cx="1537010" cy="10928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collection mechanism</a:t>
              </a:r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08D4D349-089A-5343-9361-E3F15E431334}"/>
                </a:ext>
              </a:extLst>
            </p:cNvPr>
            <p:cNvSpPr/>
            <p:nvPr/>
          </p:nvSpPr>
          <p:spPr>
            <a:xfrm>
              <a:off x="6016542" y="2726473"/>
              <a:ext cx="574747" cy="306657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FEB17A-D180-344D-9E0D-16FF717365EB}"/>
              </a:ext>
            </a:extLst>
          </p:cNvPr>
          <p:cNvGrpSpPr/>
          <p:nvPr/>
        </p:nvGrpSpPr>
        <p:grpSpPr>
          <a:xfrm>
            <a:off x="8128301" y="2308303"/>
            <a:ext cx="1926376" cy="1092820"/>
            <a:chOff x="8128301" y="2308303"/>
            <a:chExt cx="1926376" cy="10928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542AF9-D7B4-5141-8280-483A027BBD90}"/>
                </a:ext>
              </a:extLst>
            </p:cNvPr>
            <p:cNvSpPr/>
            <p:nvPr/>
          </p:nvSpPr>
          <p:spPr>
            <a:xfrm>
              <a:off x="8517667" y="2308303"/>
              <a:ext cx="1537010" cy="1092820"/>
            </a:xfrm>
            <a:prstGeom prst="rect">
              <a:avLst/>
            </a:prstGeom>
            <a:solidFill>
              <a:srgbClr val="385723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Which data to collect?</a:t>
              </a:r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793BA45F-A03B-D74E-9736-428BCD97683E}"/>
                </a:ext>
              </a:extLst>
            </p:cNvPr>
            <p:cNvSpPr/>
            <p:nvPr/>
          </p:nvSpPr>
          <p:spPr>
            <a:xfrm>
              <a:off x="8128301" y="2687442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4ABE5A-5C17-8548-B406-526AE97BD89A}"/>
              </a:ext>
            </a:extLst>
          </p:cNvPr>
          <p:cNvGrpSpPr/>
          <p:nvPr/>
        </p:nvGrpSpPr>
        <p:grpSpPr>
          <a:xfrm>
            <a:off x="10068613" y="2308303"/>
            <a:ext cx="2008157" cy="1092820"/>
            <a:chOff x="10068613" y="2308303"/>
            <a:chExt cx="2008157" cy="109282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F7F9A0-C75E-C24B-B5BB-B7168422E39A}"/>
                </a:ext>
              </a:extLst>
            </p:cNvPr>
            <p:cNvSpPr/>
            <p:nvPr/>
          </p:nvSpPr>
          <p:spPr>
            <a:xfrm>
              <a:off x="10444043" y="2308303"/>
              <a:ext cx="1632727" cy="1092820"/>
            </a:xfrm>
            <a:prstGeom prst="rect">
              <a:avLst/>
            </a:prstGeom>
            <a:solidFill>
              <a:srgbClr val="385723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representation</a:t>
              </a:r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A3B9DB44-6186-174E-AE1C-57104008A880}"/>
                </a:ext>
              </a:extLst>
            </p:cNvPr>
            <p:cNvSpPr/>
            <p:nvPr/>
          </p:nvSpPr>
          <p:spPr>
            <a:xfrm>
              <a:off x="10068613" y="2670709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AAA31B-BE4E-7A47-BDAE-D9B2F0BD7D09}"/>
              </a:ext>
            </a:extLst>
          </p:cNvPr>
          <p:cNvGrpSpPr/>
          <p:nvPr/>
        </p:nvGrpSpPr>
        <p:grpSpPr>
          <a:xfrm>
            <a:off x="10539760" y="3401125"/>
            <a:ext cx="1537010" cy="1557451"/>
            <a:chOff x="10539760" y="3401125"/>
            <a:chExt cx="1537010" cy="15574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F2F3AA-F583-6A48-92EF-D381D490B9C2}"/>
                </a:ext>
              </a:extLst>
            </p:cNvPr>
            <p:cNvSpPr/>
            <p:nvPr/>
          </p:nvSpPr>
          <p:spPr>
            <a:xfrm>
              <a:off x="10539760" y="3865756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Target class/model</a:t>
              </a:r>
            </a:p>
          </p:txBody>
        </p:sp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F8B94690-C0EA-1A40-BE95-8211944CDB01}"/>
                </a:ext>
              </a:extLst>
            </p:cNvPr>
            <p:cNvSpPr/>
            <p:nvPr/>
          </p:nvSpPr>
          <p:spPr>
            <a:xfrm rot="5400000">
              <a:off x="11064561" y="3476631"/>
              <a:ext cx="472538" cy="32152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2E661F-EBA2-8645-BB77-DCCFD42411A8}"/>
              </a:ext>
            </a:extLst>
          </p:cNvPr>
          <p:cNvGrpSpPr/>
          <p:nvPr/>
        </p:nvGrpSpPr>
        <p:grpSpPr>
          <a:xfrm>
            <a:off x="10539760" y="4954625"/>
            <a:ext cx="1537010" cy="1561404"/>
            <a:chOff x="10539760" y="4954625"/>
            <a:chExt cx="1537010" cy="156140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5C939B-8AE4-8848-8D06-F8288774D118}"/>
                </a:ext>
              </a:extLst>
            </p:cNvPr>
            <p:cNvSpPr/>
            <p:nvPr/>
          </p:nvSpPr>
          <p:spPr>
            <a:xfrm>
              <a:off x="10539760" y="5423209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Training data set</a:t>
              </a:r>
            </a:p>
          </p:txBody>
        </p:sp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1432C6B0-790C-5C44-A1E0-2424938A2733}"/>
                </a:ext>
              </a:extLst>
            </p:cNvPr>
            <p:cNvSpPr/>
            <p:nvPr/>
          </p:nvSpPr>
          <p:spPr>
            <a:xfrm rot="5400000">
              <a:off x="11071995" y="5030131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2AB0EE-18E5-0648-8CA8-B78C22E0D59B}"/>
              </a:ext>
            </a:extLst>
          </p:cNvPr>
          <p:cNvGrpSpPr/>
          <p:nvPr/>
        </p:nvGrpSpPr>
        <p:grpSpPr>
          <a:xfrm>
            <a:off x="8517667" y="5423209"/>
            <a:ext cx="2009548" cy="1092820"/>
            <a:chOff x="8517667" y="5423209"/>
            <a:chExt cx="2009548" cy="10928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06C8A6-AF67-EA47-AF74-486D456B44F8}"/>
                </a:ext>
              </a:extLst>
            </p:cNvPr>
            <p:cNvSpPr/>
            <p:nvPr/>
          </p:nvSpPr>
          <p:spPr>
            <a:xfrm>
              <a:off x="8517667" y="5423209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Model training</a:t>
              </a: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4959E30A-983D-4C42-97EA-BE64AB9A7747}"/>
                </a:ext>
              </a:extLst>
            </p:cNvPr>
            <p:cNvSpPr/>
            <p:nvPr/>
          </p:nvSpPr>
          <p:spPr>
            <a:xfrm rot="10800000">
              <a:off x="10054677" y="5808856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31A6C9D-5097-A247-927E-4B3A1BBDB993}"/>
              </a:ext>
            </a:extLst>
          </p:cNvPr>
          <p:cNvGrpSpPr/>
          <p:nvPr/>
        </p:nvGrpSpPr>
        <p:grpSpPr>
          <a:xfrm>
            <a:off x="6591290" y="5423209"/>
            <a:ext cx="1938921" cy="1092820"/>
            <a:chOff x="6591290" y="5423209"/>
            <a:chExt cx="1938921" cy="10928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D8431-8CA5-414A-8D8A-F7B154DCE8C1}"/>
                </a:ext>
              </a:extLst>
            </p:cNvPr>
            <p:cNvSpPr/>
            <p:nvPr/>
          </p:nvSpPr>
          <p:spPr>
            <a:xfrm>
              <a:off x="6591290" y="5423209"/>
              <a:ext cx="1537010" cy="10928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Predict on test data</a:t>
              </a:r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07FAAE30-166D-DA41-95EE-FCB391EDEBB2}"/>
                </a:ext>
              </a:extLst>
            </p:cNvPr>
            <p:cNvSpPr/>
            <p:nvPr/>
          </p:nvSpPr>
          <p:spPr>
            <a:xfrm rot="10800000">
              <a:off x="8140845" y="5808855"/>
              <a:ext cx="389366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67B9022-04B5-E947-BC6B-763F93E01426}"/>
              </a:ext>
            </a:extLst>
          </p:cNvPr>
          <p:cNvGrpSpPr/>
          <p:nvPr/>
        </p:nvGrpSpPr>
        <p:grpSpPr>
          <a:xfrm>
            <a:off x="4472561" y="5423209"/>
            <a:ext cx="2121060" cy="1092820"/>
            <a:chOff x="4472561" y="5423209"/>
            <a:chExt cx="2121060" cy="10928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C6D014-BCA0-6240-9B35-D699D5014FDD}"/>
                </a:ext>
              </a:extLst>
            </p:cNvPr>
            <p:cNvSpPr/>
            <p:nvPr/>
          </p:nvSpPr>
          <p:spPr>
            <a:xfrm>
              <a:off x="4472561" y="5423209"/>
              <a:ext cx="1537010" cy="1092820"/>
            </a:xfrm>
            <a:prstGeom prst="rect">
              <a:avLst/>
            </a:prstGeom>
            <a:solidFill>
              <a:srgbClr val="7F7F7F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Evaluate error</a:t>
              </a:r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470A17D1-484C-3F40-AAF8-29B8DC193A78}"/>
                </a:ext>
              </a:extLst>
            </p:cNvPr>
            <p:cNvSpPr/>
            <p:nvPr/>
          </p:nvSpPr>
          <p:spPr>
            <a:xfrm rot="10800000">
              <a:off x="6016542" y="5813506"/>
              <a:ext cx="577079" cy="391222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5D8B8C-AED3-1E40-83A9-8D007A908278}"/>
              </a:ext>
            </a:extLst>
          </p:cNvPr>
          <p:cNvGrpSpPr/>
          <p:nvPr/>
        </p:nvGrpSpPr>
        <p:grpSpPr>
          <a:xfrm>
            <a:off x="2391935" y="5423209"/>
            <a:ext cx="2068080" cy="1092820"/>
            <a:chOff x="2391935" y="5423209"/>
            <a:chExt cx="2068080" cy="10928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CDCB89-A008-BF45-91F0-2DCD7C61E529}"/>
                </a:ext>
              </a:extLst>
            </p:cNvPr>
            <p:cNvSpPr/>
            <p:nvPr/>
          </p:nvSpPr>
          <p:spPr>
            <a:xfrm>
              <a:off x="2391935" y="5423209"/>
              <a:ext cx="1537010" cy="109282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Deploy!</a:t>
              </a:r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57E6FFED-7080-9C47-80A3-1180159355CB}"/>
                </a:ext>
              </a:extLst>
            </p:cNvPr>
            <p:cNvSpPr/>
            <p:nvPr/>
          </p:nvSpPr>
          <p:spPr>
            <a:xfrm rot="10800000">
              <a:off x="3935914" y="5808856"/>
              <a:ext cx="524101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FB108CF-E90D-4D4A-B95E-6D64C0850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527" y="2135459"/>
            <a:ext cx="7711216" cy="437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2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4903306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288953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6071E4-85D2-CA4B-BB76-ED42354E0DA4}"/>
              </a:ext>
            </a:extLst>
          </p:cNvPr>
          <p:cNvGrpSpPr/>
          <p:nvPr/>
        </p:nvGrpSpPr>
        <p:grpSpPr>
          <a:xfrm>
            <a:off x="245791" y="2859938"/>
            <a:ext cx="10302507" cy="2118697"/>
            <a:chOff x="245791" y="2859938"/>
            <a:chExt cx="10302507" cy="211869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17F9DA1-E01F-9942-819A-3379ECF7DB3E}"/>
                </a:ext>
              </a:extLst>
            </p:cNvPr>
            <p:cNvSpPr/>
            <p:nvPr/>
          </p:nvSpPr>
          <p:spPr>
            <a:xfrm>
              <a:off x="245791" y="3463400"/>
              <a:ext cx="9822822" cy="90092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Society</a:t>
              </a:r>
            </a:p>
          </p:txBody>
        </p:sp>
        <p:sp>
          <p:nvSpPr>
            <p:cNvPr id="2" name="Up-Down Arrow 1">
              <a:extLst>
                <a:ext uri="{FF2B5EF4-FFF2-40B4-BE49-F238E27FC236}">
                  <a16:creationId xmlns:a16="http://schemas.microsoft.com/office/drawing/2014/main" id="{3DD9D2A2-6CEB-374F-87CC-2B602634F94A}"/>
                </a:ext>
              </a:extLst>
            </p:cNvPr>
            <p:cNvSpPr/>
            <p:nvPr/>
          </p:nvSpPr>
          <p:spPr>
            <a:xfrm>
              <a:off x="914400" y="2875633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Up-Down Arrow 43">
              <a:extLst>
                <a:ext uri="{FF2B5EF4-FFF2-40B4-BE49-F238E27FC236}">
                  <a16:creationId xmlns:a16="http://schemas.microsoft.com/office/drawing/2014/main" id="{7F551C16-CAEA-B54C-9F35-4E8E28FDCA3F}"/>
                </a:ext>
              </a:extLst>
            </p:cNvPr>
            <p:cNvSpPr/>
            <p:nvPr/>
          </p:nvSpPr>
          <p:spPr>
            <a:xfrm>
              <a:off x="2944374" y="2875632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Up-Down Arrow 44">
              <a:extLst>
                <a:ext uri="{FF2B5EF4-FFF2-40B4-BE49-F238E27FC236}">
                  <a16:creationId xmlns:a16="http://schemas.microsoft.com/office/drawing/2014/main" id="{9318C0B6-D097-0E44-B8B4-F4D8D2DBFA63}"/>
                </a:ext>
              </a:extLst>
            </p:cNvPr>
            <p:cNvSpPr/>
            <p:nvPr/>
          </p:nvSpPr>
          <p:spPr>
            <a:xfrm>
              <a:off x="5113070" y="2883538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Up-Down Arrow 45">
              <a:extLst>
                <a:ext uri="{FF2B5EF4-FFF2-40B4-BE49-F238E27FC236}">
                  <a16:creationId xmlns:a16="http://schemas.microsoft.com/office/drawing/2014/main" id="{EEAE5132-9C63-6D40-9BD8-874E75D39703}"/>
                </a:ext>
              </a:extLst>
            </p:cNvPr>
            <p:cNvSpPr/>
            <p:nvPr/>
          </p:nvSpPr>
          <p:spPr>
            <a:xfrm>
              <a:off x="7271995" y="2883537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Up-Down Arrow 46">
              <a:extLst>
                <a:ext uri="{FF2B5EF4-FFF2-40B4-BE49-F238E27FC236}">
                  <a16:creationId xmlns:a16="http://schemas.microsoft.com/office/drawing/2014/main" id="{57A79D34-78A5-1B43-B443-54B9F95D1CAE}"/>
                </a:ext>
              </a:extLst>
            </p:cNvPr>
            <p:cNvSpPr/>
            <p:nvPr/>
          </p:nvSpPr>
          <p:spPr>
            <a:xfrm>
              <a:off x="9154811" y="2875631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Up-Down Arrow 47">
              <a:extLst>
                <a:ext uri="{FF2B5EF4-FFF2-40B4-BE49-F238E27FC236}">
                  <a16:creationId xmlns:a16="http://schemas.microsoft.com/office/drawing/2014/main" id="{3A649DD2-A40C-D240-AE38-B16110A2250A}"/>
                </a:ext>
              </a:extLst>
            </p:cNvPr>
            <p:cNvSpPr/>
            <p:nvPr/>
          </p:nvSpPr>
          <p:spPr>
            <a:xfrm>
              <a:off x="9154811" y="4364329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Up-Down Arrow 48">
              <a:extLst>
                <a:ext uri="{FF2B5EF4-FFF2-40B4-BE49-F238E27FC236}">
                  <a16:creationId xmlns:a16="http://schemas.microsoft.com/office/drawing/2014/main" id="{AFF797B7-A39B-5A41-B583-E01FA0AE604C}"/>
                </a:ext>
              </a:extLst>
            </p:cNvPr>
            <p:cNvSpPr/>
            <p:nvPr/>
          </p:nvSpPr>
          <p:spPr>
            <a:xfrm>
              <a:off x="7261547" y="4364329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Up-Down Arrow 49">
              <a:extLst>
                <a:ext uri="{FF2B5EF4-FFF2-40B4-BE49-F238E27FC236}">
                  <a16:creationId xmlns:a16="http://schemas.microsoft.com/office/drawing/2014/main" id="{3C0CC4AE-1717-5B47-B302-46C6E0161630}"/>
                </a:ext>
              </a:extLst>
            </p:cNvPr>
            <p:cNvSpPr/>
            <p:nvPr/>
          </p:nvSpPr>
          <p:spPr>
            <a:xfrm>
              <a:off x="5135968" y="4364328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Up-Down Arrow 50">
              <a:extLst>
                <a:ext uri="{FF2B5EF4-FFF2-40B4-BE49-F238E27FC236}">
                  <a16:creationId xmlns:a16="http://schemas.microsoft.com/office/drawing/2014/main" id="{06A7A9A6-8C03-394F-A3F9-CD2063CDB1F2}"/>
                </a:ext>
              </a:extLst>
            </p:cNvPr>
            <p:cNvSpPr/>
            <p:nvPr/>
          </p:nvSpPr>
          <p:spPr>
            <a:xfrm>
              <a:off x="2942500" y="4364328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Up-Down Arrow 51">
              <a:extLst>
                <a:ext uri="{FF2B5EF4-FFF2-40B4-BE49-F238E27FC236}">
                  <a16:creationId xmlns:a16="http://schemas.microsoft.com/office/drawing/2014/main" id="{69980E49-12A2-A14C-BDA3-635298398021}"/>
                </a:ext>
              </a:extLst>
            </p:cNvPr>
            <p:cNvSpPr/>
            <p:nvPr/>
          </p:nvSpPr>
          <p:spPr>
            <a:xfrm rot="5400000">
              <a:off x="10201244" y="3710619"/>
              <a:ext cx="221570" cy="47253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Up-Down Arrow 52">
              <a:extLst>
                <a:ext uri="{FF2B5EF4-FFF2-40B4-BE49-F238E27FC236}">
                  <a16:creationId xmlns:a16="http://schemas.microsoft.com/office/drawing/2014/main" id="{68CF806F-13AD-FC4C-9EA5-1404E6194E6F}"/>
                </a:ext>
              </a:extLst>
            </p:cNvPr>
            <p:cNvSpPr/>
            <p:nvPr/>
          </p:nvSpPr>
          <p:spPr>
            <a:xfrm rot="2282344">
              <a:off x="10203565" y="2859938"/>
              <a:ext cx="158079" cy="680795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Up-Down Arrow 53">
              <a:extLst>
                <a:ext uri="{FF2B5EF4-FFF2-40B4-BE49-F238E27FC236}">
                  <a16:creationId xmlns:a16="http://schemas.microsoft.com/office/drawing/2014/main" id="{B96E92CF-625F-EB4D-B7BB-D3B84C3E0F63}"/>
                </a:ext>
              </a:extLst>
            </p:cNvPr>
            <p:cNvSpPr/>
            <p:nvPr/>
          </p:nvSpPr>
          <p:spPr>
            <a:xfrm rot="8320239">
              <a:off x="10176571" y="4297840"/>
              <a:ext cx="158079" cy="680795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missing?</a:t>
            </a:r>
          </a:p>
        </p:txBody>
      </p:sp>
    </p:spTree>
    <p:extLst>
      <p:ext uri="{BB962C8B-B14F-4D97-AF65-F5344CB8AC3E}">
        <p14:creationId xmlns:p14="http://schemas.microsoft.com/office/powerpoint/2010/main" val="18477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31ED-972B-8E42-9A7D-AC3F01EE6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the only </a:t>
            </a:r>
            <a:r>
              <a:rPr lang="en-US" dirty="0" err="1"/>
              <a:t>ML+society</a:t>
            </a:r>
            <a:r>
              <a:rPr lang="en-US" dirty="0"/>
              <a:t> pipeline in town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60CB0-6E23-0346-9F60-1F49FAAC2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087" y="1502950"/>
            <a:ext cx="6739825" cy="535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10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DE68-3A16-4048-8549-BCDC9180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the only </a:t>
            </a:r>
            <a:r>
              <a:rPr lang="en-US" dirty="0" err="1"/>
              <a:t>ML+society</a:t>
            </a:r>
            <a:r>
              <a:rPr lang="en-US" dirty="0"/>
              <a:t> pipeline in town</a:t>
            </a:r>
          </a:p>
        </p:txBody>
      </p:sp>
      <p:pic>
        <p:nvPicPr>
          <p:cNvPr id="13314" name="Picture 2" descr="Responsive image">
            <a:extLst>
              <a:ext uri="{FF2B5EF4-FFF2-40B4-BE49-F238E27FC236}">
                <a16:creationId xmlns:a16="http://schemas.microsoft.com/office/drawing/2014/main" id="{CB472059-EC86-4D40-A973-CD4E202C3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544422"/>
            <a:ext cx="6149975" cy="53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70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DE68-3A16-4048-8549-BCDC9180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walkthrough</a:t>
            </a:r>
          </a:p>
        </p:txBody>
      </p:sp>
      <p:pic>
        <p:nvPicPr>
          <p:cNvPr id="13314" name="Picture 2" descr="Responsive image">
            <a:extLst>
              <a:ext uri="{FF2B5EF4-FFF2-40B4-BE49-F238E27FC236}">
                <a16:creationId xmlns:a16="http://schemas.microsoft.com/office/drawing/2014/main" id="{CB472059-EC86-4D40-A973-CD4E202C3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544422"/>
            <a:ext cx="6149975" cy="53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Responsive image">
            <a:extLst>
              <a:ext uri="{FF2B5EF4-FFF2-40B4-BE49-F238E27FC236}">
                <a16:creationId xmlns:a16="http://schemas.microsoft.com/office/drawing/2014/main" id="{7A5D8D22-0879-D14C-A2E3-E149FBB30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0"/>
            <a:ext cx="2170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88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4903306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288953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walkthrough?</a:t>
            </a:r>
          </a:p>
        </p:txBody>
      </p:sp>
      <p:sp>
        <p:nvSpPr>
          <p:cNvPr id="4" name="7-Point Star 3">
            <a:extLst>
              <a:ext uri="{FF2B5EF4-FFF2-40B4-BE49-F238E27FC236}">
                <a16:creationId xmlns:a16="http://schemas.microsoft.com/office/drawing/2014/main" id="{6EC3B187-3031-D745-B37C-E0976843A77B}"/>
              </a:ext>
            </a:extLst>
          </p:cNvPr>
          <p:cNvSpPr/>
          <p:nvPr/>
        </p:nvSpPr>
        <p:spPr>
          <a:xfrm>
            <a:off x="4171950" y="2700338"/>
            <a:ext cx="3968895" cy="2202968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After the break!</a:t>
            </a:r>
          </a:p>
        </p:txBody>
      </p:sp>
    </p:spTree>
    <p:extLst>
      <p:ext uri="{BB962C8B-B14F-4D97-AF65-F5344CB8AC3E}">
        <p14:creationId xmlns:p14="http://schemas.microsoft.com/office/powerpoint/2010/main" val="41665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8174A3-5BB4-2442-B6F6-D65E23B05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3028950"/>
            <a:ext cx="11531600" cy="800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E2439-1211-8C4F-A076-2D2020869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Thursday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48F96-B199-3349-85E6-028B5B2C5DD2}"/>
              </a:ext>
            </a:extLst>
          </p:cNvPr>
          <p:cNvSpPr/>
          <p:nvPr/>
        </p:nvSpPr>
        <p:spPr>
          <a:xfrm>
            <a:off x="1557338" y="3086102"/>
            <a:ext cx="9944100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D5509F-04D8-334E-8DD5-6998C6FF50D1}"/>
              </a:ext>
            </a:extLst>
          </p:cNvPr>
          <p:cNvSpPr/>
          <p:nvPr/>
        </p:nvSpPr>
        <p:spPr>
          <a:xfrm>
            <a:off x="7715250" y="3429000"/>
            <a:ext cx="2514600" cy="2714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6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4FB3-1631-9F4F-9E30-F7288265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heard of COMPAS?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9D8AA-1A90-6648-82AD-5608FC99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4154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FB5B5-2129-6F45-ABCC-8CF5A7B8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548" y="1027906"/>
            <a:ext cx="4811101" cy="49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8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4647F4-D6E8-944B-A817-1DD1CCFBC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90" y="1463040"/>
            <a:ext cx="1155462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C3FDE-CD5B-0949-A798-A1A7C065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sure you are on piazza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EA4E5-0744-C849-BD8D-3D2F2A994569}"/>
              </a:ext>
            </a:extLst>
          </p:cNvPr>
          <p:cNvSpPr txBox="1"/>
          <p:nvPr/>
        </p:nvSpPr>
        <p:spPr>
          <a:xfrm>
            <a:off x="3160210" y="2265383"/>
            <a:ext cx="8193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https://</a:t>
            </a:r>
            <a:r>
              <a:rPr lang="en-US" sz="2800" b="1" dirty="0" err="1">
                <a:solidFill>
                  <a:srgbClr val="FF0000"/>
                </a:solidFill>
              </a:rPr>
              <a:t>piazza.com</a:t>
            </a:r>
            <a:r>
              <a:rPr lang="en-US" sz="2800" b="1" dirty="0">
                <a:solidFill>
                  <a:srgbClr val="FF0000"/>
                </a:solidFill>
              </a:rPr>
              <a:t>/buffalo/spring2020/cse410/home</a:t>
            </a:r>
          </a:p>
        </p:txBody>
      </p:sp>
    </p:spTree>
    <p:extLst>
      <p:ext uri="{BB962C8B-B14F-4D97-AF65-F5344CB8AC3E}">
        <p14:creationId xmlns:p14="http://schemas.microsoft.com/office/powerpoint/2010/main" val="2212880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F6A0F-72C9-144A-9C1F-CA5F0CAF6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Responsive image">
            <a:extLst>
              <a:ext uri="{FF2B5EF4-FFF2-40B4-BE49-F238E27FC236}">
                <a16:creationId xmlns:a16="http://schemas.microsoft.com/office/drawing/2014/main" id="{9A97075C-79DE-5143-9CC4-2B71DA4D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613"/>
            <a:ext cx="12192000" cy="594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8A0D54-98B5-254E-883E-29C5FD5E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0" y="1695450"/>
            <a:ext cx="102743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6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395F2-ADCB-CA4A-AF4D-E433BFBB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sample of their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3F524-886E-2546-89D5-20843F1F8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8" y="2200554"/>
            <a:ext cx="5472112" cy="3090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64358-E8A3-9743-BAF6-D45C21DBE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47" y="2187926"/>
            <a:ext cx="5616575" cy="31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3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3F3D2-9E0E-7345-953C-A87CA98F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rejoinder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3D59F-EA45-6D41-95BC-C2AC4B389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60" y="0"/>
            <a:ext cx="11183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45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18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1E675-261F-8443-8E05-8F49288B8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Pass-phrase for today: </a:t>
            </a:r>
            <a:r>
              <a:rPr lang="en-US" b="1" dirty="0">
                <a:solidFill>
                  <a:srgbClr val="FF0000"/>
                </a:solidFill>
              </a:rPr>
              <a:t>Katarzyna </a:t>
            </a:r>
            <a:r>
              <a:rPr lang="en-US" b="1" dirty="0" err="1">
                <a:solidFill>
                  <a:srgbClr val="FF0000"/>
                </a:solidFill>
              </a:rPr>
              <a:t>Szymielewicz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DAB4D-E7B8-1C44-A2BF-80A17C344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534" y="1390650"/>
            <a:ext cx="5266868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86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4903306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288953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walkthrough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1578"/>
            <a:ext cx="12192000" cy="16136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142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71" y="3279302"/>
            <a:ext cx="12192000" cy="16136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CAC54-9733-E84F-A15B-2D0A3E6AF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888" y="1573120"/>
            <a:ext cx="2832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2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8" y="5031166"/>
            <a:ext cx="12192000" cy="1613647"/>
          </a:xfrm>
          <a:prstGeom prst="rect">
            <a:avLst/>
          </a:prstGeom>
          <a:ln w="571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86B51F-945E-4141-95D3-2E3EFF53B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7" y="3143133"/>
            <a:ext cx="12192000" cy="152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9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3715"/>
            <a:ext cx="12192000" cy="1613647"/>
          </a:xfrm>
          <a:prstGeom prst="rect">
            <a:avLst/>
          </a:prstGeom>
          <a:ln w="571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741587-FB69-114B-9C0F-839F735E5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1" y="2847709"/>
            <a:ext cx="12192000" cy="2325826"/>
          </a:xfrm>
          <a:prstGeom prst="rect">
            <a:avLst/>
          </a:prstGeom>
        </p:spPr>
      </p:pic>
      <p:sp>
        <p:nvSpPr>
          <p:cNvPr id="5" name="7-Point Star 4">
            <a:extLst>
              <a:ext uri="{FF2B5EF4-FFF2-40B4-BE49-F238E27FC236}">
                <a16:creationId xmlns:a16="http://schemas.microsoft.com/office/drawing/2014/main" id="{EC394FD5-DC35-7A4D-805C-66E7E94BB6F6}"/>
              </a:ext>
            </a:extLst>
          </p:cNvPr>
          <p:cNvSpPr/>
          <p:nvPr/>
        </p:nvSpPr>
        <p:spPr>
          <a:xfrm>
            <a:off x="7586663" y="416402"/>
            <a:ext cx="3128962" cy="2289157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variable might not be obvious in other scenarios!</a:t>
            </a:r>
          </a:p>
        </p:txBody>
      </p:sp>
    </p:spTree>
    <p:extLst>
      <p:ext uri="{BB962C8B-B14F-4D97-AF65-F5344CB8AC3E}">
        <p14:creationId xmlns:p14="http://schemas.microsoft.com/office/powerpoint/2010/main" val="3327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28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84516-D6BC-D74E-86CC-B30E01358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sure to vote for the office hour slot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4B7E9-D824-B042-928E-3D4AE60BB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0" y="1412875"/>
            <a:ext cx="8928100" cy="508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D182F2-E0D0-934D-BD41-BAD4640F95C2}"/>
              </a:ext>
            </a:extLst>
          </p:cNvPr>
          <p:cNvSpPr txBox="1"/>
          <p:nvPr/>
        </p:nvSpPr>
        <p:spPr>
          <a:xfrm>
            <a:off x="439387" y="1690688"/>
            <a:ext cx="3905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Will finalize OH  tomorrow evening</a:t>
            </a:r>
          </a:p>
        </p:txBody>
      </p:sp>
    </p:spTree>
    <p:extLst>
      <p:ext uri="{BB962C8B-B14F-4D97-AF65-F5344CB8AC3E}">
        <p14:creationId xmlns:p14="http://schemas.microsoft.com/office/powerpoint/2010/main" val="102365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mechanism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1" y="5093796"/>
            <a:ext cx="12192000" cy="1613647"/>
          </a:xfrm>
          <a:prstGeom prst="rect">
            <a:avLst/>
          </a:prstGeom>
          <a:ln w="571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A9ACB0-CA79-1E47-A72C-152A6D9C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4906"/>
            <a:ext cx="12192000" cy="20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9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data to collect?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865A8F-22CF-DB41-9E42-66999639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7283"/>
            <a:ext cx="12192000" cy="20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5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FB540-81A8-8B40-B435-9FF8AC9CF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7670"/>
            <a:ext cx="12192000" cy="11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6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1040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class/model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F31D1F-8829-0A44-A83A-AC5369F70334}"/>
              </a:ext>
            </a:extLst>
          </p:cNvPr>
          <p:cNvSpPr txBox="1"/>
          <p:nvPr/>
        </p:nvSpPr>
        <p:spPr>
          <a:xfrm>
            <a:off x="6665911" y="4340057"/>
            <a:ext cx="2571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Linear models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65FCE2-0B71-344B-AEEE-CC2C64E55616}"/>
              </a:ext>
            </a:extLst>
          </p:cNvPr>
          <p:cNvGrpSpPr/>
          <p:nvPr/>
        </p:nvGrpSpPr>
        <p:grpSpPr>
          <a:xfrm>
            <a:off x="2119313" y="3117490"/>
            <a:ext cx="3922085" cy="3463834"/>
            <a:chOff x="3724508" y="2007220"/>
            <a:chExt cx="4326665" cy="3914077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B269AFB-27A7-DC40-A26C-79393AD15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4508" y="2007220"/>
              <a:ext cx="0" cy="39140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DD9881A-3553-E643-810A-FC4D3B64C327}"/>
                </a:ext>
              </a:extLst>
            </p:cNvPr>
            <p:cNvCxnSpPr>
              <a:cxnSpLocks/>
            </p:cNvCxnSpPr>
            <p:nvPr/>
          </p:nvCxnSpPr>
          <p:spPr>
            <a:xfrm>
              <a:off x="3724508" y="5887840"/>
              <a:ext cx="396054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9C819B9-C617-8941-8885-A9AEFF8E7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0984" y="2151632"/>
              <a:ext cx="3583259" cy="148151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9979555-0C92-424E-9CA6-BA926252E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1344" y="4049487"/>
              <a:ext cx="3382537" cy="1636788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EC1E212-1A25-7547-9CCC-30B31FE8BA3D}"/>
                </a:ext>
              </a:extLst>
            </p:cNvPr>
            <p:cNvCxnSpPr/>
            <p:nvPr/>
          </p:nvCxnSpPr>
          <p:spPr>
            <a:xfrm>
              <a:off x="3824869" y="3824868"/>
              <a:ext cx="3947531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013D5A-8CCC-DE4B-A900-B6BF3EE8EDC5}"/>
                </a:ext>
              </a:extLst>
            </p:cNvPr>
            <p:cNvSpPr txBox="1"/>
            <p:nvPr/>
          </p:nvSpPr>
          <p:spPr>
            <a:xfrm>
              <a:off x="7795975" y="3626232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f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2804D87-5EF7-FD46-83C5-F2EB9C36644D}"/>
                </a:ext>
              </a:extLst>
            </p:cNvPr>
            <p:cNvCxnSpPr/>
            <p:nvPr/>
          </p:nvCxnSpPr>
          <p:spPr>
            <a:xfrm flipV="1">
              <a:off x="7685049" y="2151632"/>
              <a:ext cx="0" cy="14746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0FFD0AD-76FA-CC4F-8AD8-08155E9EF79C}"/>
                </a:ext>
              </a:extLst>
            </p:cNvPr>
            <p:cNvCxnSpPr/>
            <p:nvPr/>
          </p:nvCxnSpPr>
          <p:spPr>
            <a:xfrm>
              <a:off x="7685049" y="3995564"/>
              <a:ext cx="0" cy="16907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1D1EB3C-51C3-B543-84E2-CC2779BB555D}"/>
                </a:ext>
              </a:extLst>
            </p:cNvPr>
            <p:cNvSpPr txBox="1"/>
            <p:nvPr/>
          </p:nvSpPr>
          <p:spPr>
            <a:xfrm rot="16200000">
              <a:off x="7552055" y="2704266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dog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2121D2D-D4FC-1147-B6E6-8C8A3A78FFEF}"/>
                </a:ext>
              </a:extLst>
            </p:cNvPr>
            <p:cNvSpPr txBox="1"/>
            <p:nvPr/>
          </p:nvSpPr>
          <p:spPr>
            <a:xfrm rot="5400000">
              <a:off x="7587739" y="4594314"/>
              <a:ext cx="465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cat</a:t>
              </a:r>
            </a:p>
          </p:txBody>
        </p:sp>
        <p:sp>
          <p:nvSpPr>
            <p:cNvPr id="52" name="AutoShape 4" descr="Responsive image">
              <a:extLst>
                <a:ext uri="{FF2B5EF4-FFF2-40B4-BE49-F238E27FC236}">
                  <a16:creationId xmlns:a16="http://schemas.microsoft.com/office/drawing/2014/main" id="{723E5971-B59F-274E-A218-1633D9E0E6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965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3166946" y="2099919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3166946" y="5501041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8B9481C-31F7-3D44-9B40-B9020EA8E161}"/>
              </a:ext>
            </a:extLst>
          </p:cNvPr>
          <p:cNvGrpSpPr/>
          <p:nvPr/>
        </p:nvGrpSpPr>
        <p:grpSpPr>
          <a:xfrm>
            <a:off x="3498346" y="2311792"/>
            <a:ext cx="2661424" cy="2832408"/>
            <a:chOff x="3512634" y="1483112"/>
            <a:chExt cx="2661424" cy="283240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61C3194-1A64-7B42-B89E-21EDE3AF0E81}"/>
                </a:ext>
              </a:extLst>
            </p:cNvPr>
            <p:cNvSpPr/>
            <p:nvPr/>
          </p:nvSpPr>
          <p:spPr>
            <a:xfrm>
              <a:off x="3668751" y="163922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BA2D9EA-62A7-2D4E-BD34-8C86D53C7B7D}"/>
                </a:ext>
              </a:extLst>
            </p:cNvPr>
            <p:cNvSpPr/>
            <p:nvPr/>
          </p:nvSpPr>
          <p:spPr>
            <a:xfrm>
              <a:off x="5248508" y="218563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E53420-97A2-9F4E-B88E-9833771253F2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2201E57-8EBB-8B43-91DC-9B53B6D012B2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4B3BA3-07E2-E34D-A1FA-0A8DCDB8DC1E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3C2324-DAE4-8149-B7EC-8418624ED9D4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7926D3A-F87A-5442-8912-A51DB045DE5A}"/>
                </a:ext>
              </a:extLst>
            </p:cNvPr>
            <p:cNvSpPr/>
            <p:nvPr/>
          </p:nvSpPr>
          <p:spPr>
            <a:xfrm>
              <a:off x="4051610" y="238357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27E450A-536A-EE41-9054-C5341165D912}"/>
                </a:ext>
              </a:extLst>
            </p:cNvPr>
            <p:cNvSpPr/>
            <p:nvPr/>
          </p:nvSpPr>
          <p:spPr>
            <a:xfrm>
              <a:off x="5168591" y="2737624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B7809A6-06BD-644C-9395-B3E570EE09E7}"/>
                </a:ext>
              </a:extLst>
            </p:cNvPr>
            <p:cNvSpPr/>
            <p:nvPr/>
          </p:nvSpPr>
          <p:spPr>
            <a:xfrm>
              <a:off x="4391722" y="30442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6129FDE-C1B7-6C4D-AB3B-CFCCCC566CB5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8EC2B9E-2605-3745-A51D-DFD6D0B4F87E}"/>
                </a:ext>
              </a:extLst>
            </p:cNvPr>
            <p:cNvSpPr/>
            <p:nvPr/>
          </p:nvSpPr>
          <p:spPr>
            <a:xfrm>
              <a:off x="4694664" y="148311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293085-B578-C341-84D3-E9B2B771FB9F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58DE0B-D8BB-3940-92D0-A4B830D50E5C}"/>
              </a:ext>
            </a:extLst>
          </p:cNvPr>
          <p:cNvCxnSpPr/>
          <p:nvPr/>
        </p:nvCxnSpPr>
        <p:spPr>
          <a:xfrm>
            <a:off x="3824868" y="2099919"/>
            <a:ext cx="2193073" cy="3144644"/>
          </a:xfrm>
          <a:prstGeom prst="line">
            <a:avLst/>
          </a:prstGeom>
          <a:ln w="38100">
            <a:solidFill>
              <a:srgbClr val="355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108EDADC-B4BA-244E-A81B-ED8F5564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 of how linear model works</a:t>
            </a:r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A9074320-0791-7340-AAF4-9E736ECDAD87}"/>
              </a:ext>
            </a:extLst>
          </p:cNvPr>
          <p:cNvSpPr/>
          <p:nvPr/>
        </p:nvSpPr>
        <p:spPr>
          <a:xfrm>
            <a:off x="7743825" y="2099919"/>
            <a:ext cx="3609975" cy="2226061"/>
          </a:xfrm>
          <a:prstGeom prst="cloudCallout">
            <a:avLst>
              <a:gd name="adj1" fmla="val -99197"/>
              <a:gd name="adj2" fmla="val 80471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you find a “better” line?</a:t>
            </a:r>
          </a:p>
        </p:txBody>
      </p:sp>
    </p:spTree>
    <p:extLst>
      <p:ext uri="{BB962C8B-B14F-4D97-AF65-F5344CB8AC3E}">
        <p14:creationId xmlns:p14="http://schemas.microsoft.com/office/powerpoint/2010/main" val="31240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 set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2BAB7E-B8F6-984D-890D-10D4553DDA7A}"/>
              </a:ext>
            </a:extLst>
          </p:cNvPr>
          <p:cNvGrpSpPr/>
          <p:nvPr/>
        </p:nvGrpSpPr>
        <p:grpSpPr>
          <a:xfrm>
            <a:off x="3166946" y="3100047"/>
            <a:ext cx="3523786" cy="3401122"/>
            <a:chOff x="3166946" y="3100047"/>
            <a:chExt cx="3523786" cy="3401122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4E4BB87-6ED3-2843-9D85-747187EBC479}"/>
                </a:ext>
              </a:extLst>
            </p:cNvPr>
            <p:cNvCxnSpPr/>
            <p:nvPr/>
          </p:nvCxnSpPr>
          <p:spPr>
            <a:xfrm flipV="1">
              <a:off x="3166946" y="3100047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352766E-F901-4849-B36A-15B72A551D06}"/>
                </a:ext>
              </a:extLst>
            </p:cNvPr>
            <p:cNvCxnSpPr/>
            <p:nvPr/>
          </p:nvCxnSpPr>
          <p:spPr>
            <a:xfrm>
              <a:off x="3166946" y="6501169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55E2B5C-B5AB-8D44-99CA-D75BB56F7DF0}"/>
                </a:ext>
              </a:extLst>
            </p:cNvPr>
            <p:cNvSpPr/>
            <p:nvPr/>
          </p:nvSpPr>
          <p:spPr>
            <a:xfrm>
              <a:off x="3668751" y="3468037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468321-C280-1D4C-9608-9A3F6F47DC4B}"/>
                </a:ext>
              </a:extLst>
            </p:cNvPr>
            <p:cNvSpPr/>
            <p:nvPr/>
          </p:nvSpPr>
          <p:spPr>
            <a:xfrm>
              <a:off x="5248508" y="401444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C5FF54F-6DB0-A04C-8340-BBE298FDB8BA}"/>
                </a:ext>
              </a:extLst>
            </p:cNvPr>
            <p:cNvSpPr/>
            <p:nvPr/>
          </p:nvSpPr>
          <p:spPr>
            <a:xfrm>
              <a:off x="3750526" y="472254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CDC3742-0B2F-1844-A60B-49868DE9F87F}"/>
                </a:ext>
              </a:extLst>
            </p:cNvPr>
            <p:cNvSpPr/>
            <p:nvPr/>
          </p:nvSpPr>
          <p:spPr>
            <a:xfrm>
              <a:off x="3973552" y="5455742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FDE86EC-BF0C-CC4B-B137-A55EFA605001}"/>
                </a:ext>
              </a:extLst>
            </p:cNvPr>
            <p:cNvSpPr/>
            <p:nvPr/>
          </p:nvSpPr>
          <p:spPr>
            <a:xfrm>
              <a:off x="3512634" y="5879488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DFF389B-FB5A-6A4A-8DAD-DF7100E73762}"/>
                </a:ext>
              </a:extLst>
            </p:cNvPr>
            <p:cNvSpPr/>
            <p:nvPr/>
          </p:nvSpPr>
          <p:spPr>
            <a:xfrm>
              <a:off x="5772614" y="5326108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56A54A3-C5B1-D340-91E3-14AFDBDFBD1E}"/>
                </a:ext>
              </a:extLst>
            </p:cNvPr>
            <p:cNvSpPr/>
            <p:nvPr/>
          </p:nvSpPr>
          <p:spPr>
            <a:xfrm>
              <a:off x="4051610" y="42123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8DE4A67-37D6-4E48-93D5-2B79740FF9E9}"/>
                </a:ext>
              </a:extLst>
            </p:cNvPr>
            <p:cNvSpPr/>
            <p:nvPr/>
          </p:nvSpPr>
          <p:spPr>
            <a:xfrm>
              <a:off x="5168591" y="456643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B07FC93-D2DA-D449-BA10-3D73EE824156}"/>
                </a:ext>
              </a:extLst>
            </p:cNvPr>
            <p:cNvSpPr/>
            <p:nvPr/>
          </p:nvSpPr>
          <p:spPr>
            <a:xfrm>
              <a:off x="4391722" y="487308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431F576-0341-FC40-B035-71783BEE39C7}"/>
                </a:ext>
              </a:extLst>
            </p:cNvPr>
            <p:cNvSpPr/>
            <p:nvPr/>
          </p:nvSpPr>
          <p:spPr>
            <a:xfrm>
              <a:off x="4313663" y="598821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EA7DF58-844B-1744-9190-B3BBB0916EDA}"/>
                </a:ext>
              </a:extLst>
            </p:cNvPr>
            <p:cNvSpPr/>
            <p:nvPr/>
          </p:nvSpPr>
          <p:spPr>
            <a:xfrm>
              <a:off x="4694664" y="3311920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6B4B03F-2B41-D14B-9155-BEC7A97B45A2}"/>
                </a:ext>
              </a:extLst>
            </p:cNvPr>
            <p:cNvSpPr/>
            <p:nvPr/>
          </p:nvSpPr>
          <p:spPr>
            <a:xfrm>
              <a:off x="6017941" y="4410315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7456FBDB-A06A-DA4E-93DC-7831C59EB2F1}"/>
              </a:ext>
            </a:extLst>
          </p:cNvPr>
          <p:cNvSpPr/>
          <p:nvPr/>
        </p:nvSpPr>
        <p:spPr>
          <a:xfrm>
            <a:off x="3605879" y="3333616"/>
            <a:ext cx="2726261" cy="1843343"/>
          </a:xfrm>
          <a:custGeom>
            <a:avLst/>
            <a:gdLst>
              <a:gd name="connsiteX0" fmla="*/ 462564 w 2726261"/>
              <a:gd name="connsiteY0" fmla="*/ 0 h 1843343"/>
              <a:gd name="connsiteX1" fmla="*/ 852856 w 2726261"/>
              <a:gd name="connsiteY1" fmla="*/ 959005 h 1843343"/>
              <a:gd name="connsiteX2" fmla="*/ 852856 w 2726261"/>
              <a:gd name="connsiteY2" fmla="*/ 959005 h 1843343"/>
              <a:gd name="connsiteX3" fmla="*/ 574076 w 2726261"/>
              <a:gd name="connsiteY3" fmla="*/ 1315844 h 1843343"/>
              <a:gd name="connsiteX4" fmla="*/ 5364 w 2726261"/>
              <a:gd name="connsiteY4" fmla="*/ 1371600 h 1843343"/>
              <a:gd name="connsiteX5" fmla="*/ 306447 w 2726261"/>
              <a:gd name="connsiteY5" fmla="*/ 1817649 h 1843343"/>
              <a:gd name="connsiteX6" fmla="*/ 607529 w 2726261"/>
              <a:gd name="connsiteY6" fmla="*/ 1550019 h 1843343"/>
              <a:gd name="connsiteX7" fmla="*/ 975520 w 2726261"/>
              <a:gd name="connsiteY7" fmla="*/ 1260088 h 1843343"/>
              <a:gd name="connsiteX8" fmla="*/ 1644593 w 2726261"/>
              <a:gd name="connsiteY8" fmla="*/ 1795346 h 1843343"/>
              <a:gd name="connsiteX9" fmla="*/ 2726261 w 2726261"/>
              <a:gd name="connsiteY9" fmla="*/ 1817649 h 1843343"/>
              <a:gd name="connsiteX10" fmla="*/ 2726261 w 2726261"/>
              <a:gd name="connsiteY10" fmla="*/ 1817649 h 184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6261" h="1843343">
                <a:moveTo>
                  <a:pt x="462564" y="0"/>
                </a:moveTo>
                <a:lnTo>
                  <a:pt x="852856" y="959005"/>
                </a:lnTo>
                <a:lnTo>
                  <a:pt x="852856" y="959005"/>
                </a:lnTo>
                <a:cubicBezTo>
                  <a:pt x="806393" y="1018478"/>
                  <a:pt x="715325" y="1247078"/>
                  <a:pt x="574076" y="1315844"/>
                </a:cubicBezTo>
                <a:cubicBezTo>
                  <a:pt x="432827" y="1384610"/>
                  <a:pt x="49969" y="1287966"/>
                  <a:pt x="5364" y="1371600"/>
                </a:cubicBezTo>
                <a:cubicBezTo>
                  <a:pt x="-39241" y="1455234"/>
                  <a:pt x="206086" y="1787913"/>
                  <a:pt x="306447" y="1817649"/>
                </a:cubicBezTo>
                <a:cubicBezTo>
                  <a:pt x="406808" y="1847385"/>
                  <a:pt x="496017" y="1642946"/>
                  <a:pt x="607529" y="1550019"/>
                </a:cubicBezTo>
                <a:cubicBezTo>
                  <a:pt x="719041" y="1457092"/>
                  <a:pt x="802676" y="1219200"/>
                  <a:pt x="975520" y="1260088"/>
                </a:cubicBezTo>
                <a:cubicBezTo>
                  <a:pt x="1148364" y="1300976"/>
                  <a:pt x="1352803" y="1702419"/>
                  <a:pt x="1644593" y="1795346"/>
                </a:cubicBezTo>
                <a:cubicBezTo>
                  <a:pt x="1936383" y="1888273"/>
                  <a:pt x="2726261" y="1817649"/>
                  <a:pt x="2726261" y="1817649"/>
                </a:cubicBezTo>
                <a:lnTo>
                  <a:pt x="2726261" y="1817649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3166946" y="2014194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3166946" y="5415316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161C3194-1A64-7B42-B89E-21EDE3AF0E81}"/>
              </a:ext>
            </a:extLst>
          </p:cNvPr>
          <p:cNvSpPr/>
          <p:nvPr/>
        </p:nvSpPr>
        <p:spPr>
          <a:xfrm>
            <a:off x="3668751" y="2382184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A2D9EA-62A7-2D4E-BD34-8C86D53C7B7D}"/>
              </a:ext>
            </a:extLst>
          </p:cNvPr>
          <p:cNvSpPr/>
          <p:nvPr/>
        </p:nvSpPr>
        <p:spPr>
          <a:xfrm>
            <a:off x="5248508" y="2928594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926D3A-F87A-5442-8912-A51DB045DE5A}"/>
              </a:ext>
            </a:extLst>
          </p:cNvPr>
          <p:cNvSpPr/>
          <p:nvPr/>
        </p:nvSpPr>
        <p:spPr>
          <a:xfrm>
            <a:off x="4051610" y="3126528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7E450A-536A-EE41-9054-C5341165D912}"/>
              </a:ext>
            </a:extLst>
          </p:cNvPr>
          <p:cNvSpPr/>
          <p:nvPr/>
        </p:nvSpPr>
        <p:spPr>
          <a:xfrm>
            <a:off x="5168591" y="3480579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B7809A6-06BD-644C-9395-B3E570EE09E7}"/>
              </a:ext>
            </a:extLst>
          </p:cNvPr>
          <p:cNvSpPr/>
          <p:nvPr/>
        </p:nvSpPr>
        <p:spPr>
          <a:xfrm>
            <a:off x="4391722" y="3787236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EC2B9E-2605-3745-A51D-DFD6D0B4F87E}"/>
              </a:ext>
            </a:extLst>
          </p:cNvPr>
          <p:cNvSpPr/>
          <p:nvPr/>
        </p:nvSpPr>
        <p:spPr>
          <a:xfrm>
            <a:off x="4694664" y="2226067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3CFB7-1F12-5E4B-B0F7-DE68C1048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(random) half of the dataset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ECAB62-A6F0-FB43-ACD4-2675D2A5DC9D}"/>
              </a:ext>
            </a:extLst>
          </p:cNvPr>
          <p:cNvGrpSpPr/>
          <p:nvPr/>
        </p:nvGrpSpPr>
        <p:grpSpPr>
          <a:xfrm>
            <a:off x="3512634" y="2226064"/>
            <a:ext cx="2661424" cy="2832408"/>
            <a:chOff x="3512634" y="1483112"/>
            <a:chExt cx="2661424" cy="283240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5A9171-280E-994B-9946-B0199AE83594}"/>
                </a:ext>
              </a:extLst>
            </p:cNvPr>
            <p:cNvSpPr/>
            <p:nvPr/>
          </p:nvSpPr>
          <p:spPr>
            <a:xfrm>
              <a:off x="3668751" y="163922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91085F7-454D-8448-B65A-6E13FCA3E519}"/>
                </a:ext>
              </a:extLst>
            </p:cNvPr>
            <p:cNvSpPr/>
            <p:nvPr/>
          </p:nvSpPr>
          <p:spPr>
            <a:xfrm>
              <a:off x="5248508" y="218563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B691A52-402D-8F49-926B-96C5D9D1DAE4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685E97-D621-6841-8A55-B19E62D7DE73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EB7550-474A-F54D-B060-0846C560B226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44C4D05-FBAE-EF4F-A4F1-13B5B7580684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C060049-A4FF-E249-9A42-14831EABD864}"/>
                </a:ext>
              </a:extLst>
            </p:cNvPr>
            <p:cNvSpPr/>
            <p:nvPr/>
          </p:nvSpPr>
          <p:spPr>
            <a:xfrm>
              <a:off x="4051610" y="238357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0155BCB-D6D2-704E-8406-A7E82776B22A}"/>
                </a:ext>
              </a:extLst>
            </p:cNvPr>
            <p:cNvSpPr/>
            <p:nvPr/>
          </p:nvSpPr>
          <p:spPr>
            <a:xfrm>
              <a:off x="5168591" y="2737624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58DF40-0BCF-884A-BCC4-248F1C08A985}"/>
                </a:ext>
              </a:extLst>
            </p:cNvPr>
            <p:cNvSpPr/>
            <p:nvPr/>
          </p:nvSpPr>
          <p:spPr>
            <a:xfrm>
              <a:off x="4391722" y="30442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5547DF2-E925-5D47-A457-66AE0A4C356E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801592-3EFF-A947-A6B7-CA34EA3EE0BE}"/>
                </a:ext>
              </a:extLst>
            </p:cNvPr>
            <p:cNvSpPr/>
            <p:nvPr/>
          </p:nvSpPr>
          <p:spPr>
            <a:xfrm>
              <a:off x="4694664" y="148311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2F41F82-3044-174F-980A-5164353C7284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18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1D081A0-0890-3C48-92C6-6A5F2F641794}"/>
              </a:ext>
            </a:extLst>
          </p:cNvPr>
          <p:cNvCxnSpPr/>
          <p:nvPr/>
        </p:nvCxnSpPr>
        <p:spPr>
          <a:xfrm flipV="1">
            <a:off x="3235706" y="3143413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2B0EAC7-C43D-0F4F-B709-BEAE838DF8A1}"/>
              </a:ext>
            </a:extLst>
          </p:cNvPr>
          <p:cNvCxnSpPr/>
          <p:nvPr/>
        </p:nvCxnSpPr>
        <p:spPr>
          <a:xfrm>
            <a:off x="3235706" y="6544535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493A1AA0-875A-2047-BD23-B61B978000D5}"/>
              </a:ext>
            </a:extLst>
          </p:cNvPr>
          <p:cNvSpPr/>
          <p:nvPr/>
        </p:nvSpPr>
        <p:spPr>
          <a:xfrm>
            <a:off x="3737511" y="3511403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928391A-5026-434A-8102-3331F4BA3DD8}"/>
              </a:ext>
            </a:extLst>
          </p:cNvPr>
          <p:cNvSpPr/>
          <p:nvPr/>
        </p:nvSpPr>
        <p:spPr>
          <a:xfrm>
            <a:off x="5317268" y="4057813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AB34617-7096-ED44-BD0E-677750FEB158}"/>
              </a:ext>
            </a:extLst>
          </p:cNvPr>
          <p:cNvSpPr/>
          <p:nvPr/>
        </p:nvSpPr>
        <p:spPr>
          <a:xfrm>
            <a:off x="4120370" y="4255747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1FD110-7B04-E943-8630-88FEEFBA03E9}"/>
              </a:ext>
            </a:extLst>
          </p:cNvPr>
          <p:cNvSpPr/>
          <p:nvPr/>
        </p:nvSpPr>
        <p:spPr>
          <a:xfrm>
            <a:off x="5237351" y="4609798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EE14762-359A-4B47-92E8-364ADB84676F}"/>
              </a:ext>
            </a:extLst>
          </p:cNvPr>
          <p:cNvSpPr/>
          <p:nvPr/>
        </p:nvSpPr>
        <p:spPr>
          <a:xfrm>
            <a:off x="4460482" y="4916455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884CC82-2429-024D-A644-341C996C1D42}"/>
              </a:ext>
            </a:extLst>
          </p:cNvPr>
          <p:cNvSpPr/>
          <p:nvPr/>
        </p:nvSpPr>
        <p:spPr>
          <a:xfrm>
            <a:off x="4763424" y="3355286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9C86E22-DBCB-FF42-B1AF-6D9A4A964835}"/>
              </a:ext>
            </a:extLst>
          </p:cNvPr>
          <p:cNvCxnSpPr/>
          <p:nvPr/>
        </p:nvCxnSpPr>
        <p:spPr>
          <a:xfrm>
            <a:off x="3893628" y="3143413"/>
            <a:ext cx="2129883" cy="2899317"/>
          </a:xfrm>
          <a:prstGeom prst="line">
            <a:avLst/>
          </a:prstGeom>
          <a:ln w="57150">
            <a:solidFill>
              <a:srgbClr val="355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57D608-337B-6845-8AE1-299ADFDDDF66}"/>
              </a:ext>
            </a:extLst>
          </p:cNvPr>
          <p:cNvGrpSpPr/>
          <p:nvPr/>
        </p:nvGrpSpPr>
        <p:grpSpPr>
          <a:xfrm>
            <a:off x="3581394" y="3355283"/>
            <a:ext cx="2661424" cy="2832408"/>
            <a:chOff x="3512634" y="1483112"/>
            <a:chExt cx="2661424" cy="283240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962C6FD-1514-AA45-B95D-9D45EE445AD3}"/>
                </a:ext>
              </a:extLst>
            </p:cNvPr>
            <p:cNvSpPr/>
            <p:nvPr/>
          </p:nvSpPr>
          <p:spPr>
            <a:xfrm>
              <a:off x="3668751" y="163922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9DC9CE1-4618-4540-AC66-57C7EE190B88}"/>
                </a:ext>
              </a:extLst>
            </p:cNvPr>
            <p:cNvSpPr/>
            <p:nvPr/>
          </p:nvSpPr>
          <p:spPr>
            <a:xfrm>
              <a:off x="5248508" y="218563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79B870D-9E35-E84C-8A1E-060241E7ECDB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53F1AC1-82BE-7042-9161-64256B2FC0B3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35602B3-5A86-F54C-A9EE-87BE1CE27346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16AF879-846E-9546-98C6-608072621A7F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F331580-2B69-824A-8C83-0D0F5828B3D9}"/>
                </a:ext>
              </a:extLst>
            </p:cNvPr>
            <p:cNvSpPr/>
            <p:nvPr/>
          </p:nvSpPr>
          <p:spPr>
            <a:xfrm>
              <a:off x="4051610" y="238357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7E7E202-3286-BF40-888E-AC2E2A14BA2D}"/>
                </a:ext>
              </a:extLst>
            </p:cNvPr>
            <p:cNvSpPr/>
            <p:nvPr/>
          </p:nvSpPr>
          <p:spPr>
            <a:xfrm>
              <a:off x="5168591" y="2737624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5FDB1DA-0FE2-424D-BE97-50970E61661B}"/>
                </a:ext>
              </a:extLst>
            </p:cNvPr>
            <p:cNvSpPr/>
            <p:nvPr/>
          </p:nvSpPr>
          <p:spPr>
            <a:xfrm>
              <a:off x="4391722" y="30442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4346FE9-7473-A64F-A65D-E63937FD9DC3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1B61903-65F7-FF43-BB77-A033D445C724}"/>
                </a:ext>
              </a:extLst>
            </p:cNvPr>
            <p:cNvSpPr/>
            <p:nvPr/>
          </p:nvSpPr>
          <p:spPr>
            <a:xfrm>
              <a:off x="4694664" y="148311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170A5F9-9A31-A148-9ABF-8B505C141E25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B9A816E-B71A-6340-A016-678707FA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069" y="124018"/>
            <a:ext cx="5854164" cy="16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030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99EFB-B747-E34C-814B-BFCE41CFF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 things I forgot to mention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0137E-CE4A-F34E-A9D6-39A507F8D80B}"/>
              </a:ext>
            </a:extLst>
          </p:cNvPr>
          <p:cNvSpPr txBox="1"/>
          <p:nvPr/>
        </p:nvSpPr>
        <p:spPr>
          <a:xfrm>
            <a:off x="1042988" y="2057400"/>
            <a:ext cx="914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If something does not make sense, it’s almost surely my fault!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DA9D8-3575-C042-960C-7DA309B0D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111" y="2790797"/>
            <a:ext cx="2778125" cy="2641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547E4C-9AFD-EE4D-9936-CCB38787472D}"/>
              </a:ext>
            </a:extLst>
          </p:cNvPr>
          <p:cNvSpPr txBox="1"/>
          <p:nvPr/>
        </p:nvSpPr>
        <p:spPr>
          <a:xfrm>
            <a:off x="1042988" y="5857875"/>
            <a:ext cx="6892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Feedback is greatly appreciated!</a:t>
            </a:r>
          </a:p>
        </p:txBody>
      </p:sp>
    </p:spTree>
    <p:extLst>
      <p:ext uri="{BB962C8B-B14F-4D97-AF65-F5344CB8AC3E}">
        <p14:creationId xmlns:p14="http://schemas.microsoft.com/office/powerpoint/2010/main" val="180386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 on test data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6D5978-0C0C-5246-ACDC-C066B1561CFA}"/>
              </a:ext>
            </a:extLst>
          </p:cNvPr>
          <p:cNvCxnSpPr/>
          <p:nvPr/>
        </p:nvCxnSpPr>
        <p:spPr>
          <a:xfrm flipV="1">
            <a:off x="2221288" y="3143413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F28DF81-C963-D042-B8EF-B1C557A4CDE4}"/>
              </a:ext>
            </a:extLst>
          </p:cNvPr>
          <p:cNvCxnSpPr/>
          <p:nvPr/>
        </p:nvCxnSpPr>
        <p:spPr>
          <a:xfrm>
            <a:off x="2221288" y="6544535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52D93F2-43A3-324D-BD40-BBAEFCFF498E}"/>
              </a:ext>
            </a:extLst>
          </p:cNvPr>
          <p:cNvGrpSpPr/>
          <p:nvPr/>
        </p:nvGrpSpPr>
        <p:grpSpPr>
          <a:xfrm>
            <a:off x="2723093" y="3355286"/>
            <a:ext cx="1735874" cy="1717286"/>
            <a:chOff x="2723093" y="3355286"/>
            <a:chExt cx="1735874" cy="171728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AE7D214-398A-9D49-A2A6-2E783D014461}"/>
                </a:ext>
              </a:extLst>
            </p:cNvPr>
            <p:cNvSpPr/>
            <p:nvPr/>
          </p:nvSpPr>
          <p:spPr>
            <a:xfrm>
              <a:off x="2723093" y="3511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5D63B1B-8D13-9248-8C98-265301B94D5E}"/>
                </a:ext>
              </a:extLst>
            </p:cNvPr>
            <p:cNvSpPr/>
            <p:nvPr/>
          </p:nvSpPr>
          <p:spPr>
            <a:xfrm>
              <a:off x="4302850" y="4057813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1D13994-B6FE-8B4E-917F-C0E47A66B659}"/>
                </a:ext>
              </a:extLst>
            </p:cNvPr>
            <p:cNvSpPr/>
            <p:nvPr/>
          </p:nvSpPr>
          <p:spPr>
            <a:xfrm>
              <a:off x="3105952" y="4255747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B21B818-8D77-0049-B741-DE75A68F81C1}"/>
                </a:ext>
              </a:extLst>
            </p:cNvPr>
            <p:cNvSpPr/>
            <p:nvPr/>
          </p:nvSpPr>
          <p:spPr>
            <a:xfrm>
              <a:off x="4222933" y="4609798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E6401CA-FEF8-BB4D-9DF4-EA5B3DFCDAF7}"/>
                </a:ext>
              </a:extLst>
            </p:cNvPr>
            <p:cNvSpPr/>
            <p:nvPr/>
          </p:nvSpPr>
          <p:spPr>
            <a:xfrm>
              <a:off x="3446064" y="4916455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88A38CD-1005-5F40-B627-D46E4C8C9A8E}"/>
                </a:ext>
              </a:extLst>
            </p:cNvPr>
            <p:cNvSpPr/>
            <p:nvPr/>
          </p:nvSpPr>
          <p:spPr>
            <a:xfrm>
              <a:off x="3749006" y="3355286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6625458-4732-6C47-A622-1EE019CBCDAE}"/>
              </a:ext>
            </a:extLst>
          </p:cNvPr>
          <p:cNvCxnSpPr/>
          <p:nvPr/>
        </p:nvCxnSpPr>
        <p:spPr>
          <a:xfrm>
            <a:off x="2879210" y="3143413"/>
            <a:ext cx="2129883" cy="2899317"/>
          </a:xfrm>
          <a:prstGeom prst="line">
            <a:avLst/>
          </a:prstGeom>
          <a:ln w="57150">
            <a:solidFill>
              <a:srgbClr val="355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C9AECBC-8D1C-FF43-A266-6667B61258AF}"/>
              </a:ext>
            </a:extLst>
          </p:cNvPr>
          <p:cNvGrpSpPr/>
          <p:nvPr/>
        </p:nvGrpSpPr>
        <p:grpSpPr>
          <a:xfrm>
            <a:off x="2598111" y="4548329"/>
            <a:ext cx="2661424" cy="1734013"/>
            <a:chOff x="3512634" y="2581507"/>
            <a:chExt cx="2661424" cy="173401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1BD9D89-E577-CF46-99EC-CA7DC8011626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2FC3132-8F7F-E648-BF21-69CAB9B9E4A7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B74E4B3-9D49-594D-89BE-D116D628CCC9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D77D321-263A-2940-B11E-F78CD361365E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AD9A49E-4813-CE40-BB62-1C38E98F33E7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210730B-2EE7-AD42-B1F3-95AE685053A4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942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 error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583447C-73F5-1D49-8248-8D81142E0DD1}"/>
              </a:ext>
            </a:extLst>
          </p:cNvPr>
          <p:cNvSpPr/>
          <p:nvPr/>
        </p:nvSpPr>
        <p:spPr>
          <a:xfrm>
            <a:off x="1059817" y="4825247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C20DCF9-C165-374B-B8FA-04185BFD470E}"/>
              </a:ext>
            </a:extLst>
          </p:cNvPr>
          <p:cNvSpPr/>
          <p:nvPr/>
        </p:nvSpPr>
        <p:spPr>
          <a:xfrm>
            <a:off x="3081905" y="5428806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F8793D-1ADD-A34D-B3A8-9798B2D44FCA}"/>
              </a:ext>
            </a:extLst>
          </p:cNvPr>
          <p:cNvGrpSpPr/>
          <p:nvPr/>
        </p:nvGrpSpPr>
        <p:grpSpPr>
          <a:xfrm>
            <a:off x="476237" y="3202745"/>
            <a:ext cx="3523786" cy="3401122"/>
            <a:chOff x="476237" y="3202745"/>
            <a:chExt cx="3523786" cy="3401122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722F7F9-9266-2D4F-AA8E-3506C88C721E}"/>
                </a:ext>
              </a:extLst>
            </p:cNvPr>
            <p:cNvCxnSpPr/>
            <p:nvPr/>
          </p:nvCxnSpPr>
          <p:spPr>
            <a:xfrm flipV="1">
              <a:off x="476237" y="3202745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44251C6-91C1-ED42-B175-28DBAA859DD4}"/>
                </a:ext>
              </a:extLst>
            </p:cNvPr>
            <p:cNvCxnSpPr/>
            <p:nvPr/>
          </p:nvCxnSpPr>
          <p:spPr>
            <a:xfrm>
              <a:off x="476237" y="6603867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BB84F9-180F-DD41-B0B2-577695BF0AC3}"/>
                </a:ext>
              </a:extLst>
            </p:cNvPr>
            <p:cNvCxnSpPr/>
            <p:nvPr/>
          </p:nvCxnSpPr>
          <p:spPr>
            <a:xfrm>
              <a:off x="1134159" y="3202745"/>
              <a:ext cx="2129883" cy="2899317"/>
            </a:xfrm>
            <a:prstGeom prst="line">
              <a:avLst/>
            </a:prstGeom>
            <a:ln w="57150">
              <a:solidFill>
                <a:srgbClr val="355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A8A221-D53E-294E-A83B-0134A2E50372}"/>
                </a:ext>
              </a:extLst>
            </p:cNvPr>
            <p:cNvSpPr/>
            <p:nvPr/>
          </p:nvSpPr>
          <p:spPr>
            <a:xfrm>
              <a:off x="1282843" y="555844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DA8F4FD-3550-DE4A-8004-13C0DC4BC274}"/>
                </a:ext>
              </a:extLst>
            </p:cNvPr>
            <p:cNvSpPr/>
            <p:nvPr/>
          </p:nvSpPr>
          <p:spPr>
            <a:xfrm>
              <a:off x="821925" y="5982186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AAC8695-4A82-1F4B-BC4B-86E067F08A64}"/>
                </a:ext>
              </a:extLst>
            </p:cNvPr>
            <p:cNvSpPr/>
            <p:nvPr/>
          </p:nvSpPr>
          <p:spPr>
            <a:xfrm>
              <a:off x="1622954" y="609090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5B87A9E-B39D-5E47-996A-F45D5F48CA51}"/>
                </a:ext>
              </a:extLst>
            </p:cNvPr>
            <p:cNvSpPr/>
            <p:nvPr/>
          </p:nvSpPr>
          <p:spPr>
            <a:xfrm>
              <a:off x="3327232" y="4513013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175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7357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to problem statement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545401-5B05-704C-9E12-1509A87B5ACB}"/>
              </a:ext>
            </a:extLst>
          </p:cNvPr>
          <p:cNvCxnSpPr/>
          <p:nvPr/>
        </p:nvCxnSpPr>
        <p:spPr>
          <a:xfrm>
            <a:off x="0" y="3157536"/>
            <a:ext cx="120767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9887532-CCC3-6444-BAB3-652918917691}"/>
              </a:ext>
            </a:extLst>
          </p:cNvPr>
          <p:cNvSpPr txBox="1"/>
          <p:nvPr/>
        </p:nvSpPr>
        <p:spPr>
          <a:xfrm>
            <a:off x="1171575" y="3971925"/>
            <a:ext cx="444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Problem independent techniques</a:t>
            </a:r>
          </a:p>
        </p:txBody>
      </p:sp>
    </p:spTree>
    <p:extLst>
      <p:ext uri="{BB962C8B-B14F-4D97-AF65-F5344CB8AC3E}">
        <p14:creationId xmlns:p14="http://schemas.microsoft.com/office/powerpoint/2010/main" val="343597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8174A3-5BB4-2442-B6F6-D65E23B05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3028950"/>
            <a:ext cx="11531600" cy="800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E2439-1211-8C4F-A076-2D2020869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Thursday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48F96-B199-3349-85E6-028B5B2C5DD2}"/>
              </a:ext>
            </a:extLst>
          </p:cNvPr>
          <p:cNvSpPr/>
          <p:nvPr/>
        </p:nvSpPr>
        <p:spPr>
          <a:xfrm>
            <a:off x="1557338" y="3086102"/>
            <a:ext cx="9944100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D5509F-04D8-334E-8DD5-6998C6FF50D1}"/>
              </a:ext>
            </a:extLst>
          </p:cNvPr>
          <p:cNvSpPr/>
          <p:nvPr/>
        </p:nvSpPr>
        <p:spPr>
          <a:xfrm>
            <a:off x="7715250" y="3429000"/>
            <a:ext cx="2514600" cy="2714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0553-7ADE-F941-8BFB-AD306555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burning Q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AF89A-261E-AA41-A5DA-CC25E3B9E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816090"/>
            <a:ext cx="5247640" cy="2970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B06A2-FEBC-DD42-A850-8C8BC7A061EA}"/>
              </a:ext>
            </a:extLst>
          </p:cNvPr>
          <p:cNvSpPr txBox="1"/>
          <p:nvPr/>
        </p:nvSpPr>
        <p:spPr>
          <a:xfrm>
            <a:off x="1036320" y="5166360"/>
            <a:ext cx="4118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“Algorithms can be biased”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F96BE-2368-1D4B-9709-802091A3A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554787"/>
            <a:ext cx="5087405" cy="4635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F4A238-607E-874B-AC0F-2882036ED0E3}"/>
              </a:ext>
            </a:extLst>
          </p:cNvPr>
          <p:cNvSpPr txBox="1"/>
          <p:nvPr/>
        </p:nvSpPr>
        <p:spPr>
          <a:xfrm>
            <a:off x="6858000" y="5427970"/>
            <a:ext cx="47685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”Algorithms are based on math </a:t>
            </a:r>
          </a:p>
          <a:p>
            <a:r>
              <a:rPr lang="en-US" sz="2800" dirty="0"/>
              <a:t>and  hence cannot be biased"</a:t>
            </a:r>
          </a:p>
        </p:txBody>
      </p:sp>
      <p:sp>
        <p:nvSpPr>
          <p:cNvPr id="3" name="7-Point Star 2">
            <a:extLst>
              <a:ext uri="{FF2B5EF4-FFF2-40B4-BE49-F238E27FC236}">
                <a16:creationId xmlns:a16="http://schemas.microsoft.com/office/drawing/2014/main" id="{866BB038-B0D9-C146-8E5F-9DF84C2AA579}"/>
              </a:ext>
            </a:extLst>
          </p:cNvPr>
          <p:cNvSpPr/>
          <p:nvPr/>
        </p:nvSpPr>
        <p:spPr>
          <a:xfrm>
            <a:off x="4907280" y="1996440"/>
            <a:ext cx="4922520" cy="2790189"/>
          </a:xfrm>
          <a:prstGeom prst="star7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Depends on what you mean by “algorithm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10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AFEF15A3-DC60-FD4F-A593-8BBF1DAD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Main Steps in Traditional Algorithm Design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A06867-E857-8A4F-92E1-DF9B7E387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144938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Problem Statement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7922B-D251-F148-8FF3-FDE994C2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854450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Algorithm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56056FC-0F82-CF45-91F9-49C927C52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3387726"/>
            <a:ext cx="381000" cy="466725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4037" name="TextBox 11">
            <a:extLst>
              <a:ext uri="{FF2B5EF4-FFF2-40B4-BE49-F238E27FC236}">
                <a16:creationId xmlns:a16="http://schemas.microsoft.com/office/drawing/2014/main" id="{0B82AC75-EEB0-D847-876E-54C2BD7F5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89" y="1617663"/>
            <a:ext cx="20246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Real world problem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5CAD76-3858-CB48-849D-01B963066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2681289"/>
            <a:ext cx="3168650" cy="70643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Problem Definition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BC726A50-2BA5-C14D-99E3-6C0CE76F8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63" y="2154238"/>
            <a:ext cx="379412" cy="527050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6F4D13-4316-D846-826D-04139BAE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88" y="2865438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Precise mathematical def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7562F-7FB5-2442-A63D-0455A66AE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4989513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1800">
                <a:solidFill>
                  <a:srgbClr val="FFFFFF"/>
                </a:solidFill>
                <a:latin typeface="Calibri" panose="020F0502020204030204" pitchFamily="34" charset="0"/>
              </a:rPr>
              <a:t>“</a:t>
            </a:r>
            <a:r>
              <a:rPr lang="en-US" altLang="ja-JP" sz="1800">
                <a:solidFill>
                  <a:srgbClr val="FFFFFF"/>
                </a:solidFill>
                <a:latin typeface="Calibri" panose="020F0502020204030204" pitchFamily="34" charset="0"/>
              </a:rPr>
              <a:t>Implementation</a:t>
            </a:r>
            <a:r>
              <a:rPr lang="ja-JP" altLang="en-US" sz="1800">
                <a:solidFill>
                  <a:srgbClr val="FFFFFF"/>
                </a:solidFill>
                <a:latin typeface="Calibri" panose="020F0502020204030204" pitchFamily="34" charset="0"/>
              </a:rPr>
              <a:t>”</a:t>
            </a: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C2140A1A-1A7C-5346-AACD-ACE1B318C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4559301"/>
            <a:ext cx="381000" cy="430213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D64354-BC37-5A46-94AF-D11A1BDFC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4" y="5178425"/>
            <a:ext cx="1637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Data Structures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EC7D22-56EA-1743-9FE4-F125A6CD1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606583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Analysis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60C1BB3-97AE-5546-8457-7CC0E449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5694364"/>
            <a:ext cx="381000" cy="3714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305CCA-245D-8247-80C8-F4B0249FA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26" y="6264275"/>
            <a:ext cx="2235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Correctness/Run time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F21659-6E54-FF45-BA5B-38F83E307387}"/>
              </a:ext>
            </a:extLst>
          </p:cNvPr>
          <p:cNvCxnSpPr/>
          <p:nvPr/>
        </p:nvCxnSpPr>
        <p:spPr>
          <a:xfrm>
            <a:off x="716280" y="3540126"/>
            <a:ext cx="10850880" cy="4127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043F140-68CC-664A-AF46-5C765747E9AE}"/>
              </a:ext>
            </a:extLst>
          </p:cNvPr>
          <p:cNvSpPr txBox="1"/>
          <p:nvPr/>
        </p:nvSpPr>
        <p:spPr>
          <a:xfrm>
            <a:off x="609600" y="1986995"/>
            <a:ext cx="3297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Problem definition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E7A7A2-78B3-1148-BE7E-2F69A956A4F4}"/>
              </a:ext>
            </a:extLst>
          </p:cNvPr>
          <p:cNvSpPr txBox="1"/>
          <p:nvPr/>
        </p:nvSpPr>
        <p:spPr>
          <a:xfrm>
            <a:off x="609600" y="4815840"/>
            <a:ext cx="3022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Algorithm design</a:t>
            </a:r>
          </a:p>
        </p:txBody>
      </p:sp>
    </p:spTree>
    <p:extLst>
      <p:ext uri="{BB962C8B-B14F-4D97-AF65-F5344CB8AC3E}">
        <p14:creationId xmlns:p14="http://schemas.microsoft.com/office/powerpoint/2010/main" val="358089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8BA1-49A9-144D-B0E5-4CEAB456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points about traditional algorithms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8425B-8534-9A46-B59D-FCFC51441549}"/>
              </a:ext>
            </a:extLst>
          </p:cNvPr>
          <p:cNvSpPr txBox="1"/>
          <p:nvPr/>
        </p:nvSpPr>
        <p:spPr>
          <a:xfrm>
            <a:off x="1082040" y="1920240"/>
            <a:ext cx="7409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Problem  is defined BEFORE algorithm is designed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6A358-FB89-2547-AB54-261FABB83C3D}"/>
              </a:ext>
            </a:extLst>
          </p:cNvPr>
          <p:cNvSpPr txBox="1"/>
          <p:nvPr/>
        </p:nvSpPr>
        <p:spPr>
          <a:xfrm>
            <a:off x="1082040" y="3307080"/>
            <a:ext cx="664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prove algorithm is correct for ALL inputs</a:t>
            </a: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5121CBED-2122-B441-998C-B51EB5E92AA1}"/>
              </a:ext>
            </a:extLst>
          </p:cNvPr>
          <p:cNvSpPr/>
          <p:nvPr/>
        </p:nvSpPr>
        <p:spPr>
          <a:xfrm rot="17141210">
            <a:off x="3339463" y="1406574"/>
            <a:ext cx="469520" cy="299835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6444C000-A361-7249-AACF-FC207BEDF148}"/>
              </a:ext>
            </a:extLst>
          </p:cNvPr>
          <p:cNvSpPr/>
          <p:nvPr/>
        </p:nvSpPr>
        <p:spPr>
          <a:xfrm>
            <a:off x="1905000" y="4221480"/>
            <a:ext cx="7924800" cy="1584960"/>
          </a:xfrm>
          <a:prstGeom prst="cloudCallout">
            <a:avLst>
              <a:gd name="adj1" fmla="val -26987"/>
              <a:gd name="adj2" fmla="val -75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One </a:t>
            </a:r>
            <a:r>
              <a:rPr lang="en-US" sz="2400" i="1" dirty="0"/>
              <a:t>could </a:t>
            </a:r>
            <a:r>
              <a:rPr lang="en-US" sz="2400" dirty="0"/>
              <a:t> consider such algorithms not biased</a:t>
            </a:r>
          </a:p>
        </p:txBody>
      </p:sp>
    </p:spTree>
    <p:extLst>
      <p:ext uri="{BB962C8B-B14F-4D97-AF65-F5344CB8AC3E}">
        <p14:creationId xmlns:p14="http://schemas.microsoft.com/office/powerpoint/2010/main" val="243694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993</Words>
  <Application>Microsoft Macintosh PowerPoint</Application>
  <PresentationFormat>Widescreen</PresentationFormat>
  <Paragraphs>276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Office Theme</vt:lpstr>
      <vt:lpstr>CSE 410</vt:lpstr>
      <vt:lpstr>Read the syllabus carefully!</vt:lpstr>
      <vt:lpstr>One (potential) project deadline TODAY 5pm</vt:lpstr>
      <vt:lpstr>Make sure you are on piazza</vt:lpstr>
      <vt:lpstr>Make sure to vote for the office hour slot</vt:lpstr>
      <vt:lpstr>Few things I forgot to mention</vt:lpstr>
      <vt:lpstr>Back to the burning Q</vt:lpstr>
      <vt:lpstr>Main Steps in Traditional Algorithm Design</vt:lpstr>
      <vt:lpstr>Two main points about traditional algorithms</vt:lpstr>
      <vt:lpstr>Today</vt:lpstr>
      <vt:lpstr>Proof reader for today?</vt:lpstr>
      <vt:lpstr>Cat vs. Dogs</vt:lpstr>
      <vt:lpstr>Warren and Billy</vt:lpstr>
      <vt:lpstr>How do you ”define” a dog vs cat image?</vt:lpstr>
      <vt:lpstr>Google Images has “solved” this problem</vt:lpstr>
      <vt:lpstr>How do you ”define” a dog vs cat image?</vt:lpstr>
      <vt:lpstr>Better way to get to the URL</vt:lpstr>
      <vt:lpstr>My result for Warren</vt:lpstr>
      <vt:lpstr>My result for Billy</vt:lpstr>
      <vt:lpstr>So cats vs dogs problem solved?</vt:lpstr>
      <vt:lpstr>My result for modified Warren</vt:lpstr>
      <vt:lpstr>My result for modified Billy</vt:lpstr>
      <vt:lpstr>Bonus alert! Better modified Warren image?</vt:lpstr>
      <vt:lpstr>How does Google Images work?</vt:lpstr>
      <vt:lpstr>When a new image comes in</vt:lpstr>
      <vt:lpstr>Couple of important points</vt:lpstr>
      <vt:lpstr>AOC is right!</vt:lpstr>
      <vt:lpstr>Modern Algorithm = Machine Learning (ML)</vt:lpstr>
      <vt:lpstr>Back to cats vs. dogs</vt:lpstr>
      <vt:lpstr>PowerPoint Presentation</vt:lpstr>
      <vt:lpstr>What is missing from this picture?</vt:lpstr>
      <vt:lpstr>PowerPoint Presentation</vt:lpstr>
      <vt:lpstr>What is missing?</vt:lpstr>
      <vt:lpstr>Not the only ML+society pipeline in town</vt:lpstr>
      <vt:lpstr>Not the only ML+society pipeline in town</vt:lpstr>
      <vt:lpstr>A walkthrough</vt:lpstr>
      <vt:lpstr>A walkthrough?</vt:lpstr>
      <vt:lpstr>Next Thursday</vt:lpstr>
      <vt:lpstr>Have you heard of COMPAS?</vt:lpstr>
      <vt:lpstr>PowerPoint Presentation</vt:lpstr>
      <vt:lpstr>A sample of their result</vt:lpstr>
      <vt:lpstr>A rejoinder</vt:lpstr>
      <vt:lpstr>PowerPoint Presentation</vt:lpstr>
      <vt:lpstr>Pass-phrase for today: Katarzyna Szymielewicz</vt:lpstr>
      <vt:lpstr>A walkthrough</vt:lpstr>
      <vt:lpstr>Real world goal</vt:lpstr>
      <vt:lpstr>Real world mechanism</vt:lpstr>
      <vt:lpstr>Learning problem</vt:lpstr>
      <vt:lpstr>PowerPoint Presentation</vt:lpstr>
      <vt:lpstr>Data collection mechanism</vt:lpstr>
      <vt:lpstr>Which data to collect?</vt:lpstr>
      <vt:lpstr>Data representation</vt:lpstr>
      <vt:lpstr>PowerPoint Presentation</vt:lpstr>
      <vt:lpstr>Target class/model</vt:lpstr>
      <vt:lpstr>Cartoon of how linear model works</vt:lpstr>
      <vt:lpstr>Training data set</vt:lpstr>
      <vt:lpstr>Pick (random) half of the dataset</vt:lpstr>
      <vt:lpstr>Model training</vt:lpstr>
      <vt:lpstr>PowerPoint Presentation</vt:lpstr>
      <vt:lpstr>Predict on test data</vt:lpstr>
      <vt:lpstr>Evaluate error</vt:lpstr>
      <vt:lpstr>PowerPoint Presentation</vt:lpstr>
      <vt:lpstr>Relation to problem statement</vt:lpstr>
      <vt:lpstr>Next Thursday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410</dc:title>
  <dc:creator>Microsoft Office User</dc:creator>
  <cp:lastModifiedBy>Microsoft Office User</cp:lastModifiedBy>
  <cp:revision>16</cp:revision>
  <dcterms:created xsi:type="dcterms:W3CDTF">2020-01-30T00:44:00Z</dcterms:created>
  <dcterms:modified xsi:type="dcterms:W3CDTF">2020-01-30T19:56:50Z</dcterms:modified>
</cp:coreProperties>
</file>