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18" r:id="rId3"/>
    <p:sldId id="497" r:id="rId4"/>
    <p:sldId id="545" r:id="rId5"/>
    <p:sldId id="552" r:id="rId6"/>
    <p:sldId id="554" r:id="rId7"/>
    <p:sldId id="609" r:id="rId8"/>
    <p:sldId id="611" r:id="rId9"/>
    <p:sldId id="612" r:id="rId10"/>
    <p:sldId id="613" r:id="rId11"/>
    <p:sldId id="614" r:id="rId12"/>
    <p:sldId id="615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/>
    <p:restoredTop sz="94673"/>
  </p:normalViewPr>
  <p:slideViewPr>
    <p:cSldViewPr snapToGrid="0" snapToObjects="1">
      <p:cViewPr varScale="1">
        <p:scale>
          <a:sx n="61" d="100"/>
          <a:sy n="61" d="100"/>
        </p:scale>
        <p:origin x="24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x0l_vkjozc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3mqgrmKz7s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-CcWZZuSUGE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8UJ2VGm0TM?feature=oembed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XIEmKiEpdw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o4Sn6Umx3A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OC-Uy8MpFw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K85W2MoLJo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 9, 2020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DA94-E316-1447-9054-314F2EED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rights act of 1964</a:t>
            </a:r>
          </a:p>
        </p:txBody>
      </p:sp>
      <p:pic>
        <p:nvPicPr>
          <p:cNvPr id="3" name="Online Media 2" descr="The Civil Rights Act Of 1964 Explained | This Day Forward | msnbc">
            <a:hlinkClick r:id="" action="ppaction://media"/>
            <a:extLst>
              <a:ext uri="{FF2B5EF4-FFF2-40B4-BE49-F238E27FC236}">
                <a16:creationId xmlns:a16="http://schemas.microsoft.com/office/drawing/2014/main" id="{BAD40EC2-8080-7A4F-B351-C50763E6B3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A868-C20B-8B43-9BC2-63DB3EAA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anti-discrimination laws exist..</a:t>
            </a:r>
          </a:p>
        </p:txBody>
      </p:sp>
      <p:pic>
        <p:nvPicPr>
          <p:cNvPr id="3" name="Online Media 2" descr="Google Impact Challenge: Disabilities | ADA 25th Anniversary">
            <a:hlinkClick r:id="" action="ppaction://media"/>
            <a:extLst>
              <a:ext uri="{FF2B5EF4-FFF2-40B4-BE49-F238E27FC236}">
                <a16:creationId xmlns:a16="http://schemas.microsoft.com/office/drawing/2014/main" id="{D1811AC5-99ED-1F4D-AE6E-30115985BA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188C37-8A5B-3D40-A694-F477A8966BD4}"/>
              </a:ext>
            </a:extLst>
          </p:cNvPr>
          <p:cNvSpPr/>
          <p:nvPr/>
        </p:nvSpPr>
        <p:spPr>
          <a:xfrm>
            <a:off x="2237362" y="5505855"/>
            <a:ext cx="7879404" cy="98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will focus on Title VII in this part of the course</a:t>
            </a:r>
          </a:p>
        </p:txBody>
      </p:sp>
    </p:spTree>
    <p:extLst>
      <p:ext uri="{BB962C8B-B14F-4D97-AF65-F5344CB8AC3E}">
        <p14:creationId xmlns:p14="http://schemas.microsoft.com/office/powerpoint/2010/main" val="39043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4AF7-66C5-6D43-A6F4-A598048C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Protected groups/classes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2CAD0-C8E3-8943-AE5C-72F80DA7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135"/>
            <a:ext cx="10058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1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CE06-63EC-7B46-8821-A8A4EC63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can be legal!</a:t>
            </a:r>
          </a:p>
        </p:txBody>
      </p:sp>
      <p:pic>
        <p:nvPicPr>
          <p:cNvPr id="3" name="Online Media 2" descr="Is Discrimination Ever Legal?">
            <a:hlinkClick r:id="" action="ppaction://media"/>
            <a:extLst>
              <a:ext uri="{FF2B5EF4-FFF2-40B4-BE49-F238E27FC236}">
                <a16:creationId xmlns:a16="http://schemas.microsoft.com/office/drawing/2014/main" id="{889FA8D6-0FD2-CF44-BA69-EF181B80E3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6FD05-987C-854B-ADAC-23720B9F3275}"/>
              </a:ext>
            </a:extLst>
          </p:cNvPr>
          <p:cNvSpPr/>
          <p:nvPr/>
        </p:nvSpPr>
        <p:spPr>
          <a:xfrm>
            <a:off x="2237362" y="5505855"/>
            <a:ext cx="7879404" cy="98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 discrimination against protected class can be legal!</a:t>
            </a:r>
          </a:p>
        </p:txBody>
      </p:sp>
    </p:spTree>
    <p:extLst>
      <p:ext uri="{BB962C8B-B14F-4D97-AF65-F5344CB8AC3E}">
        <p14:creationId xmlns:p14="http://schemas.microsoft.com/office/powerpoint/2010/main" val="19036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16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4CB7-624B-8C46-A6B3-DC90269F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is not immutable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DFF13-802E-5E42-9135-0DC3BB067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0301"/>
            <a:ext cx="12192000" cy="962811"/>
          </a:xfrm>
          <a:prstGeom prst="rect">
            <a:avLst/>
          </a:prstGeom>
        </p:spPr>
      </p:pic>
      <p:pic>
        <p:nvPicPr>
          <p:cNvPr id="5" name="Online Media 4" descr="Supreme Court weighs whether LGBTQ workers are protected from discrimination">
            <a:hlinkClick r:id="" action="ppaction://media"/>
            <a:extLst>
              <a:ext uri="{FF2B5EF4-FFF2-40B4-BE49-F238E27FC236}">
                <a16:creationId xmlns:a16="http://schemas.microsoft.com/office/drawing/2014/main" id="{7EB1E766-3FDA-7646-BC73-7BB6DE998C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80586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8898-2003-154A-A905-20C259AC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5FF23-5AB0-6642-B377-5D951A6D0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1693"/>
            <a:ext cx="12192000" cy="15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7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5A83-88E5-9E4F-B863-421E62BE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Treatment</a:t>
            </a:r>
          </a:p>
        </p:txBody>
      </p:sp>
      <p:pic>
        <p:nvPicPr>
          <p:cNvPr id="3" name="Online Media 2" descr="Disparate Treatment">
            <a:hlinkClick r:id="" action="ppaction://media"/>
            <a:extLst>
              <a:ext uri="{FF2B5EF4-FFF2-40B4-BE49-F238E27FC236}">
                <a16:creationId xmlns:a16="http://schemas.microsoft.com/office/drawing/2014/main" id="{17CA7401-2684-F84A-8B9F-E625A69781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AAB9-BC6C-A347-BD01-0CF5FD94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disparate 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FD2AD-E399-8041-92E0-A7625592378C}"/>
              </a:ext>
            </a:extLst>
          </p:cNvPr>
          <p:cNvSpPr txBox="1"/>
          <p:nvPr/>
        </p:nvSpPr>
        <p:spPr>
          <a:xfrm>
            <a:off x="1127051" y="1690688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Formal and intentional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BC568-B895-364D-AD7B-9FD2B723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6488"/>
            <a:ext cx="12192000" cy="589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39F8F-D1A3-5044-92EB-300755A4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5224"/>
            <a:ext cx="12192000" cy="446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6E4B6-F179-F145-B070-79695551D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9310"/>
            <a:ext cx="12192000" cy="1291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125AB-9B3D-AE4A-AA43-B09032E55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74557"/>
            <a:ext cx="12192000" cy="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1826-74BB-1249-9E98-CD2A1038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5C615-07A8-4A49-850C-1203838E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042"/>
            <a:ext cx="12192000" cy="983916"/>
          </a:xfrm>
          <a:prstGeom prst="rect">
            <a:avLst/>
          </a:prstGeom>
        </p:spPr>
      </p:pic>
      <p:sp>
        <p:nvSpPr>
          <p:cNvPr id="5" name="Explosion 1 4">
            <a:extLst>
              <a:ext uri="{FF2B5EF4-FFF2-40B4-BE49-F238E27FC236}">
                <a16:creationId xmlns:a16="http://schemas.microsoft.com/office/drawing/2014/main" id="{65F3EB1C-FD60-2743-8BFB-59E3CD9A1F61}"/>
              </a:ext>
            </a:extLst>
          </p:cNvPr>
          <p:cNvSpPr/>
          <p:nvPr/>
        </p:nvSpPr>
        <p:spPr>
          <a:xfrm>
            <a:off x="3551274" y="4338084"/>
            <a:ext cx="5018568" cy="21547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36534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9B6E8-1BBF-3B4E-9DAB-8D7E6F94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Qs graded… finally!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FF4F0-DDA0-5C49-8177-3A47AECA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889"/>
            <a:ext cx="12192000" cy="23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1826-74BB-1249-9E98-CD2A1038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65F3EB1C-FD60-2743-8BFB-59E3CD9A1F61}"/>
              </a:ext>
            </a:extLst>
          </p:cNvPr>
          <p:cNvSpPr/>
          <p:nvPr/>
        </p:nvSpPr>
        <p:spPr>
          <a:xfrm>
            <a:off x="3551274" y="4338084"/>
            <a:ext cx="5018568" cy="21547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4F79FB-F84B-984D-9981-96BF55AD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9559"/>
            <a:ext cx="12192000" cy="6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7BC5-BECE-7349-BE61-ECE20DC3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Karen Levy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116B-F435-8940-BAFC-D4B7E7A0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9" y="1526419"/>
            <a:ext cx="9335922" cy="53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EB89-1B84-344F-9D50-84551442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 (Griggs vs. Duke Power Co.)</a:t>
            </a:r>
          </a:p>
        </p:txBody>
      </p:sp>
      <p:pic>
        <p:nvPicPr>
          <p:cNvPr id="3" name="Online Media 2" descr="Griggs v  Duke Power Co">
            <a:hlinkClick r:id="" action="ppaction://media"/>
            <a:extLst>
              <a:ext uri="{FF2B5EF4-FFF2-40B4-BE49-F238E27FC236}">
                <a16:creationId xmlns:a16="http://schemas.microsoft.com/office/drawing/2014/main" id="{D5D16E36-4D63-F449-BA4B-3668F69C2E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27D6-89C4-454D-A40A-EB789B8D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</a:t>
            </a:r>
          </a:p>
        </p:txBody>
      </p:sp>
      <p:pic>
        <p:nvPicPr>
          <p:cNvPr id="3" name="Online Media 2" descr="Disparate Impact in Employment Discrimination">
            <a:hlinkClick r:id="" action="ppaction://media"/>
            <a:extLst>
              <a:ext uri="{FF2B5EF4-FFF2-40B4-BE49-F238E27FC236}">
                <a16:creationId xmlns:a16="http://schemas.microsoft.com/office/drawing/2014/main" id="{711B4BDA-C563-F94B-90DB-DDE4CF1A6B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5F90-35BE-5249-A7F5-B6512096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Impact: Examples</a:t>
            </a:r>
          </a:p>
        </p:txBody>
      </p:sp>
      <p:pic>
        <p:nvPicPr>
          <p:cNvPr id="3" name="Online Media 2" descr="Discrimination by Disparate Impact Examples">
            <a:hlinkClick r:id="" action="ppaction://media"/>
            <a:extLst>
              <a:ext uri="{FF2B5EF4-FFF2-40B4-BE49-F238E27FC236}">
                <a16:creationId xmlns:a16="http://schemas.microsoft.com/office/drawing/2014/main" id="{0FBCEB2E-F76E-4F48-9139-CD0A722965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A4F7-3C1B-A246-8C08-424A9C5A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steps in a disparate impact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28127-C8B8-D144-8BBB-D9940C68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759"/>
            <a:ext cx="12192000" cy="863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99DE4-34EE-424B-A456-B65D5B5F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645"/>
            <a:ext cx="12192000" cy="950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C055B3-6E2B-5B47-AD2E-C9FCEF36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9842"/>
            <a:ext cx="12192000" cy="916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360BB-282C-5F40-A461-5EC65A306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50432"/>
            <a:ext cx="12192000" cy="8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9C34-BC3A-E946-A7F7-968256F7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is time….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151BF2E2-96BC-DC4E-AB28-B4B4210A1AE5}"/>
              </a:ext>
            </a:extLst>
          </p:cNvPr>
          <p:cNvSpPr/>
          <p:nvPr/>
        </p:nvSpPr>
        <p:spPr>
          <a:xfrm>
            <a:off x="2083981" y="999460"/>
            <a:ext cx="7783033" cy="549341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would the ML pipeline affect the Disparate treatment and disparate impact cases?</a:t>
            </a:r>
          </a:p>
        </p:txBody>
      </p:sp>
    </p:spTree>
    <p:extLst>
      <p:ext uri="{BB962C8B-B14F-4D97-AF65-F5344CB8AC3E}">
        <p14:creationId xmlns:p14="http://schemas.microsoft.com/office/powerpoint/2010/main" val="14349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3CFD-E0D9-3D4F-AD27-15FF5B25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treatment and ML pipeline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52942C36-05B8-D540-8AEC-D7360F41AE60}"/>
              </a:ext>
            </a:extLst>
          </p:cNvPr>
          <p:cNvSpPr/>
          <p:nvPr/>
        </p:nvSpPr>
        <p:spPr>
          <a:xfrm>
            <a:off x="3586716" y="2551815"/>
            <a:ext cx="5018568" cy="21547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39246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3CFD-E0D9-3D4F-AD27-15FF5B25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 and ML pipeline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84F7F05F-B8DD-F34A-8AAB-7D03818E67A8}"/>
              </a:ext>
            </a:extLst>
          </p:cNvPr>
          <p:cNvSpPr/>
          <p:nvPr/>
        </p:nvSpPr>
        <p:spPr>
          <a:xfrm>
            <a:off x="3586716" y="2551815"/>
            <a:ext cx="5018568" cy="21547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30908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5C15-25D4-8948-8208-950F075E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reading schedule fixed for last 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67AFB-5412-0E4E-A4EF-12B19B2DB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690688"/>
            <a:ext cx="75057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67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society back into the picture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828C-0B4D-B649-B06D-E23A6034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categories of bias of the 3</a:t>
            </a:r>
            <a:r>
              <a:rPr lang="en-US" baseline="30000" dirty="0"/>
              <a:t>rd</a:t>
            </a:r>
            <a:r>
              <a:rPr lang="en-US" dirty="0"/>
              <a:t> kind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7C895-95C1-5A43-A247-41BEDA36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5" y="1528457"/>
            <a:ext cx="8642238" cy="5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1807-B94D-1140-8C42-70504888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biases in one place…</a:t>
            </a:r>
          </a:p>
        </p:txBody>
      </p:sp>
      <p:pic>
        <p:nvPicPr>
          <p:cNvPr id="4098" name="Picture 2" descr="Responsive image">
            <a:extLst>
              <a:ext uri="{FF2B5EF4-FFF2-40B4-BE49-F238E27FC236}">
                <a16:creationId xmlns:a16="http://schemas.microsoft.com/office/drawing/2014/main" id="{67BD94A5-662E-5D43-A0E3-0A53EA32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1219200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36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EDD9-4674-9B4F-89BD-125A8B0E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and Law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EF90D162-424E-1041-BB82-1979F833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6681"/>
            <a:ext cx="12192000" cy="4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16591</TotalTime>
  <Words>171</Words>
  <Application>Microsoft Macintosh PowerPoint</Application>
  <PresentationFormat>Widescreen</PresentationFormat>
  <Paragraphs>37</Paragraphs>
  <Slides>28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CSE 410</vt:lpstr>
      <vt:lpstr>Bonus Qs graded… finally!</vt:lpstr>
      <vt:lpstr>Proof reading schedule fixed for last round</vt:lpstr>
      <vt:lpstr>PowerPoint Presentation</vt:lpstr>
      <vt:lpstr>Bringing society back into the picture</vt:lpstr>
      <vt:lpstr>Six categories of bias of the 3rd kind</vt:lpstr>
      <vt:lpstr>All biases in one place…</vt:lpstr>
      <vt:lpstr>PowerPoint Presentation</vt:lpstr>
      <vt:lpstr>Discrimination and Law</vt:lpstr>
      <vt:lpstr>Civil rights act of 1964</vt:lpstr>
      <vt:lpstr>Other anti-discrimination laws exist..</vt:lpstr>
      <vt:lpstr>Protected groups/classes</vt:lpstr>
      <vt:lpstr>Discrimination can be legal!</vt:lpstr>
      <vt:lpstr>PowerPoint Presentation</vt:lpstr>
      <vt:lpstr>Law is not immutable</vt:lpstr>
      <vt:lpstr>Title VII</vt:lpstr>
      <vt:lpstr>Disparate Treatment</vt:lpstr>
      <vt:lpstr>Two kinds of disparate treatment</vt:lpstr>
      <vt:lpstr>Exercise 1</vt:lpstr>
      <vt:lpstr>Exercise 2</vt:lpstr>
      <vt:lpstr>Passphrase for today: Karen Levy </vt:lpstr>
      <vt:lpstr>Disparate Impact (Griggs vs. Duke Power Co.)</vt:lpstr>
      <vt:lpstr>Disparate Impact</vt:lpstr>
      <vt:lpstr>Disparate Impact: Examples</vt:lpstr>
      <vt:lpstr>Three steps in a disparate impact step</vt:lpstr>
      <vt:lpstr>If there is time….</vt:lpstr>
      <vt:lpstr>Disparate treatment and ML pipeline</vt:lpstr>
      <vt:lpstr>Disparate impact and ML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Microsoft Office User</cp:lastModifiedBy>
  <cp:revision>142</cp:revision>
  <dcterms:created xsi:type="dcterms:W3CDTF">2020-01-30T00:44:00Z</dcterms:created>
  <dcterms:modified xsi:type="dcterms:W3CDTF">2020-04-09T14:54:35Z</dcterms:modified>
</cp:coreProperties>
</file>