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97" r:id="rId3"/>
    <p:sldId id="635" r:id="rId4"/>
    <p:sldId id="545" r:id="rId5"/>
    <p:sldId id="552" r:id="rId6"/>
    <p:sldId id="554" r:id="rId7"/>
    <p:sldId id="609" r:id="rId8"/>
    <p:sldId id="611" r:id="rId9"/>
    <p:sldId id="612" r:id="rId10"/>
    <p:sldId id="615" r:id="rId11"/>
    <p:sldId id="622" r:id="rId12"/>
    <p:sldId id="624" r:id="rId13"/>
    <p:sldId id="636" r:id="rId14"/>
    <p:sldId id="629" r:id="rId15"/>
    <p:sldId id="630" r:id="rId16"/>
    <p:sldId id="631" r:id="rId17"/>
    <p:sldId id="637" r:id="rId18"/>
    <p:sldId id="638" r:id="rId19"/>
    <p:sldId id="639" r:id="rId20"/>
    <p:sldId id="640" r:id="rId21"/>
    <p:sldId id="641" r:id="rId22"/>
    <p:sldId id="642" r:id="rId23"/>
    <p:sldId id="643" r:id="rId24"/>
    <p:sldId id="650" r:id="rId25"/>
    <p:sldId id="646" r:id="rId26"/>
    <p:sldId id="645" r:id="rId27"/>
    <p:sldId id="647" r:id="rId28"/>
    <p:sldId id="570" r:id="rId29"/>
    <p:sldId id="648" r:id="rId30"/>
    <p:sldId id="649" r:id="rId31"/>
    <p:sldId id="651" r:id="rId32"/>
    <p:sldId id="644" r:id="rId33"/>
    <p:sldId id="653" r:id="rId34"/>
    <p:sldId id="65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77"/>
    <p:restoredTop sz="94673"/>
  </p:normalViewPr>
  <p:slideViewPr>
    <p:cSldViewPr snapToGrid="0" snapToObjects="1">
      <p:cViewPr varScale="1">
        <p:scale>
          <a:sx n="72" d="100"/>
          <a:sy n="72" d="100"/>
        </p:scale>
        <p:origin x="23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OC-Uy8MpFw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K85W2MoLJo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H1wQEgROg4?feature=oembed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rP5RCdpilc?feature=oembe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410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 14, 2020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4AF7-66C5-6D43-A6F4-A598048C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Protected groups/classes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2CAD0-C8E3-8943-AE5C-72F80DA7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135"/>
            <a:ext cx="10058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1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8898-2003-154A-A905-20C259AC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VII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5FF23-5AB0-6642-B377-5D951A6D0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1693"/>
            <a:ext cx="12192000" cy="15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7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AAB9-BC6C-A347-BD01-0CF5FD94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disparate treatment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FD2AD-E399-8041-92E0-A7625592378C}"/>
              </a:ext>
            </a:extLst>
          </p:cNvPr>
          <p:cNvSpPr txBox="1"/>
          <p:nvPr/>
        </p:nvSpPr>
        <p:spPr>
          <a:xfrm>
            <a:off x="1127051" y="1690688"/>
            <a:ext cx="3977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Formal and intentional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BC568-B895-364D-AD7B-9FD2B723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6488"/>
            <a:ext cx="12192000" cy="589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439F8F-D1A3-5044-92EB-300755A4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5224"/>
            <a:ext cx="12192000" cy="446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6E4B6-F179-F145-B070-79695551D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9310"/>
            <a:ext cx="12192000" cy="1291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125AB-9B3D-AE4A-AA43-B09032E55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74557"/>
            <a:ext cx="12192000" cy="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63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27D6-89C4-454D-A40A-EB789B8D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Impact</a:t>
            </a:r>
          </a:p>
        </p:txBody>
      </p:sp>
      <p:pic>
        <p:nvPicPr>
          <p:cNvPr id="3" name="Online Media 2" descr="Disparate Impact in Employment Discrimination">
            <a:hlinkClick r:id="" action="ppaction://media"/>
            <a:extLst>
              <a:ext uri="{FF2B5EF4-FFF2-40B4-BE49-F238E27FC236}">
                <a16:creationId xmlns:a16="http://schemas.microsoft.com/office/drawing/2014/main" id="{711B4BDA-C563-F94B-90DB-DDE4CF1A6B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5F90-35BE-5249-A7F5-B6512096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Impact: Examples</a:t>
            </a:r>
          </a:p>
        </p:txBody>
      </p:sp>
      <p:pic>
        <p:nvPicPr>
          <p:cNvPr id="3" name="Online Media 2" descr="Discrimination by Disparate Impact Examples">
            <a:hlinkClick r:id="" action="ppaction://media"/>
            <a:extLst>
              <a:ext uri="{FF2B5EF4-FFF2-40B4-BE49-F238E27FC236}">
                <a16:creationId xmlns:a16="http://schemas.microsoft.com/office/drawing/2014/main" id="{0FBCEB2E-F76E-4F48-9139-CD0A722965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A4F7-3C1B-A246-8C08-424A9C5A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steps in a disparate impact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28127-C8B8-D144-8BBB-D9940C68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759"/>
            <a:ext cx="12192000" cy="863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99DE4-34EE-424B-A456-B65D5B5F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645"/>
            <a:ext cx="12192000" cy="950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C055B3-6E2B-5B47-AD2E-C9FCEF361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9842"/>
            <a:ext cx="12192000" cy="916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B360BB-282C-5F40-A461-5EC65A306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50432"/>
            <a:ext cx="12192000" cy="8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1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81FA-EFDF-3044-84AF-79E8A665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VII and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97DB8-E5A4-8240-ACC7-25C797109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5" y="2118627"/>
            <a:ext cx="12192000" cy="1179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1872DE-CABC-8E44-9AE4-75122E1A3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1848"/>
            <a:ext cx="12192000" cy="1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ADF2-09A2-2C45-A6EB-060209D5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EB257-88E5-0A49-BB5C-B0A6DE2F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204"/>
            <a:ext cx="12192000" cy="20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9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5C15-25D4-8948-8208-950F075E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reading schedule fixed for last 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22827-2000-7246-8C72-8762005F8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1690688"/>
            <a:ext cx="7099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7F42-5B90-9C43-B0F3-830FC082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8740C-041F-844F-A62B-E84EF48C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505"/>
            <a:ext cx="12192000" cy="1839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8F5E4-FA69-1E41-B82C-1BE7E4107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650" y="3775666"/>
            <a:ext cx="5346700" cy="2616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E73F664-DE5D-A443-B3E4-4A025242B657}"/>
              </a:ext>
            </a:extLst>
          </p:cNvPr>
          <p:cNvGrpSpPr/>
          <p:nvPr/>
        </p:nvGrpSpPr>
        <p:grpSpPr>
          <a:xfrm>
            <a:off x="2576623" y="4486940"/>
            <a:ext cx="7038753" cy="1469399"/>
            <a:chOff x="2576623" y="4486940"/>
            <a:chExt cx="7038753" cy="14693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614CCE-0EB8-8D41-8849-BF0363C50DCC}"/>
                </a:ext>
              </a:extLst>
            </p:cNvPr>
            <p:cNvCxnSpPr/>
            <p:nvPr/>
          </p:nvCxnSpPr>
          <p:spPr>
            <a:xfrm>
              <a:off x="2576623" y="4956175"/>
              <a:ext cx="70387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B7EF4B-52C2-AC4F-BACA-462CE99A1BF4}"/>
                </a:ext>
              </a:extLst>
            </p:cNvPr>
            <p:cNvCxnSpPr/>
            <p:nvPr/>
          </p:nvCxnSpPr>
          <p:spPr>
            <a:xfrm>
              <a:off x="2576623" y="5491348"/>
              <a:ext cx="70387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FD2156-834A-4D42-8C1C-DAE1737F7A66}"/>
                </a:ext>
              </a:extLst>
            </p:cNvPr>
            <p:cNvSpPr txBox="1"/>
            <p:nvPr/>
          </p:nvSpPr>
          <p:spPr>
            <a:xfrm>
              <a:off x="6549656" y="4486940"/>
              <a:ext cx="1872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Breakout room #1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8143-BBBE-714E-8F14-2D2EE2C4AFA2}"/>
                </a:ext>
              </a:extLst>
            </p:cNvPr>
            <p:cNvSpPr txBox="1"/>
            <p:nvPr/>
          </p:nvSpPr>
          <p:spPr>
            <a:xfrm>
              <a:off x="6549656" y="5039096"/>
              <a:ext cx="1872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Breakout room #2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CA1255-558B-4F40-92EB-360A2CCAE4B8}"/>
                </a:ext>
              </a:extLst>
            </p:cNvPr>
            <p:cNvSpPr txBox="1"/>
            <p:nvPr/>
          </p:nvSpPr>
          <p:spPr>
            <a:xfrm>
              <a:off x="6549656" y="5587007"/>
              <a:ext cx="1872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Breakout room #3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4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5C4C-8B62-5345-9C13-ED9BC3B3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of evils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0970A-2F2B-E541-B49E-86A4844E4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240"/>
            <a:ext cx="12192000" cy="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31B1B0-4142-2C4A-BAFB-8550E8861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2898"/>
            <a:ext cx="12192000" cy="24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B8584-3B47-3245-91C6-AAFEDAA6F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11269"/>
            <a:ext cx="12192000" cy="3846731"/>
          </a:xfrm>
          <a:prstGeom prst="rect">
            <a:avLst/>
          </a:prstGeom>
        </p:spPr>
      </p:pic>
      <p:pic>
        <p:nvPicPr>
          <p:cNvPr id="9" name="Online Media 8" descr="Target knows when you're pregnant.">
            <a:hlinkClick r:id="" action="ppaction://media"/>
            <a:extLst>
              <a:ext uri="{FF2B5EF4-FFF2-40B4-BE49-F238E27FC236}">
                <a16:creationId xmlns:a16="http://schemas.microsoft.com/office/drawing/2014/main" id="{D097B7CE-F159-9747-AA6A-7F8D640545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70251" y="3117062"/>
            <a:ext cx="4991543" cy="37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A95D-E242-A94B-96E3-8B3EF198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of evils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81E5C-064D-6542-BFAA-AF7B12170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559"/>
            <a:ext cx="12192000" cy="234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D5D5FC-1FBA-9043-80CC-6BA6020E9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3359"/>
            <a:ext cx="12192000" cy="650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1479EC-ECA5-0D41-8CFB-7B8BFA924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12192000" cy="372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0AFE57-A6B1-D447-961A-727317D10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8745"/>
            <a:ext cx="12192000" cy="427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3653F4-94ED-AE4A-8DF3-65DA2EBD1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84441"/>
            <a:ext cx="12192000" cy="11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62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FB6-3B2A-3540-9E92-F2A9D386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Deborah Raji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6EA70-62C7-FF42-970C-6B528538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06" y="1456147"/>
            <a:ext cx="8198428" cy="54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43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AAB9-BC6C-A347-BD01-0CF5FD94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disparate treatment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FD2AD-E399-8041-92E0-A7625592378C}"/>
              </a:ext>
            </a:extLst>
          </p:cNvPr>
          <p:cNvSpPr txBox="1"/>
          <p:nvPr/>
        </p:nvSpPr>
        <p:spPr>
          <a:xfrm>
            <a:off x="1127051" y="1690688"/>
            <a:ext cx="3977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Formal and intentional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BC568-B895-364D-AD7B-9FD2B723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6488"/>
            <a:ext cx="12192000" cy="589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439F8F-D1A3-5044-92EB-300755A4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5224"/>
            <a:ext cx="12192000" cy="446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6E4B6-F179-F145-B070-79695551D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9310"/>
            <a:ext cx="12192000" cy="1291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125AB-9B3D-AE4A-AA43-B09032E55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74557"/>
            <a:ext cx="12192000" cy="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5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6942-0B79-FD44-A7DF-08999D45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Treatment and 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221EBD-32EE-E846-8528-ACCB2438AD06}"/>
              </a:ext>
            </a:extLst>
          </p:cNvPr>
          <p:cNvGrpSpPr/>
          <p:nvPr/>
        </p:nvGrpSpPr>
        <p:grpSpPr>
          <a:xfrm>
            <a:off x="0" y="1956391"/>
            <a:ext cx="12192000" cy="4015271"/>
            <a:chOff x="0" y="1956391"/>
            <a:chExt cx="12192000" cy="401527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D1B9AF2-A554-7548-B541-93BB86C35354}"/>
                </a:ext>
              </a:extLst>
            </p:cNvPr>
            <p:cNvSpPr txBox="1"/>
            <p:nvPr/>
          </p:nvSpPr>
          <p:spPr>
            <a:xfrm>
              <a:off x="1467293" y="1956391"/>
              <a:ext cx="3503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Exercise from last class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F7E4D9-E9D0-7C48-A262-DD78435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85117"/>
              <a:ext cx="12192000" cy="3186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4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6942-0B79-FD44-A7DF-08999D45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exercise</a:t>
            </a: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3E987FE6-270E-6148-81ED-3CE918D25F74}"/>
              </a:ext>
            </a:extLst>
          </p:cNvPr>
          <p:cNvSpPr/>
          <p:nvPr/>
        </p:nvSpPr>
        <p:spPr>
          <a:xfrm>
            <a:off x="6096000" y="3976577"/>
            <a:ext cx="5257800" cy="265813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Intentional discrimination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58F97F-7212-FE42-BD0F-978EF341C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134"/>
            <a:ext cx="12192000" cy="934578"/>
          </a:xfrm>
          <a:prstGeom prst="rect">
            <a:avLst/>
          </a:prstGeom>
        </p:spPr>
      </p:pic>
      <p:sp>
        <p:nvSpPr>
          <p:cNvPr id="9" name="Explosion 1 8">
            <a:extLst>
              <a:ext uri="{FF2B5EF4-FFF2-40B4-BE49-F238E27FC236}">
                <a16:creationId xmlns:a16="http://schemas.microsoft.com/office/drawing/2014/main" id="{65B355D2-B155-9D46-B9B9-4D8B3AC9DC1E}"/>
              </a:ext>
            </a:extLst>
          </p:cNvPr>
          <p:cNvSpPr/>
          <p:nvPr/>
        </p:nvSpPr>
        <p:spPr>
          <a:xfrm>
            <a:off x="838200" y="3964828"/>
            <a:ext cx="4661647" cy="25280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Discuss!</a:t>
            </a:r>
          </a:p>
        </p:txBody>
      </p:sp>
    </p:spTree>
    <p:extLst>
      <p:ext uri="{BB962C8B-B14F-4D97-AF65-F5344CB8AC3E}">
        <p14:creationId xmlns:p14="http://schemas.microsoft.com/office/powerpoint/2010/main" val="34316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B3E-2006-E443-8EA9-20DE98B0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Street Bump</a:t>
            </a:r>
          </a:p>
        </p:txBody>
      </p:sp>
      <p:pic>
        <p:nvPicPr>
          <p:cNvPr id="3" name="Online Media 2" descr="Strata 2013: Kate Crawford, &quot;Algorithmic Illusions: Hidden Biases of Big Data&quot;">
            <a:hlinkClick r:id="" action="ppaction://media"/>
            <a:extLst>
              <a:ext uri="{FF2B5EF4-FFF2-40B4-BE49-F238E27FC236}">
                <a16:creationId xmlns:a16="http://schemas.microsoft.com/office/drawing/2014/main" id="{CD7C1F2C-C12E-AC43-BDA2-D229F6E694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3098" y="231761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FB62-5BD0-554E-BD3B-58C29BC2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033C3-BCA1-BE40-B8E6-DB3995DE5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825"/>
            <a:ext cx="12192000" cy="4053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F222BB-D3D8-E149-8AA0-9CC0E8E33296}"/>
              </a:ext>
            </a:extLst>
          </p:cNvPr>
          <p:cNvSpPr txBox="1"/>
          <p:nvPr/>
        </p:nvSpPr>
        <p:spPr>
          <a:xfrm>
            <a:off x="1201271" y="6078071"/>
            <a:ext cx="9266768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Breakout room #2 will be defendant for Breakout room #1 and vice-versa</a:t>
            </a:r>
          </a:p>
        </p:txBody>
      </p:sp>
    </p:spTree>
    <p:extLst>
      <p:ext uri="{BB962C8B-B14F-4D97-AF65-F5344CB8AC3E}">
        <p14:creationId xmlns:p14="http://schemas.microsoft.com/office/powerpoint/2010/main" val="11563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6CD4-DD78-9D4D-8C52-0DED9892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discussion this Thursday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6387B-8F43-9F48-8F23-C457DECA3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105"/>
            <a:ext cx="12192000" cy="25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6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88668-B4E7-EF4A-80AF-3E31093D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disparate treatment on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22A05-B15C-4F42-9124-5A486005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965450"/>
            <a:ext cx="11201400" cy="927100"/>
          </a:xfrm>
          <a:prstGeom prst="rect">
            <a:avLst/>
          </a:prstGeom>
        </p:spPr>
      </p:pic>
      <p:sp>
        <p:nvSpPr>
          <p:cNvPr id="5" name="Explosion 1 4">
            <a:extLst>
              <a:ext uri="{FF2B5EF4-FFF2-40B4-BE49-F238E27FC236}">
                <a16:creationId xmlns:a16="http://schemas.microsoft.com/office/drawing/2014/main" id="{2B286A95-9944-A441-911A-BB2A2ECB91E1}"/>
              </a:ext>
            </a:extLst>
          </p:cNvPr>
          <p:cNvSpPr/>
          <p:nvPr/>
        </p:nvSpPr>
        <p:spPr>
          <a:xfrm>
            <a:off x="4195482" y="4141694"/>
            <a:ext cx="4661647" cy="25280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Discuss!</a:t>
            </a:r>
          </a:p>
        </p:txBody>
      </p:sp>
    </p:spTree>
    <p:extLst>
      <p:ext uri="{BB962C8B-B14F-4D97-AF65-F5344CB8AC3E}">
        <p14:creationId xmlns:p14="http://schemas.microsoft.com/office/powerpoint/2010/main" val="35393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9DFF-BBA6-F345-A82B-D32B4D94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on using disparate treatment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8B71F-9C26-7A49-A135-A3EDBA93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6511"/>
            <a:ext cx="12192000" cy="138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992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A4F7-3C1B-A246-8C08-424A9C5A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steps in a disparate impact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28127-C8B8-D144-8BBB-D9940C68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759"/>
            <a:ext cx="12192000" cy="863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99DE4-34EE-424B-A456-B65D5B5F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645"/>
            <a:ext cx="12192000" cy="950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C055B3-6E2B-5B47-AD2E-C9FCEF361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9842"/>
            <a:ext cx="12192000" cy="916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B360BB-282C-5F40-A461-5EC65A306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50432"/>
            <a:ext cx="12192000" cy="8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33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0AB0-5498-654F-9E9D-8B223B9E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impact and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F90EE-A89A-D345-9FC6-032B0DB32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556"/>
            <a:ext cx="12192000" cy="4674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5A7FB9-215A-B34E-AEFB-BD6B7A00883B}"/>
              </a:ext>
            </a:extLst>
          </p:cNvPr>
          <p:cNvSpPr txBox="1"/>
          <p:nvPr/>
        </p:nvSpPr>
        <p:spPr>
          <a:xfrm>
            <a:off x="1201271" y="6078071"/>
            <a:ext cx="9266768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Breakout room #2 will be defendant for Breakout room #1 and vice-versa</a:t>
            </a:r>
          </a:p>
        </p:txBody>
      </p:sp>
    </p:spTree>
    <p:extLst>
      <p:ext uri="{BB962C8B-B14F-4D97-AF65-F5344CB8AC3E}">
        <p14:creationId xmlns:p14="http://schemas.microsoft.com/office/powerpoint/2010/main" val="25509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67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8F6B-0B55-0743-A8CF-077D9F88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society back into the picture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3B586EF0-D839-E544-81FA-1CD5D24A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121920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6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828C-0B4D-B649-B06D-E23A6034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categories of bias of the 3</a:t>
            </a:r>
            <a:r>
              <a:rPr lang="en-US" baseline="30000" dirty="0"/>
              <a:t>rd</a:t>
            </a:r>
            <a:r>
              <a:rPr lang="en-US" dirty="0"/>
              <a:t> kind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7C895-95C1-5A43-A247-41BEDA36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95" y="1528457"/>
            <a:ext cx="8642238" cy="53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1807-B94D-1140-8C42-70504888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biases in one place…</a:t>
            </a:r>
          </a:p>
        </p:txBody>
      </p:sp>
      <p:pic>
        <p:nvPicPr>
          <p:cNvPr id="4098" name="Picture 2" descr="Responsive image">
            <a:extLst>
              <a:ext uri="{FF2B5EF4-FFF2-40B4-BE49-F238E27FC236}">
                <a16:creationId xmlns:a16="http://schemas.microsoft.com/office/drawing/2014/main" id="{67BD94A5-662E-5D43-A0E3-0A53EA32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12192000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6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36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EDD9-4674-9B4F-89BD-125A8B0E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and Law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EF90D162-424E-1041-BB82-1979F833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6681"/>
            <a:ext cx="12192000" cy="44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19460</TotalTime>
  <Words>181</Words>
  <Application>Microsoft Macintosh PowerPoint</Application>
  <PresentationFormat>Widescreen</PresentationFormat>
  <Paragraphs>46</Paragraphs>
  <Slides>34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CSE 410</vt:lpstr>
      <vt:lpstr>Proof reading schedule fixed for last round</vt:lpstr>
      <vt:lpstr>Paper discussion this Thursday</vt:lpstr>
      <vt:lpstr>PowerPoint Presentation</vt:lpstr>
      <vt:lpstr>Bringing society back into the picture</vt:lpstr>
      <vt:lpstr>Six categories of bias of the 3rd kind</vt:lpstr>
      <vt:lpstr>All biases in one place…</vt:lpstr>
      <vt:lpstr>PowerPoint Presentation</vt:lpstr>
      <vt:lpstr>Discrimination and Law</vt:lpstr>
      <vt:lpstr>Protected groups/classes</vt:lpstr>
      <vt:lpstr>Title VII</vt:lpstr>
      <vt:lpstr>Two kinds of disparate treatment</vt:lpstr>
      <vt:lpstr>PowerPoint Presentation</vt:lpstr>
      <vt:lpstr>Disparate Impact</vt:lpstr>
      <vt:lpstr>Disparate Impact: Examples</vt:lpstr>
      <vt:lpstr>Three steps in a disparate impact step</vt:lpstr>
      <vt:lpstr>PowerPoint Presentation</vt:lpstr>
      <vt:lpstr>Title VII and ML</vt:lpstr>
      <vt:lpstr>Masking</vt:lpstr>
      <vt:lpstr>Exercise</vt:lpstr>
      <vt:lpstr>Catalog of evils</vt:lpstr>
      <vt:lpstr>Catalog of evils</vt:lpstr>
      <vt:lpstr>PowerPoint Presentation</vt:lpstr>
      <vt:lpstr>Passphrase for today: Deborah Raji</vt:lpstr>
      <vt:lpstr>Two kinds of disparate treatment</vt:lpstr>
      <vt:lpstr>Disparate Treatment and ML</vt:lpstr>
      <vt:lpstr>Another exercise</vt:lpstr>
      <vt:lpstr>Recall: Street Bump</vt:lpstr>
      <vt:lpstr>Exercise</vt:lpstr>
      <vt:lpstr>Applying disparate treatment on model</vt:lpstr>
      <vt:lpstr>Conclusion on using disparate treatment</vt:lpstr>
      <vt:lpstr>PowerPoint Presentation</vt:lpstr>
      <vt:lpstr>Three steps in a disparate impact step</vt:lpstr>
      <vt:lpstr>Disparate impact and 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Microsoft Office User</cp:lastModifiedBy>
  <cp:revision>147</cp:revision>
  <dcterms:created xsi:type="dcterms:W3CDTF">2020-01-30T00:44:00Z</dcterms:created>
  <dcterms:modified xsi:type="dcterms:W3CDTF">2020-04-14T13:27:13Z</dcterms:modified>
</cp:coreProperties>
</file>