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77" r:id="rId3"/>
    <p:sldId id="257" r:id="rId4"/>
    <p:sldId id="258" r:id="rId5"/>
    <p:sldId id="276" r:id="rId6"/>
    <p:sldId id="259" r:id="rId7"/>
    <p:sldId id="278" r:id="rId8"/>
    <p:sldId id="279" r:id="rId9"/>
    <p:sldId id="280" r:id="rId10"/>
    <p:sldId id="281" r:id="rId11"/>
    <p:sldId id="262" r:id="rId12"/>
    <p:sldId id="260" r:id="rId13"/>
    <p:sldId id="275" r:id="rId14"/>
    <p:sldId id="261" r:id="rId15"/>
    <p:sldId id="263" r:id="rId16"/>
    <p:sldId id="264" r:id="rId17"/>
    <p:sldId id="265" r:id="rId18"/>
    <p:sldId id="266" r:id="rId19"/>
    <p:sldId id="271" r:id="rId20"/>
    <p:sldId id="272" r:id="rId21"/>
    <p:sldId id="273" r:id="rId22"/>
    <p:sldId id="274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F85CBB7-BB05-4759-97BC-FDC324C64A42}">
  <a:tblStyle styleId="{4F85CBB7-BB05-4759-97BC-FDC324C64A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3"/>
  </p:normalViewPr>
  <p:slideViewPr>
    <p:cSldViewPr snapToGrid="0">
      <p:cViewPr varScale="1">
        <p:scale>
          <a:sx n="143" d="100"/>
          <a:sy n="143" d="100"/>
        </p:scale>
        <p:origin x="76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aseyfamilypro-wpengine.netdna-ssl.com/media/Considerations-for-Applying-Predictive-Analytics-in-Child-Welfare.pdf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59b5bd308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59b5bd308a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9b5bd308a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59b5bd308a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9b5bd308a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59b5bd308a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9b5bd308a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59b5bd308a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9b5bd308a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9b5bd308a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9b5bd308a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9b5bd308a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9b5bd308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59b5bd308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9b5bd308a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9b5bd308a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876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9b5bd308a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9b5bd308a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work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9b5bd308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9b5bd308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9b5bd308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9b5bd308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9b5bd308a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9b5bd308a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59b5bd308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59b5bd308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Compared to: redlining, predictive policing,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https://caseyfamilypro-wpengine.netdna-ssl.com/media/Considerations-for-Applying-Predictive-Analytics-in-Child-Welfare.pdf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690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9b5bd308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9b5bd308a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msage@buffalo.ed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aseyfamilypro-wpengine.netdna-ssl.com/media/Considerations-for-Applying-Predictive-Analytics-in-Child-Welfare.pdf" TargetMode="External"/><Relationship Id="rId7" Type="http://schemas.openxmlformats.org/officeDocument/2006/relationships/hyperlink" Target="https://www.alleghenycountyanalytics.us/index.php/2019/05/01/developing-predictive-risk-models-support-child-maltreatment-hotline-screening-decision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etrolabnetwork.org/wp-content/uploads/2017/12/Principles-for-Predictive-Analytics-in-Child-Welfare-1.pdf" TargetMode="External"/><Relationship Id="rId5" Type="http://schemas.openxmlformats.org/officeDocument/2006/relationships/hyperlink" Target="https://www.chapinhall.org/research/5022/" TargetMode="External"/><Relationship Id="rId4" Type="http://schemas.openxmlformats.org/officeDocument/2006/relationships/hyperlink" Target="https://aspe.hhs.gov/predictive-analytics-child-welfare-decision-tool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5E8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80975" y="3300850"/>
            <a:ext cx="8520600" cy="17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Melanie Sage, PhD, MSW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University at Buffalo, SUNY School of Social Work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Director, iHeartTech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@melaniesage  #swtech</a:t>
            </a:r>
            <a:endParaRPr dirty="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9612" y="0"/>
            <a:ext cx="9701776" cy="323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49" y="267628"/>
            <a:ext cx="6663506" cy="45658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7834" y="267628"/>
            <a:ext cx="19700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Risk terrain modeling: geospatial data</a:t>
            </a:r>
          </a:p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312024"/>
              </p:ext>
            </p:extLst>
          </p:nvPr>
        </p:nvGraphicFramePr>
        <p:xfrm>
          <a:off x="7017834" y="809609"/>
          <a:ext cx="1980517" cy="3943287"/>
        </p:xfrm>
        <a:graphic>
          <a:graphicData uri="http://schemas.openxmlformats.org/drawingml/2006/table">
            <a:tbl>
              <a:tblPr firstRow="1" firstCol="1" bandRow="1">
                <a:tableStyleId>{4F85CBB7-BB05-4759-97BC-FDC324C64A42}</a:tableStyleId>
              </a:tblPr>
              <a:tblGrid>
                <a:gridCol w="1980517">
                  <a:extLst>
                    <a:ext uri="{9D8B030D-6E8A-4147-A177-3AD203B41FA5}">
                      <a16:colId xmlns:a16="http://schemas.microsoft.com/office/drawing/2014/main" val="2124359965"/>
                    </a:ext>
                  </a:extLst>
                </a:gridCol>
              </a:tblGrid>
              <a:tr h="246855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dirty="0">
                          <a:effectLst/>
                        </a:rPr>
                        <a:t>Aggravated Assaults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497180217"/>
                  </a:ext>
                </a:extLst>
              </a:tr>
              <a:tr h="246855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>
                          <a:effectLst/>
                        </a:rPr>
                        <a:t>Bars &amp; Nightclubs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15024489"/>
                  </a:ext>
                </a:extLst>
              </a:tr>
              <a:tr h="246855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 dirty="0">
                          <a:effectLst/>
                        </a:rPr>
                        <a:t>Murders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015462636"/>
                  </a:ext>
                </a:extLst>
              </a:tr>
              <a:tr h="246855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>
                          <a:effectLst/>
                        </a:rPr>
                        <a:t>Domestic Violence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293341306"/>
                  </a:ext>
                </a:extLst>
              </a:tr>
              <a:tr h="246855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>
                          <a:effectLst/>
                        </a:rPr>
                        <a:t>Drug Crimes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672539397"/>
                  </a:ext>
                </a:extLst>
              </a:tr>
              <a:tr h="246855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>
                          <a:effectLst/>
                        </a:rPr>
                        <a:t>Gang Presence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40345851"/>
                  </a:ext>
                </a:extLst>
              </a:tr>
              <a:tr h="246855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>
                          <a:effectLst/>
                        </a:rPr>
                        <a:t>Prostitution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561431431"/>
                  </a:ext>
                </a:extLst>
              </a:tr>
              <a:tr h="246855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>
                          <a:effectLst/>
                        </a:rPr>
                        <a:t>Poverty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16898939"/>
                  </a:ext>
                </a:extLst>
              </a:tr>
              <a:tr h="246855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>
                          <a:effectLst/>
                        </a:rPr>
                        <a:t>Robberies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442213062"/>
                  </a:ext>
                </a:extLst>
              </a:tr>
              <a:tr h="246855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050">
                          <a:effectLst/>
                        </a:rPr>
                        <a:t>Runaways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448199006"/>
                  </a:ext>
                </a:extLst>
              </a:tr>
              <a:tr h="5794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Symbol" panose="05050102010706020507" pitchFamily="18" charset="2"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Dependent</a:t>
                      </a:r>
                      <a:r>
                        <a:rPr lang="en-US" sz="1100" baseline="0" dirty="0">
                          <a:effectLst/>
                        </a:rPr>
                        <a:t> variable: </a:t>
                      </a:r>
                      <a:r>
                        <a:rPr lang="en-US" sz="1100" dirty="0">
                          <a:effectLst/>
                        </a:rPr>
                        <a:t>Substantiated Cases of Child Maltreatment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716073514"/>
                  </a:ext>
                </a:extLst>
              </a:tr>
              <a:tr h="247091"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It was able to accurately predict 52% of all instances during the subsequent year in only one-tenth of the city’s area that was identified as having the most problematic aggregation of risk factors.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59076111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1570" y="4833469"/>
            <a:ext cx="1737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Dyann</a:t>
            </a:r>
            <a:r>
              <a:rPr lang="en-US" dirty="0"/>
              <a:t> Daley, MD   </a:t>
            </a:r>
          </a:p>
        </p:txBody>
      </p:sp>
    </p:spTree>
    <p:extLst>
      <p:ext uri="{BB962C8B-B14F-4D97-AF65-F5344CB8AC3E}">
        <p14:creationId xmlns:p14="http://schemas.microsoft.com/office/powerpoint/2010/main" val="2358453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4000" y="-945200"/>
            <a:ext cx="9292000" cy="615365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404125" y="0"/>
            <a:ext cx="73737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Possibilities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Use of data and evidence to make better decisions</a:t>
            </a:r>
            <a:endParaRPr sz="1800" dirty="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Accountability about how decisions are made</a:t>
            </a:r>
            <a:endParaRPr sz="1800" dirty="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Effective use of public dollars/targeted services</a:t>
            </a:r>
            <a:endParaRPr sz="1800" dirty="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Better understandings of the routes to outcomes</a:t>
            </a:r>
            <a:endParaRPr sz="1800" dirty="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Preventative services/move upstream</a:t>
            </a:r>
            <a:endParaRPr sz="1800" dirty="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Build stronger communities (GPS)</a:t>
            </a:r>
            <a:endParaRPr sz="1800" dirty="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More time with clients</a:t>
            </a:r>
            <a:endParaRPr sz="1800" dirty="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Increase “fairness”</a:t>
            </a:r>
            <a:endParaRPr sz="1800" dirty="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en" sz="1800" dirty="0">
                <a:solidFill>
                  <a:srgbClr val="FFFFFF"/>
                </a:solidFill>
              </a:rPr>
              <a:t>Individualized plans/</a:t>
            </a:r>
            <a:br>
              <a:rPr lang="en" sz="1800" dirty="0">
                <a:solidFill>
                  <a:srgbClr val="FFFFFF"/>
                </a:solidFill>
              </a:rPr>
            </a:br>
            <a:r>
              <a:rPr lang="en" sz="1800" dirty="0">
                <a:solidFill>
                  <a:srgbClr val="FFFFFF"/>
                </a:solidFill>
              </a:rPr>
              <a:t>intervention matching </a:t>
            </a:r>
            <a:br>
              <a:rPr lang="en" sz="1800" dirty="0">
                <a:solidFill>
                  <a:srgbClr val="FFFFFF"/>
                </a:solidFill>
              </a:rPr>
            </a:br>
            <a:r>
              <a:rPr lang="en" sz="1800" dirty="0">
                <a:solidFill>
                  <a:srgbClr val="FFFFFF"/>
                </a:solidFill>
              </a:rPr>
              <a:t>may increase equity</a:t>
            </a:r>
            <a:endParaRPr sz="18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66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995725" y="46050"/>
            <a:ext cx="5014200" cy="44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Concerns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 dirty="0">
                <a:solidFill>
                  <a:srgbClr val="FFFFFF"/>
                </a:solidFill>
              </a:rPr>
              <a:t>Surveillance/civil liberties/confidentiality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 dirty="0">
                <a:solidFill>
                  <a:srgbClr val="FFFFFF"/>
                </a:solidFill>
              </a:rPr>
              <a:t>Over-surveilling targeted communities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 dirty="0">
                <a:solidFill>
                  <a:srgbClr val="FFFFFF"/>
                </a:solidFill>
              </a:rPr>
              <a:t>Human bias embedded in data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 dirty="0">
                <a:solidFill>
                  <a:srgbClr val="FFFFFF"/>
                </a:solidFill>
              </a:rPr>
              <a:t>Bad data (collection, representation)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 dirty="0">
                <a:solidFill>
                  <a:srgbClr val="FFFFFF"/>
                </a:solidFill>
              </a:rPr>
              <a:t>Service allocation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 dirty="0">
                <a:solidFill>
                  <a:srgbClr val="FFFFFF"/>
                </a:solidFill>
              </a:rPr>
              <a:t>Stigmatization- often the “predictors” are not correctable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 dirty="0">
                <a:solidFill>
                  <a:srgbClr val="FFFFFF"/>
                </a:solidFill>
              </a:rPr>
              <a:t>“Black swan” events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 dirty="0">
                <a:solidFill>
                  <a:srgbClr val="FFFFFF"/>
                </a:solidFill>
              </a:rPr>
              <a:t>Culpability for decision-making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 dirty="0">
                <a:solidFill>
                  <a:srgbClr val="FFFFFF"/>
                </a:solidFill>
              </a:rPr>
              <a:t>Disproportionate use of public information privileges those with resources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 dirty="0">
                <a:solidFill>
                  <a:srgbClr val="FFFFFF"/>
                </a:solidFill>
              </a:rPr>
              <a:t>Lack of effective treatment/responses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 dirty="0">
                <a:solidFill>
                  <a:srgbClr val="FFFFFF"/>
                </a:solidFill>
              </a:rPr>
              <a:t>Black box/lack of transparency in design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 dirty="0">
                <a:solidFill>
                  <a:srgbClr val="FFFFFF"/>
                </a:solidFill>
              </a:rPr>
              <a:t>Public perceptions/accountability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 dirty="0">
                <a:solidFill>
                  <a:srgbClr val="FFFFFF"/>
                </a:solidFill>
              </a:rPr>
              <a:t>Allure of objectivity 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 dirty="0">
                <a:solidFill>
                  <a:srgbClr val="FFFFFF"/>
                </a:solidFill>
              </a:rPr>
              <a:t>Useability/Usefulness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 dirty="0">
                <a:solidFill>
                  <a:srgbClr val="FFFFFF"/>
                </a:solidFill>
              </a:rPr>
              <a:t>Other ways data may bias service delivery</a:t>
            </a:r>
            <a:endParaRPr sz="1600" dirty="0">
              <a:solidFill>
                <a:srgbClr val="FFFFF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 sz="1600" dirty="0">
                <a:solidFill>
                  <a:srgbClr val="FFFFFF"/>
                </a:solidFill>
              </a:rPr>
              <a:t>Multiple views of fairness re: outcomes</a:t>
            </a:r>
            <a:endParaRPr sz="1600" dirty="0">
              <a:solidFill>
                <a:srgbClr val="FFFFFF"/>
              </a:solidFill>
            </a:endParaRPr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540273"/>
            <a:ext cx="3898050" cy="5856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71" y="21306"/>
            <a:ext cx="7417650" cy="50549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0" y="4698380"/>
            <a:ext cx="2609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Casey Family Programs </a:t>
            </a:r>
          </a:p>
        </p:txBody>
      </p:sp>
    </p:spTree>
    <p:extLst>
      <p:ext uri="{BB962C8B-B14F-4D97-AF65-F5344CB8AC3E}">
        <p14:creationId xmlns:p14="http://schemas.microsoft.com/office/powerpoint/2010/main" val="2036015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87025" y="-1771225"/>
            <a:ext cx="10934500" cy="71014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7" name="Google Shape;87;p18"/>
          <p:cNvGraphicFramePr/>
          <p:nvPr/>
        </p:nvGraphicFramePr>
        <p:xfrm>
          <a:off x="239325" y="152400"/>
          <a:ext cx="8732300" cy="4879620"/>
        </p:xfrm>
        <a:graphic>
          <a:graphicData uri="http://schemas.openxmlformats.org/drawingml/2006/table">
            <a:tbl>
              <a:tblPr>
                <a:noFill/>
                <a:tableStyleId>{4F85CBB7-BB05-4759-97BC-FDC324C64A42}</a:tableStyleId>
              </a:tblPr>
              <a:tblGrid>
                <a:gridCol w="433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Social Science Talk</a:t>
                      </a:r>
                      <a:endParaRPr sz="18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/>
                        <a:t>Computer Science Talk</a:t>
                      </a:r>
                      <a:endParaRPr sz="18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Data quality concerns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Garbage in, Garbage Out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Over-representation of high risk cases in data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Data is enriched without correcting for oversampling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Data isn’t useful to workers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UX/UI Problems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Goal is to id cases for preventative services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Recommender system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Involve stakeholders in design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Participatory modeling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Systematically identifying concerns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Annotation task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Environment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Sociaotechnical context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Human bias captured in the data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Bias,  through various intermediaries, bound up in training data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6712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/>
                        <a:t>transparent, accountable, explainable, trustworthy, and fair </a:t>
                      </a:r>
                      <a:endParaRPr sz="24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0998" y="-134387"/>
            <a:ext cx="4059202" cy="54122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0" y="-2916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Advice if you want to do work like this…</a:t>
            </a:r>
            <a:br>
              <a:rPr lang="en" dirty="0"/>
            </a:b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Develop clear research question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Engage stakeholders and advisory group</a:t>
            </a:r>
            <a:br>
              <a:rPr lang="en" sz="1600" dirty="0"/>
            </a:br>
            <a:r>
              <a:rPr lang="en" sz="1600" dirty="0"/>
              <a:t>(workers, cs, Social scientists, community)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Assess org readiness and resources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Decide internal/external design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Communication and media plan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Ongoing ethical guidance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Assess data</a:t>
            </a:r>
            <a:endParaRPr sz="16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Examine bias, consider consent issues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Include community-level analytics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Monitor assumptions about data</a:t>
            </a:r>
            <a:endParaRPr sz="16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Past predicts present; data reliable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Develop meaningful reporting </a:t>
            </a:r>
            <a:br>
              <a:rPr lang="en" sz="1600" dirty="0"/>
            </a:br>
            <a:r>
              <a:rPr lang="en" sz="1600" dirty="0"/>
              <a:t>Use outcomes to improve practice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Use outcomes to improve policy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Consider usability (UX/UI/practical application)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Informs clinical judgement, not replaces</a:t>
            </a:r>
            <a:endParaRPr sz="16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1"/>
          <p:cNvPicPr preferRelativeResize="0"/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-100150" y="-283350"/>
            <a:ext cx="9416726" cy="56392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0000"/>
                </a:solidFill>
              </a:rPr>
              <a:t>Current NYTD Fairness Project: Goals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106" name="Google Shape;106;p21"/>
          <p:cNvSpPr txBox="1">
            <a:spLocks noGrp="1"/>
          </p:cNvSpPr>
          <p:nvPr>
            <p:ph type="body" idx="1"/>
          </p:nvPr>
        </p:nvSpPr>
        <p:spPr>
          <a:xfrm>
            <a:off x="311700" y="16858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b="1" dirty="0">
                <a:solidFill>
                  <a:srgbClr val="000000"/>
                </a:solidFill>
              </a:rPr>
              <a:t>Contribute to foundational computer science knowledge</a:t>
            </a:r>
            <a:endParaRPr b="1" dirty="0">
              <a:solidFill>
                <a:srgbClr val="00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en" sz="1600" dirty="0">
                <a:solidFill>
                  <a:srgbClr val="000000"/>
                </a:solidFill>
              </a:rPr>
              <a:t>Develop applied framework (qualitative and computational) for evaluating and carrying out applied PA projects Conceptualize multiple perspectives of fairness so that they can inform algorithms</a:t>
            </a:r>
            <a:br>
              <a:rPr lang="en" sz="1600" dirty="0">
                <a:solidFill>
                  <a:srgbClr val="000000"/>
                </a:solidFill>
              </a:rPr>
            </a:br>
            <a:endParaRPr sz="1600" dirty="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b="1" dirty="0">
                <a:solidFill>
                  <a:srgbClr val="000000"/>
                </a:solidFill>
              </a:rPr>
              <a:t> Inform the field about how to use predictive analytics for policy and practice improvement in child welfare</a:t>
            </a:r>
            <a:endParaRPr b="1" dirty="0">
              <a:solidFill>
                <a:srgbClr val="00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en" sz="1600" dirty="0">
                <a:solidFill>
                  <a:srgbClr val="000000"/>
                </a:solidFill>
              </a:rPr>
              <a:t>Youth aging out of foster care- can we develop a fair recommender system?</a:t>
            </a: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en" sz="1600" dirty="0">
                <a:solidFill>
                  <a:srgbClr val="000000"/>
                </a:solidFill>
              </a:rPr>
              <a:t>With focus on ethical considerations and impact on most vulnerable</a:t>
            </a:r>
            <a:endParaRPr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2" name="Google Shape;1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78950"/>
            <a:ext cx="9478449" cy="631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2"/>
          <p:cNvSpPr txBox="1"/>
          <p:nvPr/>
        </p:nvSpPr>
        <p:spPr>
          <a:xfrm>
            <a:off x="535800" y="3377600"/>
            <a:ext cx="8608200" cy="176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National Youth in Transition (NYTD) Datasets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Assist youth in transitioning to adulthood- youth characteristics and services offered since 2010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Required by states- report every 6 months: ages 17, 19, 21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Links by child ID to AFCARS measures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Demographics, services, outcomes (financial self-sufficiency, education, homelessness, parenting, drug tx, incarceration, and health insurance)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Participation rates by states vary (25%-60%)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3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5400000">
            <a:off x="1354749" y="-1354748"/>
            <a:ext cx="6595926" cy="930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3"/>
          <p:cNvSpPr txBox="1"/>
          <p:nvPr/>
        </p:nvSpPr>
        <p:spPr>
          <a:xfrm>
            <a:off x="256875" y="357800"/>
            <a:ext cx="8769600" cy="4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Social work questions:</a:t>
            </a:r>
            <a:endParaRPr sz="24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How do we better target preventative services to those who most need them?</a:t>
            </a:r>
            <a:endParaRPr sz="18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How do we get child welfare agencies and stakeholders to trust and adopt Predictive Analytics?</a:t>
            </a:r>
            <a:endParaRPr sz="18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How can PA inform organizational policy and practice?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Computer science questions:</a:t>
            </a:r>
            <a:endParaRPr sz="24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How do we develop a framework (qualitative and computational) that accounts for bias in data?</a:t>
            </a:r>
            <a:endParaRPr sz="18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Can we computationally model and systematically adjust for multiple perspectives of fairness?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Complicated things to figure out:</a:t>
            </a:r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do we build equity into an algorithm?  Is it just (or legal) to use race as a factor to target services that improve equity?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How do we balance perceived fairness with algorithmic predictions?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How do we balance clinical wisdom and the recommender system in ways that promote accountability?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How do we avoid recommendations that fuel bias?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Do the benefits outweigh the risks?</a:t>
            </a:r>
            <a:br>
              <a:rPr lang="en" dirty="0"/>
            </a:br>
            <a:br>
              <a:rPr lang="en" dirty="0"/>
            </a:br>
            <a:r>
              <a:rPr lang="en" u="sng" dirty="0">
                <a:solidFill>
                  <a:schemeClr val="hlink"/>
                </a:solidFill>
                <a:hlinkClick r:id="rId3"/>
              </a:rPr>
              <a:t>msage@buffalo.edu</a:t>
            </a:r>
            <a:r>
              <a:rPr lang="en" dirty="0"/>
              <a:t>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49" name="Google Shape;149;p28"/>
          <p:cNvPicPr preferRelativeResize="0"/>
          <p:nvPr/>
        </p:nvPicPr>
        <p:blipFill>
          <a:blip r:embed="rId4">
            <a:alphaModFix amt="18000"/>
          </a:blip>
          <a:stretch>
            <a:fillRect/>
          </a:stretch>
        </p:blipFill>
        <p:spPr>
          <a:xfrm>
            <a:off x="2499200" y="850375"/>
            <a:ext cx="9143999" cy="609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0;p14"/>
          <p:cNvSpPr txBox="1">
            <a:spLocks/>
          </p:cNvSpPr>
          <p:nvPr/>
        </p:nvSpPr>
        <p:spPr>
          <a:xfrm>
            <a:off x="2682163" y="-118944"/>
            <a:ext cx="4521525" cy="16578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000" dirty="0"/>
          </a:p>
          <a:p>
            <a:r>
              <a:rPr lang="en-US" b="1" dirty="0"/>
              <a:t>Director/Founder, </a:t>
            </a:r>
            <a:r>
              <a:rPr lang="en-US" b="1" dirty="0" err="1"/>
              <a:t>iHeartTech</a:t>
            </a:r>
            <a:endParaRPr lang="en-US" b="1" dirty="0"/>
          </a:p>
          <a:p>
            <a:r>
              <a:rPr lang="en-US" sz="1200" dirty="0"/>
              <a:t>The mission of the Institute for Healthy Engagement and Resilience with Technology (</a:t>
            </a:r>
            <a:r>
              <a:rPr lang="en-US" sz="1200" dirty="0" err="1"/>
              <a:t>iHeartTech</a:t>
            </a:r>
            <a:r>
              <a:rPr lang="en-US" sz="1200" dirty="0"/>
              <a:t>) is to discover and disseminate research and best practices related to healthy engagement and resilience with technology, and the productive use of technology for social good and  effective delivery of social  services.  </a:t>
            </a:r>
          </a:p>
          <a:p>
            <a:endParaRPr lang="en-US" sz="1800" dirty="0"/>
          </a:p>
          <a:p>
            <a:br>
              <a:rPr lang="en-US" sz="1800" dirty="0"/>
            </a:b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7" t="25005" r="27827" b="34092"/>
          <a:stretch/>
        </p:blipFill>
        <p:spPr>
          <a:xfrm>
            <a:off x="7203688" y="336798"/>
            <a:ext cx="1598341" cy="1042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32975" r="12175" b="37098"/>
          <a:stretch/>
        </p:blipFill>
        <p:spPr>
          <a:xfrm>
            <a:off x="2682163" y="1879359"/>
            <a:ext cx="1843668" cy="8028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55567" y="1665251"/>
            <a:ext cx="453639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Chair, husITa</a:t>
            </a:r>
          </a:p>
          <a:p>
            <a:r>
              <a:rPr lang="en-US" sz="1200" b="1" dirty="0">
                <a:latin typeface="+mj-lt"/>
              </a:rPr>
              <a:t>hu</a:t>
            </a:r>
            <a:r>
              <a:rPr lang="en-US" sz="1200" dirty="0">
                <a:latin typeface="+mj-lt"/>
              </a:rPr>
              <a:t>man </a:t>
            </a:r>
            <a:r>
              <a:rPr lang="en-US" sz="1200" b="1" dirty="0">
                <a:latin typeface="+mj-lt"/>
              </a:rPr>
              <a:t>s</a:t>
            </a:r>
            <a:r>
              <a:rPr lang="en-US" sz="1200" dirty="0">
                <a:latin typeface="+mj-lt"/>
              </a:rPr>
              <a:t>ervices</a:t>
            </a:r>
            <a:r>
              <a:rPr lang="en-US" sz="1200" b="1" dirty="0">
                <a:latin typeface="+mj-lt"/>
              </a:rPr>
              <a:t> I</a:t>
            </a:r>
            <a:r>
              <a:rPr lang="en-US" sz="1200" dirty="0">
                <a:latin typeface="+mj-lt"/>
              </a:rPr>
              <a:t>nformation </a:t>
            </a:r>
            <a:r>
              <a:rPr lang="en-US" sz="1200" b="1" dirty="0">
                <a:latin typeface="+mj-lt"/>
              </a:rPr>
              <a:t>T</a:t>
            </a:r>
            <a:r>
              <a:rPr lang="en-US" sz="1200" dirty="0">
                <a:latin typeface="+mj-lt"/>
              </a:rPr>
              <a:t>echnology </a:t>
            </a:r>
            <a:r>
              <a:rPr lang="en-US" sz="1200" b="1" dirty="0">
                <a:latin typeface="+mj-lt"/>
              </a:rPr>
              <a:t>A</a:t>
            </a:r>
            <a:r>
              <a:rPr lang="en-US" sz="1200" dirty="0">
                <a:latin typeface="+mj-lt"/>
              </a:rPr>
              <a:t>ssociation) is an international registered US 501(c) non-profit organization whose mission is to promote the ethical and effective use of information technology for human betterment. </a:t>
            </a:r>
          </a:p>
          <a:p>
            <a:r>
              <a:rPr lang="en-US" sz="1200" dirty="0">
                <a:latin typeface="+mj-lt"/>
              </a:rPr>
              <a:t>Publishes </a:t>
            </a:r>
            <a:r>
              <a:rPr lang="en-US" sz="1200" i="1" dirty="0">
                <a:latin typeface="+mj-lt"/>
              </a:rPr>
              <a:t>Journal of Technology in Human Services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812" y="3086260"/>
            <a:ext cx="4083652" cy="19703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7655" y="3419708"/>
            <a:ext cx="1878947" cy="14662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1" y="2571593"/>
            <a:ext cx="1590675" cy="2381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4" t="418" r="29457" b="-418"/>
          <a:stretch/>
        </p:blipFill>
        <p:spPr>
          <a:xfrm>
            <a:off x="475901" y="366534"/>
            <a:ext cx="1590907" cy="177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43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9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0" y="-122724"/>
            <a:ext cx="9242274" cy="617100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Should we use predictive analytics to make decisions about who comes into foster care?</a:t>
            </a:r>
            <a:br>
              <a:rPr lang="en" sz="2400" dirty="0"/>
            </a:br>
            <a:br>
              <a:rPr lang="en" sz="2400" dirty="0"/>
            </a:br>
            <a:r>
              <a:rPr lang="en" sz="2400" dirty="0"/>
              <a:t>What are possible definitions of “fairness” in service delivery to foster youth??</a:t>
            </a:r>
            <a:br>
              <a:rPr lang="en" sz="2400" dirty="0"/>
            </a:br>
            <a:br>
              <a:rPr lang="en" sz="2400" dirty="0"/>
            </a:br>
            <a:br>
              <a:rPr lang="en" dirty="0"/>
            </a:br>
            <a:br>
              <a:rPr lang="en" dirty="0"/>
            </a:b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Considerations for Implementing Predictive Analytics in Child Welfare.(2018)  </a:t>
            </a:r>
            <a:r>
              <a:rPr lang="en" sz="1600" u="sng">
                <a:solidFill>
                  <a:schemeClr val="hlink"/>
                </a:solidFill>
                <a:hlinkClick r:id="rId3"/>
              </a:rPr>
              <a:t>Casey Families. 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Predictive Analytics in Child Welfare: An Introduction for Administrators and Policy Makers. (2017). </a:t>
            </a:r>
            <a:r>
              <a:rPr lang="en" sz="1600" u="sng">
                <a:solidFill>
                  <a:schemeClr val="hlink"/>
                </a:solidFill>
                <a:hlinkClick r:id="rId4"/>
              </a:rPr>
              <a:t>USDHHS</a:t>
            </a:r>
            <a:r>
              <a:rPr lang="en" sz="1600"/>
              <a:t>.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Using Predictive Analytics to Improve Outcomes in Child Welfare. (2018). </a:t>
            </a:r>
            <a:r>
              <a:rPr lang="en" sz="1600" u="sng">
                <a:solidFill>
                  <a:schemeClr val="hlink"/>
                </a:solidFill>
                <a:hlinkClick r:id="rId5"/>
              </a:rPr>
              <a:t>Chapin Hall</a:t>
            </a:r>
            <a:r>
              <a:rPr lang="en" sz="1600"/>
              <a:t>. 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Principles for Predictive Analytics in Child Welfare. (2017). </a:t>
            </a:r>
            <a:r>
              <a:rPr lang="en" sz="1600" u="sng">
                <a:solidFill>
                  <a:schemeClr val="hlink"/>
                </a:solidFill>
                <a:hlinkClick r:id="rId6"/>
              </a:rPr>
              <a:t>NCCD</a:t>
            </a:r>
            <a:r>
              <a:rPr lang="en" sz="1600"/>
              <a:t>.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Developing Predictive Risk Models to Support Child </a:t>
            </a:r>
            <a:r>
              <a:rPr lang="en" sz="1400"/>
              <a:t>Maltreatment Hotline Screening Decisions. 2019. </a:t>
            </a:r>
            <a:r>
              <a:rPr lang="en" sz="1400" u="sng">
                <a:solidFill>
                  <a:schemeClr val="hlink"/>
                </a:solidFill>
                <a:hlinkClick r:id="rId7"/>
              </a:rPr>
              <a:t>Allegheny County Department of Human Services</a:t>
            </a:r>
            <a:r>
              <a:rPr lang="en" sz="1400"/>
              <a:t>.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>
            <a:spLocks noGrp="1"/>
          </p:cNvSpPr>
          <p:nvPr>
            <p:ph type="title"/>
          </p:nvPr>
        </p:nvSpPr>
        <p:spPr>
          <a:xfrm>
            <a:off x="831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Short Bibliography</a:t>
            </a:r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body" idx="1"/>
          </p:nvPr>
        </p:nvSpPr>
        <p:spPr>
          <a:xfrm>
            <a:off x="159300" y="695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Church, C. E., &amp; Fairchild, A. J. (2017). In Search of a Silver Bullet: Child Welfare's Embrace of Predictive Analytics. </a:t>
            </a:r>
            <a:r>
              <a:rPr lang="en" sz="1200" i="1">
                <a:solidFill>
                  <a:srgbClr val="222222"/>
                </a:solidFill>
                <a:highlight>
                  <a:srgbClr val="FFFFFF"/>
                </a:highlight>
              </a:rPr>
              <a:t>Juvenile and Family Court Journal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lang="en" sz="1200" i="1">
                <a:solidFill>
                  <a:srgbClr val="222222"/>
                </a:solidFill>
                <a:highlight>
                  <a:srgbClr val="FFFFFF"/>
                </a:highlight>
              </a:rPr>
              <a:t>68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(1), 67-81.</a:t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Cuccaro-Alamin, S., Foust, R., Vaithianathan, R., &amp; Putnam-Hornstein, E. (2017). Risk assessment and decision making in child protective services: Predictive risk modeling in context. </a:t>
            </a:r>
            <a:r>
              <a:rPr lang="en" sz="1200" i="1">
                <a:solidFill>
                  <a:srgbClr val="222222"/>
                </a:solidFill>
                <a:highlight>
                  <a:srgbClr val="FFFFFF"/>
                </a:highlight>
              </a:rPr>
              <a:t>Children and Youth Services Review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lang="en" sz="1200" i="1">
                <a:solidFill>
                  <a:srgbClr val="222222"/>
                </a:solidFill>
                <a:highlight>
                  <a:srgbClr val="FFFFFF"/>
                </a:highlight>
              </a:rPr>
              <a:t>79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, 291-298.</a:t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Gillingham, P., &amp; Graham, T. (2017). Big Data in Social Welfare: The Development of a Critical Perspective on Social Work's Latest “Electronic Turn”. </a:t>
            </a:r>
            <a:r>
              <a:rPr lang="en" sz="1200" i="1">
                <a:solidFill>
                  <a:srgbClr val="222222"/>
                </a:solidFill>
                <a:highlight>
                  <a:srgbClr val="FFFFFF"/>
                </a:highlight>
              </a:rPr>
              <a:t>Australian Social Work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lang="en" sz="1200" i="1">
                <a:solidFill>
                  <a:srgbClr val="222222"/>
                </a:solidFill>
                <a:highlight>
                  <a:srgbClr val="FFFFFF"/>
                </a:highlight>
              </a:rPr>
              <a:t>70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(2), 135-147.</a:t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Lanier, P., Rodriguez, M., Verbiest, S., Bryant, K., Guan, T., &amp; Zolotor, A. (2019). Preventing Infant Maltreatment with Predictive Analytics: Applying Ethical Principles to Evidence-Based Child Welfare Policy. </a:t>
            </a:r>
            <a:r>
              <a:rPr lang="en" sz="1200" i="1">
                <a:solidFill>
                  <a:srgbClr val="222222"/>
                </a:solidFill>
                <a:highlight>
                  <a:srgbClr val="FFFFFF"/>
                </a:highlight>
              </a:rPr>
              <a:t>Journal of Family Violence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, 1-13.</a:t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Russell, J. (2015). Predictive analytics and child protection: Constraints and opportunities. </a:t>
            </a:r>
            <a:r>
              <a:rPr lang="en" sz="1200" i="1">
                <a:solidFill>
                  <a:srgbClr val="222222"/>
                </a:solidFill>
                <a:highlight>
                  <a:srgbClr val="FFFFFF"/>
                </a:highlight>
              </a:rPr>
              <a:t>Child abuse &amp; neglect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lang="en" sz="1200" i="1">
                <a:solidFill>
                  <a:srgbClr val="222222"/>
                </a:solidFill>
                <a:highlight>
                  <a:srgbClr val="FFFFFF"/>
                </a:highlight>
              </a:rPr>
              <a:t>46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, 182-189.</a:t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Russell, J., &amp; Macgill, S. (2015). Demographics, policy, and foster care rates; A Predictive Analytics Approach. </a:t>
            </a:r>
            <a:r>
              <a:rPr lang="en" sz="1200" i="1">
                <a:solidFill>
                  <a:srgbClr val="222222"/>
                </a:solidFill>
                <a:highlight>
                  <a:srgbClr val="FFFFFF"/>
                </a:highlight>
              </a:rPr>
              <a:t>Children and Youth Services Review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lang="en" sz="1200" i="1">
                <a:solidFill>
                  <a:srgbClr val="222222"/>
                </a:solidFill>
                <a:highlight>
                  <a:srgbClr val="FFFFFF"/>
                </a:highlight>
              </a:rPr>
              <a:t>58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, 118-126.</a:t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Schwartz, I. M., York, P., Nowakowski-Sims, E., &amp; Ramos-Hernandez, A. (2017). Predictive and prescriptive analytics, machine learning and child welfare risk assessment: The Broward County experience. </a:t>
            </a:r>
            <a:r>
              <a:rPr lang="en" sz="1200" i="1">
                <a:solidFill>
                  <a:srgbClr val="222222"/>
                </a:solidFill>
                <a:highlight>
                  <a:srgbClr val="FFFFFF"/>
                </a:highlight>
              </a:rPr>
              <a:t>Children and Youth Services Review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, </a:t>
            </a:r>
            <a:r>
              <a:rPr lang="en" sz="1200" i="1">
                <a:solidFill>
                  <a:srgbClr val="222222"/>
                </a:solidFill>
                <a:highlight>
                  <a:srgbClr val="FFFFFF"/>
                </a:highlight>
              </a:rPr>
              <a:t>81</a:t>
            </a: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, 309-320.</a:t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87646" y="57675"/>
            <a:ext cx="5455800" cy="47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do we harness technology for social good?    </a:t>
            </a:r>
            <a:r>
              <a:rPr lang="en" sz="1400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(my current social work research)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800" dirty="0"/>
            </a:br>
            <a:r>
              <a:rPr lang="en" sz="1800" dirty="0"/>
              <a:t>Ethical practice: how do/how should child welfare workers use technology to inform practice?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Theory building: how do youth in foster care develop </a:t>
            </a:r>
            <a:r>
              <a:rPr lang="en" sz="1800" i="1" dirty="0"/>
              <a:t>digital resilience</a:t>
            </a:r>
            <a:r>
              <a:rPr lang="en" sz="1800" dirty="0"/>
              <a:t> to inform development of </a:t>
            </a:r>
            <a:r>
              <a:rPr lang="en" sz="1800" i="1" dirty="0"/>
              <a:t>healthy online relationships</a:t>
            </a:r>
            <a:r>
              <a:rPr lang="en" sz="1800" dirty="0"/>
              <a:t>?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Engagement: What are relational ways for teachers, schools, clinicians, and agencies to harness tech to improve their outcomes?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Broadly: </a:t>
            </a:r>
            <a:r>
              <a:rPr lang="en" sz="1800" i="1" dirty="0"/>
              <a:t>How can technology improve outcomes for youth in foster care?</a:t>
            </a:r>
            <a:endParaRPr sz="1800" i="1" dirty="0"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50" y="-56550"/>
            <a:ext cx="3555951" cy="533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800" y="-423050"/>
            <a:ext cx="9217575" cy="61450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2862050" y="1999650"/>
            <a:ext cx="5915100" cy="30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Predictive Analytics in Child Welfare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Landscape,</a:t>
            </a:r>
            <a:br>
              <a:rPr lang="en" sz="2400" dirty="0"/>
            </a:br>
            <a:r>
              <a:rPr lang="en" sz="2400" dirty="0"/>
              <a:t>Pilots, Opportunities,</a:t>
            </a:r>
            <a:br>
              <a:rPr lang="en" sz="2400" dirty="0"/>
            </a:br>
            <a:r>
              <a:rPr lang="en" sz="2400" dirty="0"/>
              <a:t>Barriers &amp; Future Directions</a:t>
            </a:r>
            <a:endParaRPr sz="2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x3 Rubik's cube to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68" y="-378445"/>
            <a:ext cx="952500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340947"/>
            <a:ext cx="8520600" cy="572700"/>
          </a:xfrm>
        </p:spPr>
        <p:txBody>
          <a:bodyPr/>
          <a:lstStyle/>
          <a:p>
            <a:r>
              <a:rPr lang="en-US" dirty="0"/>
              <a:t>Landscape of Child Welfare (data impacts)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996361"/>
            <a:ext cx="8520600" cy="3416400"/>
          </a:xfrm>
        </p:spPr>
        <p:txBody>
          <a:bodyPr/>
          <a:lstStyle/>
          <a:p>
            <a:r>
              <a:rPr lang="en-US" dirty="0"/>
              <a:t>High caseloads</a:t>
            </a:r>
          </a:p>
          <a:p>
            <a:r>
              <a:rPr lang="en-US" dirty="0"/>
              <a:t>High workforce turnover</a:t>
            </a:r>
          </a:p>
          <a:p>
            <a:r>
              <a:rPr lang="en-US" dirty="0"/>
              <a:t>Inconsistent policy and practice</a:t>
            </a:r>
          </a:p>
          <a:p>
            <a:r>
              <a:rPr lang="en-US" dirty="0"/>
              <a:t>Large disparities in racial outcomes</a:t>
            </a:r>
          </a:p>
          <a:p>
            <a:r>
              <a:rPr lang="en-US" dirty="0"/>
              <a:t>Inconsistent service access and delivery</a:t>
            </a:r>
          </a:p>
          <a:p>
            <a:r>
              <a:rPr lang="en-US" dirty="0"/>
              <a:t>States (counties) set most standards</a:t>
            </a:r>
          </a:p>
          <a:p>
            <a:r>
              <a:rPr lang="en-US" dirty="0"/>
              <a:t>Low data literacy among workers</a:t>
            </a:r>
          </a:p>
          <a:p>
            <a:r>
              <a:rPr lang="en-US" dirty="0"/>
              <a:t>Lack of evidence-based solutions</a:t>
            </a:r>
          </a:p>
          <a:p>
            <a:r>
              <a:rPr lang="en-US" dirty="0"/>
              <a:t>Inconsistent data definitions, systems</a:t>
            </a:r>
          </a:p>
          <a:p>
            <a:r>
              <a:rPr lang="en-US" dirty="0"/>
              <a:t>Unlinked data, out of date data management systems</a:t>
            </a:r>
          </a:p>
          <a:p>
            <a:r>
              <a:rPr lang="en-US" dirty="0"/>
              <a:t>Reliance on contracted systems- vendors lose interest, systems too expensive to update, agencies create, interoperability,  “shadow systems” </a:t>
            </a:r>
          </a:p>
        </p:txBody>
      </p:sp>
    </p:spTree>
    <p:extLst>
      <p:ext uri="{BB962C8B-B14F-4D97-AF65-F5344CB8AC3E}">
        <p14:creationId xmlns:p14="http://schemas.microsoft.com/office/powerpoint/2010/main" val="272774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1700" y="0"/>
            <a:ext cx="7829550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-5500" y="228600"/>
            <a:ext cx="2721000" cy="47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Predictive Risk Analytics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Allegheny PA/</a:t>
            </a:r>
            <a:br>
              <a:rPr lang="en" sz="1600" dirty="0"/>
            </a:br>
            <a:r>
              <a:rPr lang="en" sz="1600" dirty="0"/>
              <a:t>New Zealand</a:t>
            </a:r>
            <a:br>
              <a:rPr lang="en" sz="1600" dirty="0"/>
            </a:b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NYC (w Kroll)</a:t>
            </a:r>
            <a:endParaRPr sz="16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Eckerd Rapid Safety Feedback (FL, IL, OK, ME, CT, LA, AK, IN, AL)</a:t>
            </a:r>
            <a:br>
              <a:rPr lang="en" sz="1600" dirty="0"/>
            </a:br>
            <a:endParaRPr sz="16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00" dirty="0"/>
              <a:t>Predict-Align-Prevent (GPS, Richmond, VA)</a:t>
            </a:r>
            <a:endParaRPr sz="16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Foster/adoptive placement matching (CA)</a:t>
            </a:r>
            <a:br>
              <a:rPr lang="en" sz="1800" dirty="0"/>
            </a:b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Allegheny County, PA: Predictive Risk Modeling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51" y="1582561"/>
            <a:ext cx="5511141" cy="29284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8634" y="1610482"/>
            <a:ext cx="309260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Child welfare records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Jail records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Juvenile probation records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Behavioral health records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Predicts the likelihood that child will come into foster care in the next two years</a:t>
            </a:r>
          </a:p>
          <a:p>
            <a:endParaRPr lang="en-US" dirty="0"/>
          </a:p>
          <a:p>
            <a:r>
              <a:rPr lang="en-US" dirty="0"/>
              <a:t>Screener can override decision</a:t>
            </a:r>
          </a:p>
          <a:p>
            <a:endParaRPr lang="en-US" dirty="0"/>
          </a:p>
          <a:p>
            <a:r>
              <a:rPr lang="en-US" dirty="0"/>
              <a:t>Blind to worker who visits the home</a:t>
            </a:r>
          </a:p>
        </p:txBody>
      </p:sp>
    </p:spTree>
    <p:extLst>
      <p:ext uri="{BB962C8B-B14F-4D97-AF65-F5344CB8AC3E}">
        <p14:creationId xmlns:p14="http://schemas.microsoft.com/office/powerpoint/2010/main" val="2627000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CCPR Child Welfare Blog: Pittsburgh's child welfare agency goe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91" y="3375103"/>
            <a:ext cx="2160998" cy="168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w America Uses Digital Tools to Punish Its Poor - Pacific Stand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91" y="54497"/>
            <a:ext cx="2160998" cy="325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ithout Limits Series Examines Automated Inequality – College of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268" y="216549"/>
            <a:ext cx="6436378" cy="451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668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55" y="953791"/>
            <a:ext cx="8520600" cy="572700"/>
          </a:xfrm>
        </p:spPr>
        <p:txBody>
          <a:bodyPr/>
          <a:lstStyle/>
          <a:p>
            <a:r>
              <a:rPr lang="en-US" dirty="0"/>
              <a:t>New York City’s effort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0" y="3330497"/>
            <a:ext cx="3625311" cy="1501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61" y="1761140"/>
            <a:ext cx="3532612" cy="1378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37140"/>
            <a:ext cx="4264296" cy="605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367" y="856054"/>
            <a:ext cx="3891961" cy="1352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7327" y="2210377"/>
            <a:ext cx="3773328" cy="288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4302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1576</Words>
  <Application>Microsoft Macintosh PowerPoint</Application>
  <PresentationFormat>On-screen Show (16:9)</PresentationFormat>
  <Paragraphs>187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Symbol</vt:lpstr>
      <vt:lpstr>Simple Light</vt:lpstr>
      <vt:lpstr>PowerPoint Presentation</vt:lpstr>
      <vt:lpstr>PowerPoint Presentation</vt:lpstr>
      <vt:lpstr>PowerPoint Presentation</vt:lpstr>
      <vt:lpstr>Predictive Analytics in Child Welfare  Landscape, Pilots, Opportunities, Barriers &amp; Future Directions  </vt:lpstr>
      <vt:lpstr>Landscape of Child Welfare (data impacts)</vt:lpstr>
      <vt:lpstr>Predictive Risk Analytics  Allegheny PA/ New Zealand  NYC (w Kroll)  Eckerd Rapid Safety Feedback (FL, IL, OK, ME, CT, LA, AK, IN, AL)  Predict-Align-Prevent (GPS, Richmond, VA)  Foster/adoptive placement matching (CA)     </vt:lpstr>
      <vt:lpstr>Allegheny County, PA: Predictive Risk Modeling</vt:lpstr>
      <vt:lpstr>PowerPoint Presentation</vt:lpstr>
      <vt:lpstr>New York City’s effort</vt:lpstr>
      <vt:lpstr>PowerPoint Presentation</vt:lpstr>
      <vt:lpstr>Possibilities  Use of data and evidence to make better decisions Accountability about how decisions are made Effective use of public dollars/targeted services Better understandings of the routes to outcomes Preventative services/move upstream Build stronger communities (GPS) More time with clients Increase “fairness” Individualized plans/ intervention matching  may increase equity  </vt:lpstr>
      <vt:lpstr>Concerns Surveillance/civil liberties/confidentiality Over-surveilling targeted communities Human bias embedded in data Bad data (collection, representation) Service allocation Stigmatization- often the “predictors” are not correctable “Black swan” events Culpability for decision-making Disproportionate use of public information privileges those with resources Lack of effective treatment/responses Black box/lack of transparency in design Public perceptions/accountability Allure of objectivity  Useability/Usefulness Other ways data may bias service delivery Multiple views of fairness re: outcomes</vt:lpstr>
      <vt:lpstr>PowerPoint Presentation</vt:lpstr>
      <vt:lpstr>PowerPoint Presentation</vt:lpstr>
      <vt:lpstr>Advice if you want to do work like this…  Develop clear research question Engage stakeholders and advisory group (workers, cs, Social scientists, community) Assess org readiness and resources Decide internal/external design Communication and media plan Ongoing ethical guidance Assess data Examine bias, consider consent issues Include community-level analytics Monitor assumptions about data Past predicts present; data reliable Develop meaningful reporting  Use outcomes to improve practice Use outcomes to improve policy Consider usability (UX/UI/practical application) Informs clinical judgement, not replaces </vt:lpstr>
      <vt:lpstr>Current NYTD Fairness Project: Goals</vt:lpstr>
      <vt:lpstr>PowerPoint Presentation</vt:lpstr>
      <vt:lpstr>PowerPoint Presentation</vt:lpstr>
      <vt:lpstr>Complicated things to figure out:</vt:lpstr>
      <vt:lpstr>Should we use predictive analytics to make decisions about who comes into foster care?  What are possible definitions of “fairness” in service delivery to foster youth??    </vt:lpstr>
      <vt:lpstr>Resources</vt:lpstr>
      <vt:lpstr>Short Bibliography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Sage, Melanie</dc:creator>
  <cp:lastModifiedBy>Microsoft Office User</cp:lastModifiedBy>
  <cp:revision>13</cp:revision>
  <dcterms:modified xsi:type="dcterms:W3CDTF">2020-04-21T14:53:17Z</dcterms:modified>
</cp:coreProperties>
</file>