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389" r:id="rId4"/>
    <p:sldId id="340" r:id="rId5"/>
    <p:sldId id="390" r:id="rId6"/>
    <p:sldId id="425" r:id="rId7"/>
    <p:sldId id="399" r:id="rId8"/>
    <p:sldId id="391" r:id="rId9"/>
    <p:sldId id="261" r:id="rId10"/>
    <p:sldId id="262" r:id="rId11"/>
    <p:sldId id="359" r:id="rId12"/>
    <p:sldId id="360" r:id="rId13"/>
    <p:sldId id="361" r:id="rId14"/>
    <p:sldId id="368" r:id="rId15"/>
    <p:sldId id="370" r:id="rId16"/>
    <p:sldId id="371" r:id="rId17"/>
    <p:sldId id="372" r:id="rId18"/>
    <p:sldId id="373" r:id="rId19"/>
    <p:sldId id="375" r:id="rId20"/>
    <p:sldId id="376" r:id="rId21"/>
    <p:sldId id="378" r:id="rId22"/>
    <p:sldId id="377" r:id="rId23"/>
    <p:sldId id="358" r:id="rId24"/>
    <p:sldId id="380" r:id="rId25"/>
    <p:sldId id="265" r:id="rId26"/>
    <p:sldId id="381" r:id="rId27"/>
    <p:sldId id="385" r:id="rId28"/>
    <p:sldId id="383" r:id="rId29"/>
    <p:sldId id="384" r:id="rId30"/>
    <p:sldId id="386" r:id="rId31"/>
    <p:sldId id="387" r:id="rId32"/>
    <p:sldId id="392" r:id="rId33"/>
    <p:sldId id="393" r:id="rId34"/>
    <p:sldId id="400" r:id="rId35"/>
    <p:sldId id="401" r:id="rId36"/>
    <p:sldId id="409" r:id="rId37"/>
    <p:sldId id="394" r:id="rId38"/>
    <p:sldId id="402" r:id="rId39"/>
    <p:sldId id="403" r:id="rId40"/>
    <p:sldId id="404" r:id="rId41"/>
    <p:sldId id="408" r:id="rId42"/>
    <p:sldId id="405" r:id="rId43"/>
    <p:sldId id="395" r:id="rId44"/>
    <p:sldId id="406" r:id="rId45"/>
    <p:sldId id="407" r:id="rId46"/>
    <p:sldId id="410" r:id="rId47"/>
    <p:sldId id="396" r:id="rId48"/>
    <p:sldId id="411" r:id="rId49"/>
    <p:sldId id="412" r:id="rId50"/>
    <p:sldId id="413" r:id="rId51"/>
    <p:sldId id="414" r:id="rId52"/>
    <p:sldId id="415" r:id="rId53"/>
    <p:sldId id="416" r:id="rId54"/>
    <p:sldId id="417" r:id="rId55"/>
    <p:sldId id="418" r:id="rId56"/>
    <p:sldId id="397" r:id="rId57"/>
    <p:sldId id="419" r:id="rId58"/>
    <p:sldId id="420" r:id="rId59"/>
    <p:sldId id="421" r:id="rId60"/>
    <p:sldId id="398" r:id="rId61"/>
    <p:sldId id="422" r:id="rId62"/>
    <p:sldId id="423" r:id="rId63"/>
    <p:sldId id="424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709"/>
  </p:normalViewPr>
  <p:slideViewPr>
    <p:cSldViewPr snapToGrid="0" snapToObjects="1">
      <p:cViewPr varScale="1">
        <p:scale>
          <a:sx n="95" d="100"/>
          <a:sy n="95" d="100"/>
        </p:scale>
        <p:origin x="200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05A83-D15F-8F4C-8E47-9495C75EB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B321C-D595-2D49-8628-3B970E1D5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FC1B-C7F9-6142-9AAD-B48DB70B9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36FD9-5430-F64C-B031-A96F185E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6F08-1BB0-5F46-9867-5B485B211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F5B72-2D93-FA44-A2D1-6DFE9F65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912F9-2469-CB4E-BB1E-B938A6E5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E33F9-53E2-5647-B978-F6465D52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A52E0-2187-394B-9B1F-7C32179EF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A4D6B-3604-3540-85BA-D7152018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00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9F6377-904B-A944-8935-364B036791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3331E-8D9F-4A42-BB86-F3EBC8BE2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A580A-8769-C041-B6F8-FEF3F5E7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36666-6A70-944D-B6BA-D9839BE5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F3DAA-9773-7844-9625-D6C89438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9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A86C-1B9B-E146-B2E7-9DF2582B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EA492-B66E-DB46-8D67-08D3F6891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37658-5522-2940-9A6E-0252A70C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0CC22-13FD-5247-A629-335777D1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13991-AF1F-1D49-9678-4C9ADB8B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39F8E-9643-B64B-AD1F-99114DB7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D887E-1DAE-3644-8765-C2732A7B9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E976A-C311-AB4D-B5E8-AC284FF4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6C4BF-E81F-C444-8517-21E6D2FB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7A78B-F118-C644-9405-492C07B5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1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BF1D-0C9E-B24A-A6A3-64A8A5D05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EB9F6-3EF7-2746-96C7-88564ABF4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7CBD1-8CF5-DF4A-8A87-F20AF4582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B9273-1522-444F-94B6-DB7D69622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C2010-329F-7C46-A2BE-A3512174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78B3D-ADDD-B74A-BE7F-E8AAC393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9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EEAD7-C6E5-D544-8E67-42B0ECDB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CE219-7E19-4242-922A-EB7789160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0734B-17F0-0743-9660-EEE6AD35B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0A4BC-1913-8244-93E5-8FB1E92F2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FF63D-00AB-5C4E-9617-93F6C43BB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648EC2-EE53-0345-84B0-588ACF610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7B3AB-E420-C546-ACD1-A96AF546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0751B9-0555-3D40-B457-244AF965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2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FAF9-10CA-3F47-9A62-8EB8AFA78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E0BBF-FD5F-6444-AE59-AB5A898F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0362-E1F7-DE47-8F57-2888FA33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8F36D-75BC-284F-8077-019AA17E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6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A05C1-5627-F94D-9435-9B30CA1A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BB47E-DD5C-7D4E-8819-6AF5C074D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E9A7B-F203-EB47-A461-BDCC6765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3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1536-37F4-DB44-8BA3-88926B53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F05DB-1BA6-BA49-9570-BFCFEA2D6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69A6E-D464-F349-A098-AF280177E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A6A77-914C-0541-AA5D-E6821B573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879C7-F65B-1547-BEDA-62A8A620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BABC3-8587-6F49-A0B1-2AB77BAE3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3C0F0-9B82-1348-9032-E6425628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316F9-48B0-8742-B69D-FB342510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76936-FDA6-A440-A7D5-9FD454F80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4F7AE-3273-2249-B895-F7A4548A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8F895-4FCB-6D4D-8170-A2D0B68A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C2070-6230-DA40-98B8-40F60AAF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9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EA4034-84E7-504F-A322-7DC95E31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99963-951B-8040-A850-EF0471D3A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F0B99-33D8-B541-945D-7E634E7548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5A625-33B0-074D-8B3F-D1C75A78F4C5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8F0BB-AED1-C24C-A29C-78AF6EB3E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E9F48-73AA-D340-ABB0-CD1751B4F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0EC55-ADC2-E749-938D-152145EEFC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CSE 410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793B4-90F5-5043-8946-BBEC8738C4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Feb 4, 2020</a:t>
            </a:r>
          </a:p>
        </p:txBody>
      </p:sp>
    </p:spTree>
    <p:extLst>
      <p:ext uri="{BB962C8B-B14F-4D97-AF65-F5344CB8AC3E}">
        <p14:creationId xmlns:p14="http://schemas.microsoft.com/office/powerpoint/2010/main" val="7559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CDCB89-A008-BF45-91F0-2DCD7C61E529}"/>
              </a:ext>
            </a:extLst>
          </p:cNvPr>
          <p:cNvSpPr/>
          <p:nvPr/>
        </p:nvSpPr>
        <p:spPr>
          <a:xfrm>
            <a:off x="2391935" y="4903306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7E6FFED-7080-9C47-80A3-1180159355CB}"/>
              </a:ext>
            </a:extLst>
          </p:cNvPr>
          <p:cNvSpPr/>
          <p:nvPr/>
        </p:nvSpPr>
        <p:spPr>
          <a:xfrm rot="10800000">
            <a:off x="3935914" y="5288953"/>
            <a:ext cx="524101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6071E4-85D2-CA4B-BB76-ED42354E0DA4}"/>
              </a:ext>
            </a:extLst>
          </p:cNvPr>
          <p:cNvGrpSpPr/>
          <p:nvPr/>
        </p:nvGrpSpPr>
        <p:grpSpPr>
          <a:xfrm>
            <a:off x="245791" y="2859938"/>
            <a:ext cx="10302507" cy="2118697"/>
            <a:chOff x="245791" y="2859938"/>
            <a:chExt cx="10302507" cy="211869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17F9DA1-E01F-9942-819A-3379ECF7DB3E}"/>
                </a:ext>
              </a:extLst>
            </p:cNvPr>
            <p:cNvSpPr/>
            <p:nvPr/>
          </p:nvSpPr>
          <p:spPr>
            <a:xfrm>
              <a:off x="245791" y="3463400"/>
              <a:ext cx="9822822" cy="90092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Society</a:t>
              </a:r>
            </a:p>
          </p:txBody>
        </p:sp>
        <p:sp>
          <p:nvSpPr>
            <p:cNvPr id="2" name="Up-Down Arrow 1">
              <a:extLst>
                <a:ext uri="{FF2B5EF4-FFF2-40B4-BE49-F238E27FC236}">
                  <a16:creationId xmlns:a16="http://schemas.microsoft.com/office/drawing/2014/main" id="{3DD9D2A2-6CEB-374F-87CC-2B602634F94A}"/>
                </a:ext>
              </a:extLst>
            </p:cNvPr>
            <p:cNvSpPr/>
            <p:nvPr/>
          </p:nvSpPr>
          <p:spPr>
            <a:xfrm>
              <a:off x="914400" y="2875633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Up-Down Arrow 43">
              <a:extLst>
                <a:ext uri="{FF2B5EF4-FFF2-40B4-BE49-F238E27FC236}">
                  <a16:creationId xmlns:a16="http://schemas.microsoft.com/office/drawing/2014/main" id="{7F551C16-CAEA-B54C-9F35-4E8E28FDCA3F}"/>
                </a:ext>
              </a:extLst>
            </p:cNvPr>
            <p:cNvSpPr/>
            <p:nvPr/>
          </p:nvSpPr>
          <p:spPr>
            <a:xfrm>
              <a:off x="2944374" y="2875632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Up-Down Arrow 44">
              <a:extLst>
                <a:ext uri="{FF2B5EF4-FFF2-40B4-BE49-F238E27FC236}">
                  <a16:creationId xmlns:a16="http://schemas.microsoft.com/office/drawing/2014/main" id="{9318C0B6-D097-0E44-B8B4-F4D8D2DBFA63}"/>
                </a:ext>
              </a:extLst>
            </p:cNvPr>
            <p:cNvSpPr/>
            <p:nvPr/>
          </p:nvSpPr>
          <p:spPr>
            <a:xfrm>
              <a:off x="5113070" y="2883538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Up-Down Arrow 45">
              <a:extLst>
                <a:ext uri="{FF2B5EF4-FFF2-40B4-BE49-F238E27FC236}">
                  <a16:creationId xmlns:a16="http://schemas.microsoft.com/office/drawing/2014/main" id="{EEAE5132-9C63-6D40-9BD8-874E75D39703}"/>
                </a:ext>
              </a:extLst>
            </p:cNvPr>
            <p:cNvSpPr/>
            <p:nvPr/>
          </p:nvSpPr>
          <p:spPr>
            <a:xfrm>
              <a:off x="7271995" y="2883537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Up-Down Arrow 46">
              <a:extLst>
                <a:ext uri="{FF2B5EF4-FFF2-40B4-BE49-F238E27FC236}">
                  <a16:creationId xmlns:a16="http://schemas.microsoft.com/office/drawing/2014/main" id="{57A79D34-78A5-1B43-B443-54B9F95D1CAE}"/>
                </a:ext>
              </a:extLst>
            </p:cNvPr>
            <p:cNvSpPr/>
            <p:nvPr/>
          </p:nvSpPr>
          <p:spPr>
            <a:xfrm>
              <a:off x="9154811" y="2875631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Up-Down Arrow 47">
              <a:extLst>
                <a:ext uri="{FF2B5EF4-FFF2-40B4-BE49-F238E27FC236}">
                  <a16:creationId xmlns:a16="http://schemas.microsoft.com/office/drawing/2014/main" id="{3A649DD2-A40C-D240-AE38-B16110A2250A}"/>
                </a:ext>
              </a:extLst>
            </p:cNvPr>
            <p:cNvSpPr/>
            <p:nvPr/>
          </p:nvSpPr>
          <p:spPr>
            <a:xfrm>
              <a:off x="9154811" y="4364329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Up-Down Arrow 48">
              <a:extLst>
                <a:ext uri="{FF2B5EF4-FFF2-40B4-BE49-F238E27FC236}">
                  <a16:creationId xmlns:a16="http://schemas.microsoft.com/office/drawing/2014/main" id="{AFF797B7-A39B-5A41-B583-E01FA0AE604C}"/>
                </a:ext>
              </a:extLst>
            </p:cNvPr>
            <p:cNvSpPr/>
            <p:nvPr/>
          </p:nvSpPr>
          <p:spPr>
            <a:xfrm>
              <a:off x="7261547" y="4364329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Up-Down Arrow 49">
              <a:extLst>
                <a:ext uri="{FF2B5EF4-FFF2-40B4-BE49-F238E27FC236}">
                  <a16:creationId xmlns:a16="http://schemas.microsoft.com/office/drawing/2014/main" id="{3C0CC4AE-1717-5B47-B302-46C6E0161630}"/>
                </a:ext>
              </a:extLst>
            </p:cNvPr>
            <p:cNvSpPr/>
            <p:nvPr/>
          </p:nvSpPr>
          <p:spPr>
            <a:xfrm>
              <a:off x="5135968" y="4364328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Up-Down Arrow 50">
              <a:extLst>
                <a:ext uri="{FF2B5EF4-FFF2-40B4-BE49-F238E27FC236}">
                  <a16:creationId xmlns:a16="http://schemas.microsoft.com/office/drawing/2014/main" id="{06A7A9A6-8C03-394F-A3F9-CD2063CDB1F2}"/>
                </a:ext>
              </a:extLst>
            </p:cNvPr>
            <p:cNvSpPr/>
            <p:nvPr/>
          </p:nvSpPr>
          <p:spPr>
            <a:xfrm>
              <a:off x="2942500" y="4364328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Up-Down Arrow 51">
              <a:extLst>
                <a:ext uri="{FF2B5EF4-FFF2-40B4-BE49-F238E27FC236}">
                  <a16:creationId xmlns:a16="http://schemas.microsoft.com/office/drawing/2014/main" id="{69980E49-12A2-A14C-BDA3-635298398021}"/>
                </a:ext>
              </a:extLst>
            </p:cNvPr>
            <p:cNvSpPr/>
            <p:nvPr/>
          </p:nvSpPr>
          <p:spPr>
            <a:xfrm rot="5400000">
              <a:off x="10201244" y="3710619"/>
              <a:ext cx="221570" cy="47253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Up-Down Arrow 52">
              <a:extLst>
                <a:ext uri="{FF2B5EF4-FFF2-40B4-BE49-F238E27FC236}">
                  <a16:creationId xmlns:a16="http://schemas.microsoft.com/office/drawing/2014/main" id="{68CF806F-13AD-FC4C-9EA5-1404E6194E6F}"/>
                </a:ext>
              </a:extLst>
            </p:cNvPr>
            <p:cNvSpPr/>
            <p:nvPr/>
          </p:nvSpPr>
          <p:spPr>
            <a:xfrm rot="2282344">
              <a:off x="10203565" y="2859938"/>
              <a:ext cx="158079" cy="680795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Up-Down Arrow 53">
              <a:extLst>
                <a:ext uri="{FF2B5EF4-FFF2-40B4-BE49-F238E27FC236}">
                  <a16:creationId xmlns:a16="http://schemas.microsoft.com/office/drawing/2014/main" id="{B96E92CF-625F-EB4D-B7BB-D3B84C3E0F63}"/>
                </a:ext>
              </a:extLst>
            </p:cNvPr>
            <p:cNvSpPr/>
            <p:nvPr/>
          </p:nvSpPr>
          <p:spPr>
            <a:xfrm rot="8320239">
              <a:off x="10176571" y="4297840"/>
              <a:ext cx="158079" cy="680795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society back in</a:t>
            </a:r>
          </a:p>
        </p:txBody>
      </p:sp>
    </p:spTree>
    <p:extLst>
      <p:ext uri="{BB962C8B-B14F-4D97-AF65-F5344CB8AC3E}">
        <p14:creationId xmlns:p14="http://schemas.microsoft.com/office/powerpoint/2010/main" val="1847746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31ED-972B-8E42-9A7D-AC3F01EE6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the only </a:t>
            </a:r>
            <a:r>
              <a:rPr lang="en-US" dirty="0" err="1"/>
              <a:t>ML+society</a:t>
            </a:r>
            <a:r>
              <a:rPr lang="en-US" dirty="0"/>
              <a:t> pipeline in town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60CB0-6E23-0346-9F60-1F49FAAC2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087" y="1502950"/>
            <a:ext cx="6739825" cy="535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10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DE68-3A16-4048-8549-BCDC9180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the only </a:t>
            </a:r>
            <a:r>
              <a:rPr lang="en-US" dirty="0" err="1"/>
              <a:t>ML+society</a:t>
            </a:r>
            <a:r>
              <a:rPr lang="en-US" dirty="0"/>
              <a:t> pipeline in town</a:t>
            </a:r>
          </a:p>
        </p:txBody>
      </p:sp>
      <p:pic>
        <p:nvPicPr>
          <p:cNvPr id="13314" name="Picture 2" descr="Responsive image">
            <a:extLst>
              <a:ext uri="{FF2B5EF4-FFF2-40B4-BE49-F238E27FC236}">
                <a16:creationId xmlns:a16="http://schemas.microsoft.com/office/drawing/2014/main" id="{CB472059-EC86-4D40-A973-CD4E202C3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544422"/>
            <a:ext cx="6149975" cy="53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70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DE68-3A16-4048-8549-BCDC9180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walkthrough</a:t>
            </a:r>
          </a:p>
        </p:txBody>
      </p:sp>
      <p:pic>
        <p:nvPicPr>
          <p:cNvPr id="13314" name="Picture 2" descr="Responsive image">
            <a:extLst>
              <a:ext uri="{FF2B5EF4-FFF2-40B4-BE49-F238E27FC236}">
                <a16:creationId xmlns:a16="http://schemas.microsoft.com/office/drawing/2014/main" id="{CB472059-EC86-4D40-A973-CD4E202C3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544422"/>
            <a:ext cx="6149975" cy="53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Responsive image">
            <a:extLst>
              <a:ext uri="{FF2B5EF4-FFF2-40B4-BE49-F238E27FC236}">
                <a16:creationId xmlns:a16="http://schemas.microsoft.com/office/drawing/2014/main" id="{7A5D8D22-0879-D14C-A2E3-E149FBB30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0"/>
            <a:ext cx="2170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88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CDCB89-A008-BF45-91F0-2DCD7C61E529}"/>
              </a:ext>
            </a:extLst>
          </p:cNvPr>
          <p:cNvSpPr/>
          <p:nvPr/>
        </p:nvSpPr>
        <p:spPr>
          <a:xfrm>
            <a:off x="2391935" y="4903306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7E6FFED-7080-9C47-80A3-1180159355CB}"/>
              </a:ext>
            </a:extLst>
          </p:cNvPr>
          <p:cNvSpPr/>
          <p:nvPr/>
        </p:nvSpPr>
        <p:spPr>
          <a:xfrm rot="10800000">
            <a:off x="3935914" y="5288953"/>
            <a:ext cx="524101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Walkthrough from last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1578"/>
            <a:ext cx="12192000" cy="161364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142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goal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71" y="3279302"/>
            <a:ext cx="12192000" cy="161364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DCAC54-9733-E84F-A15B-2D0A3E6AF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888" y="1573120"/>
            <a:ext cx="28321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2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mechanism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58" y="5031166"/>
            <a:ext cx="12192000" cy="1613647"/>
          </a:xfrm>
          <a:prstGeom prst="rect">
            <a:avLst/>
          </a:prstGeom>
          <a:ln w="571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86B51F-945E-4141-95D3-2E3EFF53B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7" y="3143133"/>
            <a:ext cx="12192000" cy="152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9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3715"/>
            <a:ext cx="12192000" cy="1613647"/>
          </a:xfrm>
          <a:prstGeom prst="rect">
            <a:avLst/>
          </a:prstGeom>
          <a:ln w="571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741587-FB69-114B-9C0F-839F735E5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1" y="2847709"/>
            <a:ext cx="12192000" cy="2325826"/>
          </a:xfrm>
          <a:prstGeom prst="rect">
            <a:avLst/>
          </a:prstGeom>
        </p:spPr>
      </p:pic>
      <p:sp>
        <p:nvSpPr>
          <p:cNvPr id="5" name="7-Point Star 4">
            <a:extLst>
              <a:ext uri="{FF2B5EF4-FFF2-40B4-BE49-F238E27FC236}">
                <a16:creationId xmlns:a16="http://schemas.microsoft.com/office/drawing/2014/main" id="{EC394FD5-DC35-7A4D-805C-66E7E94BB6F6}"/>
              </a:ext>
            </a:extLst>
          </p:cNvPr>
          <p:cNvSpPr/>
          <p:nvPr/>
        </p:nvSpPr>
        <p:spPr>
          <a:xfrm>
            <a:off x="7586663" y="416402"/>
            <a:ext cx="3128962" cy="2289157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variable might not be obvious in other scenarios!</a:t>
            </a:r>
          </a:p>
        </p:txBody>
      </p:sp>
    </p:spTree>
    <p:extLst>
      <p:ext uri="{BB962C8B-B14F-4D97-AF65-F5344CB8AC3E}">
        <p14:creationId xmlns:p14="http://schemas.microsoft.com/office/powerpoint/2010/main" val="3327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mechanism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1" y="5093796"/>
            <a:ext cx="12192000" cy="1613647"/>
          </a:xfrm>
          <a:prstGeom prst="rect">
            <a:avLst/>
          </a:prstGeom>
          <a:ln w="571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A9ACB0-CA79-1E47-A72C-152A6D9CB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4906"/>
            <a:ext cx="12192000" cy="20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9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data to collect?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105C6-EE60-3E47-8F94-411A5E344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9290"/>
            <a:ext cx="12192000" cy="156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58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F1564-EB3B-1B4D-ABB4-98D95AC4E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the syllabus carefully!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4C2E1F-4A59-2D4B-9069-78264D4D5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67" y="1539240"/>
            <a:ext cx="11865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7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FB540-81A8-8B40-B435-9FF8AC9CF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7670"/>
            <a:ext cx="12192000" cy="11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6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4104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class/model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F31D1F-8829-0A44-A83A-AC5369F70334}"/>
              </a:ext>
            </a:extLst>
          </p:cNvPr>
          <p:cNvSpPr txBox="1"/>
          <p:nvPr/>
        </p:nvSpPr>
        <p:spPr>
          <a:xfrm>
            <a:off x="6665911" y="4340057"/>
            <a:ext cx="2571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Linear models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65FCE2-0B71-344B-AEEE-CC2C64E55616}"/>
              </a:ext>
            </a:extLst>
          </p:cNvPr>
          <p:cNvGrpSpPr/>
          <p:nvPr/>
        </p:nvGrpSpPr>
        <p:grpSpPr>
          <a:xfrm>
            <a:off x="2119313" y="3117490"/>
            <a:ext cx="3922085" cy="3463834"/>
            <a:chOff x="3724508" y="2007220"/>
            <a:chExt cx="4326665" cy="3914077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B269AFB-27A7-DC40-A26C-79393AD15C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4508" y="2007220"/>
              <a:ext cx="0" cy="39140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DD9881A-3553-E643-810A-FC4D3B64C327}"/>
                </a:ext>
              </a:extLst>
            </p:cNvPr>
            <p:cNvCxnSpPr>
              <a:cxnSpLocks/>
            </p:cNvCxnSpPr>
            <p:nvPr/>
          </p:nvCxnSpPr>
          <p:spPr>
            <a:xfrm>
              <a:off x="3724508" y="5887840"/>
              <a:ext cx="396054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9C819B9-C617-8941-8885-A9AEFF8E7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0984" y="2151632"/>
              <a:ext cx="3583259" cy="148151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9979555-0C92-424E-9CA6-BA926252E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1344" y="4049487"/>
              <a:ext cx="3382537" cy="1636788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EC1E212-1A25-7547-9CCC-30B31FE8BA3D}"/>
                </a:ext>
              </a:extLst>
            </p:cNvPr>
            <p:cNvCxnSpPr/>
            <p:nvPr/>
          </p:nvCxnSpPr>
          <p:spPr>
            <a:xfrm>
              <a:off x="3824869" y="3824868"/>
              <a:ext cx="3947531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7013D5A-8CCC-DE4B-A900-B6BF3EE8EDC5}"/>
                </a:ext>
              </a:extLst>
            </p:cNvPr>
            <p:cNvSpPr txBox="1"/>
            <p:nvPr/>
          </p:nvSpPr>
          <p:spPr>
            <a:xfrm>
              <a:off x="7795975" y="3626232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f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2804D87-5EF7-FD46-83C5-F2EB9C36644D}"/>
                </a:ext>
              </a:extLst>
            </p:cNvPr>
            <p:cNvCxnSpPr/>
            <p:nvPr/>
          </p:nvCxnSpPr>
          <p:spPr>
            <a:xfrm flipV="1">
              <a:off x="7685049" y="2151632"/>
              <a:ext cx="0" cy="147460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0FFD0AD-76FA-CC4F-8AD8-08155E9EF79C}"/>
                </a:ext>
              </a:extLst>
            </p:cNvPr>
            <p:cNvCxnSpPr/>
            <p:nvPr/>
          </p:nvCxnSpPr>
          <p:spPr>
            <a:xfrm>
              <a:off x="7685049" y="3995564"/>
              <a:ext cx="0" cy="16907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1D1EB3C-51C3-B543-84E2-CC2779BB555D}"/>
                </a:ext>
              </a:extLst>
            </p:cNvPr>
            <p:cNvSpPr txBox="1"/>
            <p:nvPr/>
          </p:nvSpPr>
          <p:spPr>
            <a:xfrm rot="16200000">
              <a:off x="7552055" y="2704266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dog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2121D2D-D4FC-1147-B6E6-8C8A3A78FFEF}"/>
                </a:ext>
              </a:extLst>
            </p:cNvPr>
            <p:cNvSpPr txBox="1"/>
            <p:nvPr/>
          </p:nvSpPr>
          <p:spPr>
            <a:xfrm rot="5400000">
              <a:off x="7587739" y="4594314"/>
              <a:ext cx="465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cat</a:t>
              </a:r>
            </a:p>
          </p:txBody>
        </p:sp>
        <p:sp>
          <p:nvSpPr>
            <p:cNvPr id="52" name="AutoShape 4" descr="Responsive image">
              <a:extLst>
                <a:ext uri="{FF2B5EF4-FFF2-40B4-BE49-F238E27FC236}">
                  <a16:creationId xmlns:a16="http://schemas.microsoft.com/office/drawing/2014/main" id="{723E5971-B59F-274E-A218-1633D9E0E61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965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3166946" y="2099919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3166946" y="5501041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8B9481C-31F7-3D44-9B40-B9020EA8E161}"/>
              </a:ext>
            </a:extLst>
          </p:cNvPr>
          <p:cNvGrpSpPr/>
          <p:nvPr/>
        </p:nvGrpSpPr>
        <p:grpSpPr>
          <a:xfrm>
            <a:off x="3498346" y="2311792"/>
            <a:ext cx="2661424" cy="2832408"/>
            <a:chOff x="3512634" y="1483112"/>
            <a:chExt cx="2661424" cy="283240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61C3194-1A64-7B42-B89E-21EDE3AF0E81}"/>
                </a:ext>
              </a:extLst>
            </p:cNvPr>
            <p:cNvSpPr/>
            <p:nvPr/>
          </p:nvSpPr>
          <p:spPr>
            <a:xfrm>
              <a:off x="3668751" y="163922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BA2D9EA-62A7-2D4E-BD34-8C86D53C7B7D}"/>
                </a:ext>
              </a:extLst>
            </p:cNvPr>
            <p:cNvSpPr/>
            <p:nvPr/>
          </p:nvSpPr>
          <p:spPr>
            <a:xfrm>
              <a:off x="5248508" y="2185639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EE53420-97A2-9F4E-B88E-9833771253F2}"/>
                </a:ext>
              </a:extLst>
            </p:cNvPr>
            <p:cNvSpPr/>
            <p:nvPr/>
          </p:nvSpPr>
          <p:spPr>
            <a:xfrm>
              <a:off x="3750526" y="2893741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2201E57-8EBB-8B43-91DC-9B53B6D012B2}"/>
                </a:ext>
              </a:extLst>
            </p:cNvPr>
            <p:cNvSpPr/>
            <p:nvPr/>
          </p:nvSpPr>
          <p:spPr>
            <a:xfrm>
              <a:off x="3973552" y="3626934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64B3BA3-07E2-E34D-A1FA-0A8DCDB8DC1E}"/>
                </a:ext>
              </a:extLst>
            </p:cNvPr>
            <p:cNvSpPr/>
            <p:nvPr/>
          </p:nvSpPr>
          <p:spPr>
            <a:xfrm>
              <a:off x="3512634" y="405068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C3C2324-DAE4-8149-B7EC-8418624ED9D4}"/>
                </a:ext>
              </a:extLst>
            </p:cNvPr>
            <p:cNvSpPr/>
            <p:nvPr/>
          </p:nvSpPr>
          <p:spPr>
            <a:xfrm>
              <a:off x="5772614" y="349730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7926D3A-F87A-5442-8912-A51DB045DE5A}"/>
                </a:ext>
              </a:extLst>
            </p:cNvPr>
            <p:cNvSpPr/>
            <p:nvPr/>
          </p:nvSpPr>
          <p:spPr>
            <a:xfrm>
              <a:off x="4051610" y="238357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27E450A-536A-EE41-9054-C5341165D912}"/>
                </a:ext>
              </a:extLst>
            </p:cNvPr>
            <p:cNvSpPr/>
            <p:nvPr/>
          </p:nvSpPr>
          <p:spPr>
            <a:xfrm>
              <a:off x="5168591" y="2737624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B7809A6-06BD-644C-9395-B3E570EE09E7}"/>
                </a:ext>
              </a:extLst>
            </p:cNvPr>
            <p:cNvSpPr/>
            <p:nvPr/>
          </p:nvSpPr>
          <p:spPr>
            <a:xfrm>
              <a:off x="4391722" y="304428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6129FDE-C1B7-6C4D-AB3B-CFCCCC566CB5}"/>
                </a:ext>
              </a:extLst>
            </p:cNvPr>
            <p:cNvSpPr/>
            <p:nvPr/>
          </p:nvSpPr>
          <p:spPr>
            <a:xfrm>
              <a:off x="4313663" y="4159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8EC2B9E-2605-3745-A51D-DFD6D0B4F87E}"/>
                </a:ext>
              </a:extLst>
            </p:cNvPr>
            <p:cNvSpPr/>
            <p:nvPr/>
          </p:nvSpPr>
          <p:spPr>
            <a:xfrm>
              <a:off x="4694664" y="1483112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293085-B578-C341-84D3-E9B2B771FB9F}"/>
                </a:ext>
              </a:extLst>
            </p:cNvPr>
            <p:cNvSpPr/>
            <p:nvPr/>
          </p:nvSpPr>
          <p:spPr>
            <a:xfrm>
              <a:off x="6017941" y="258150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58DE0B-D8BB-3940-92D0-A4B830D50E5C}"/>
              </a:ext>
            </a:extLst>
          </p:cNvPr>
          <p:cNvCxnSpPr/>
          <p:nvPr/>
        </p:nvCxnSpPr>
        <p:spPr>
          <a:xfrm>
            <a:off x="3824868" y="2099919"/>
            <a:ext cx="2193073" cy="3144644"/>
          </a:xfrm>
          <a:prstGeom prst="line">
            <a:avLst/>
          </a:prstGeom>
          <a:ln w="38100">
            <a:solidFill>
              <a:srgbClr val="355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108EDADC-B4BA-244E-A81B-ED8F5564F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Cartoon of how linear model works</a:t>
            </a:r>
          </a:p>
        </p:txBody>
      </p:sp>
      <p:sp>
        <p:nvSpPr>
          <p:cNvPr id="18" name="Cloud Callout 17">
            <a:extLst>
              <a:ext uri="{FF2B5EF4-FFF2-40B4-BE49-F238E27FC236}">
                <a16:creationId xmlns:a16="http://schemas.microsoft.com/office/drawing/2014/main" id="{A9074320-0791-7340-AAF4-9E736ECDAD87}"/>
              </a:ext>
            </a:extLst>
          </p:cNvPr>
          <p:cNvSpPr/>
          <p:nvPr/>
        </p:nvSpPr>
        <p:spPr>
          <a:xfrm>
            <a:off x="7743825" y="2099919"/>
            <a:ext cx="3609975" cy="2226061"/>
          </a:xfrm>
          <a:prstGeom prst="cloudCallout">
            <a:avLst>
              <a:gd name="adj1" fmla="val -99197"/>
              <a:gd name="adj2" fmla="val 80471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 you find a “better” line?</a:t>
            </a:r>
          </a:p>
        </p:txBody>
      </p:sp>
    </p:spTree>
    <p:extLst>
      <p:ext uri="{BB962C8B-B14F-4D97-AF65-F5344CB8AC3E}">
        <p14:creationId xmlns:p14="http://schemas.microsoft.com/office/powerpoint/2010/main" val="312409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data set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2BAB7E-B8F6-984D-890D-10D4553DDA7A}"/>
              </a:ext>
            </a:extLst>
          </p:cNvPr>
          <p:cNvGrpSpPr/>
          <p:nvPr/>
        </p:nvGrpSpPr>
        <p:grpSpPr>
          <a:xfrm>
            <a:off x="3166946" y="3100047"/>
            <a:ext cx="3523786" cy="3401122"/>
            <a:chOff x="3166946" y="3100047"/>
            <a:chExt cx="3523786" cy="3401122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4E4BB87-6ED3-2843-9D85-747187EBC479}"/>
                </a:ext>
              </a:extLst>
            </p:cNvPr>
            <p:cNvCxnSpPr/>
            <p:nvPr/>
          </p:nvCxnSpPr>
          <p:spPr>
            <a:xfrm flipV="1">
              <a:off x="3166946" y="3100047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352766E-F901-4849-B36A-15B72A551D06}"/>
                </a:ext>
              </a:extLst>
            </p:cNvPr>
            <p:cNvCxnSpPr/>
            <p:nvPr/>
          </p:nvCxnSpPr>
          <p:spPr>
            <a:xfrm>
              <a:off x="3166946" y="6501169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55E2B5C-B5AB-8D44-99CA-D75BB56F7DF0}"/>
                </a:ext>
              </a:extLst>
            </p:cNvPr>
            <p:cNvSpPr/>
            <p:nvPr/>
          </p:nvSpPr>
          <p:spPr>
            <a:xfrm>
              <a:off x="3668751" y="3468037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F468321-C280-1D4C-9608-9A3F6F47DC4B}"/>
                </a:ext>
              </a:extLst>
            </p:cNvPr>
            <p:cNvSpPr/>
            <p:nvPr/>
          </p:nvSpPr>
          <p:spPr>
            <a:xfrm>
              <a:off x="5248508" y="401444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C5FF54F-6DB0-A04C-8340-BBE298FDB8BA}"/>
                </a:ext>
              </a:extLst>
            </p:cNvPr>
            <p:cNvSpPr/>
            <p:nvPr/>
          </p:nvSpPr>
          <p:spPr>
            <a:xfrm>
              <a:off x="3750526" y="4722549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CDC3742-0B2F-1844-A60B-49868DE9F87F}"/>
                </a:ext>
              </a:extLst>
            </p:cNvPr>
            <p:cNvSpPr/>
            <p:nvPr/>
          </p:nvSpPr>
          <p:spPr>
            <a:xfrm>
              <a:off x="3973552" y="5455742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FDE86EC-BF0C-CC4B-B137-A55EFA605001}"/>
                </a:ext>
              </a:extLst>
            </p:cNvPr>
            <p:cNvSpPr/>
            <p:nvPr/>
          </p:nvSpPr>
          <p:spPr>
            <a:xfrm>
              <a:off x="3512634" y="5879488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DFF389B-FB5A-6A4A-8DAD-DF7100E73762}"/>
                </a:ext>
              </a:extLst>
            </p:cNvPr>
            <p:cNvSpPr/>
            <p:nvPr/>
          </p:nvSpPr>
          <p:spPr>
            <a:xfrm>
              <a:off x="5772614" y="5326108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56A54A3-C5B1-D340-91E3-14AFDBDFBD1E}"/>
                </a:ext>
              </a:extLst>
            </p:cNvPr>
            <p:cNvSpPr/>
            <p:nvPr/>
          </p:nvSpPr>
          <p:spPr>
            <a:xfrm>
              <a:off x="4051610" y="421238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8DE4A67-37D6-4E48-93D5-2B79740FF9E9}"/>
                </a:ext>
              </a:extLst>
            </p:cNvPr>
            <p:cNvSpPr/>
            <p:nvPr/>
          </p:nvSpPr>
          <p:spPr>
            <a:xfrm>
              <a:off x="5168591" y="4566432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B07FC93-D2DA-D449-BA10-3D73EE824156}"/>
                </a:ext>
              </a:extLst>
            </p:cNvPr>
            <p:cNvSpPr/>
            <p:nvPr/>
          </p:nvSpPr>
          <p:spPr>
            <a:xfrm>
              <a:off x="4391722" y="487308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431F576-0341-FC40-B035-71783BEE39C7}"/>
                </a:ext>
              </a:extLst>
            </p:cNvPr>
            <p:cNvSpPr/>
            <p:nvPr/>
          </p:nvSpPr>
          <p:spPr>
            <a:xfrm>
              <a:off x="4313663" y="598821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EA7DF58-844B-1744-9190-B3BBB0916EDA}"/>
                </a:ext>
              </a:extLst>
            </p:cNvPr>
            <p:cNvSpPr/>
            <p:nvPr/>
          </p:nvSpPr>
          <p:spPr>
            <a:xfrm>
              <a:off x="4694664" y="3311920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6B4B03F-2B41-D14B-9155-BEC7A97B45A2}"/>
                </a:ext>
              </a:extLst>
            </p:cNvPr>
            <p:cNvSpPr/>
            <p:nvPr/>
          </p:nvSpPr>
          <p:spPr>
            <a:xfrm>
              <a:off x="6017941" y="4410315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7456FBDB-A06A-DA4E-93DC-7831C59EB2F1}"/>
              </a:ext>
            </a:extLst>
          </p:cNvPr>
          <p:cNvSpPr/>
          <p:nvPr/>
        </p:nvSpPr>
        <p:spPr>
          <a:xfrm>
            <a:off x="3605879" y="3333616"/>
            <a:ext cx="2726261" cy="1843343"/>
          </a:xfrm>
          <a:custGeom>
            <a:avLst/>
            <a:gdLst>
              <a:gd name="connsiteX0" fmla="*/ 462564 w 2726261"/>
              <a:gd name="connsiteY0" fmla="*/ 0 h 1843343"/>
              <a:gd name="connsiteX1" fmla="*/ 852856 w 2726261"/>
              <a:gd name="connsiteY1" fmla="*/ 959005 h 1843343"/>
              <a:gd name="connsiteX2" fmla="*/ 852856 w 2726261"/>
              <a:gd name="connsiteY2" fmla="*/ 959005 h 1843343"/>
              <a:gd name="connsiteX3" fmla="*/ 574076 w 2726261"/>
              <a:gd name="connsiteY3" fmla="*/ 1315844 h 1843343"/>
              <a:gd name="connsiteX4" fmla="*/ 5364 w 2726261"/>
              <a:gd name="connsiteY4" fmla="*/ 1371600 h 1843343"/>
              <a:gd name="connsiteX5" fmla="*/ 306447 w 2726261"/>
              <a:gd name="connsiteY5" fmla="*/ 1817649 h 1843343"/>
              <a:gd name="connsiteX6" fmla="*/ 607529 w 2726261"/>
              <a:gd name="connsiteY6" fmla="*/ 1550019 h 1843343"/>
              <a:gd name="connsiteX7" fmla="*/ 975520 w 2726261"/>
              <a:gd name="connsiteY7" fmla="*/ 1260088 h 1843343"/>
              <a:gd name="connsiteX8" fmla="*/ 1644593 w 2726261"/>
              <a:gd name="connsiteY8" fmla="*/ 1795346 h 1843343"/>
              <a:gd name="connsiteX9" fmla="*/ 2726261 w 2726261"/>
              <a:gd name="connsiteY9" fmla="*/ 1817649 h 1843343"/>
              <a:gd name="connsiteX10" fmla="*/ 2726261 w 2726261"/>
              <a:gd name="connsiteY10" fmla="*/ 1817649 h 184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6261" h="1843343">
                <a:moveTo>
                  <a:pt x="462564" y="0"/>
                </a:moveTo>
                <a:lnTo>
                  <a:pt x="852856" y="959005"/>
                </a:lnTo>
                <a:lnTo>
                  <a:pt x="852856" y="959005"/>
                </a:lnTo>
                <a:cubicBezTo>
                  <a:pt x="806393" y="1018478"/>
                  <a:pt x="715325" y="1247078"/>
                  <a:pt x="574076" y="1315844"/>
                </a:cubicBezTo>
                <a:cubicBezTo>
                  <a:pt x="432827" y="1384610"/>
                  <a:pt x="49969" y="1287966"/>
                  <a:pt x="5364" y="1371600"/>
                </a:cubicBezTo>
                <a:cubicBezTo>
                  <a:pt x="-39241" y="1455234"/>
                  <a:pt x="206086" y="1787913"/>
                  <a:pt x="306447" y="1817649"/>
                </a:cubicBezTo>
                <a:cubicBezTo>
                  <a:pt x="406808" y="1847385"/>
                  <a:pt x="496017" y="1642946"/>
                  <a:pt x="607529" y="1550019"/>
                </a:cubicBezTo>
                <a:cubicBezTo>
                  <a:pt x="719041" y="1457092"/>
                  <a:pt x="802676" y="1219200"/>
                  <a:pt x="975520" y="1260088"/>
                </a:cubicBezTo>
                <a:cubicBezTo>
                  <a:pt x="1148364" y="1300976"/>
                  <a:pt x="1352803" y="1702419"/>
                  <a:pt x="1644593" y="1795346"/>
                </a:cubicBezTo>
                <a:cubicBezTo>
                  <a:pt x="1936383" y="1888273"/>
                  <a:pt x="2726261" y="1817649"/>
                  <a:pt x="2726261" y="1817649"/>
                </a:cubicBezTo>
                <a:lnTo>
                  <a:pt x="2726261" y="1817649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3166946" y="2014194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3166946" y="5415316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161C3194-1A64-7B42-B89E-21EDE3AF0E81}"/>
              </a:ext>
            </a:extLst>
          </p:cNvPr>
          <p:cNvSpPr/>
          <p:nvPr/>
        </p:nvSpPr>
        <p:spPr>
          <a:xfrm>
            <a:off x="3668751" y="2382184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A2D9EA-62A7-2D4E-BD34-8C86D53C7B7D}"/>
              </a:ext>
            </a:extLst>
          </p:cNvPr>
          <p:cNvSpPr/>
          <p:nvPr/>
        </p:nvSpPr>
        <p:spPr>
          <a:xfrm>
            <a:off x="5248508" y="2928594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926D3A-F87A-5442-8912-A51DB045DE5A}"/>
              </a:ext>
            </a:extLst>
          </p:cNvPr>
          <p:cNvSpPr/>
          <p:nvPr/>
        </p:nvSpPr>
        <p:spPr>
          <a:xfrm>
            <a:off x="4051610" y="3126528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7E450A-536A-EE41-9054-C5341165D912}"/>
              </a:ext>
            </a:extLst>
          </p:cNvPr>
          <p:cNvSpPr/>
          <p:nvPr/>
        </p:nvSpPr>
        <p:spPr>
          <a:xfrm>
            <a:off x="5168591" y="3480579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B7809A6-06BD-644C-9395-B3E570EE09E7}"/>
              </a:ext>
            </a:extLst>
          </p:cNvPr>
          <p:cNvSpPr/>
          <p:nvPr/>
        </p:nvSpPr>
        <p:spPr>
          <a:xfrm>
            <a:off x="4391722" y="3787236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8EC2B9E-2605-3745-A51D-DFD6D0B4F87E}"/>
              </a:ext>
            </a:extLst>
          </p:cNvPr>
          <p:cNvSpPr/>
          <p:nvPr/>
        </p:nvSpPr>
        <p:spPr>
          <a:xfrm>
            <a:off x="4694664" y="2226067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3CFB7-1F12-5E4B-B0F7-DE68C1048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(random) half of the dataset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ECAB62-A6F0-FB43-ACD4-2675D2A5DC9D}"/>
              </a:ext>
            </a:extLst>
          </p:cNvPr>
          <p:cNvGrpSpPr/>
          <p:nvPr/>
        </p:nvGrpSpPr>
        <p:grpSpPr>
          <a:xfrm>
            <a:off x="3512634" y="2226064"/>
            <a:ext cx="2661424" cy="2832408"/>
            <a:chOff x="3512634" y="1483112"/>
            <a:chExt cx="2661424" cy="283240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5A9171-280E-994B-9946-B0199AE83594}"/>
                </a:ext>
              </a:extLst>
            </p:cNvPr>
            <p:cNvSpPr/>
            <p:nvPr/>
          </p:nvSpPr>
          <p:spPr>
            <a:xfrm>
              <a:off x="3668751" y="163922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91085F7-454D-8448-B65A-6E13FCA3E519}"/>
                </a:ext>
              </a:extLst>
            </p:cNvPr>
            <p:cNvSpPr/>
            <p:nvPr/>
          </p:nvSpPr>
          <p:spPr>
            <a:xfrm>
              <a:off x="5248508" y="2185639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B691A52-402D-8F49-926B-96C5D9D1DAE4}"/>
                </a:ext>
              </a:extLst>
            </p:cNvPr>
            <p:cNvSpPr/>
            <p:nvPr/>
          </p:nvSpPr>
          <p:spPr>
            <a:xfrm>
              <a:off x="3750526" y="2893741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F685E97-D621-6841-8A55-B19E62D7DE73}"/>
                </a:ext>
              </a:extLst>
            </p:cNvPr>
            <p:cNvSpPr/>
            <p:nvPr/>
          </p:nvSpPr>
          <p:spPr>
            <a:xfrm>
              <a:off x="3973552" y="3626934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EB7550-474A-F54D-B060-0846C560B226}"/>
                </a:ext>
              </a:extLst>
            </p:cNvPr>
            <p:cNvSpPr/>
            <p:nvPr/>
          </p:nvSpPr>
          <p:spPr>
            <a:xfrm>
              <a:off x="3512634" y="405068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44C4D05-FBAE-EF4F-A4F1-13B5B7580684}"/>
                </a:ext>
              </a:extLst>
            </p:cNvPr>
            <p:cNvSpPr/>
            <p:nvPr/>
          </p:nvSpPr>
          <p:spPr>
            <a:xfrm>
              <a:off x="5772614" y="349730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C060049-A4FF-E249-9A42-14831EABD864}"/>
                </a:ext>
              </a:extLst>
            </p:cNvPr>
            <p:cNvSpPr/>
            <p:nvPr/>
          </p:nvSpPr>
          <p:spPr>
            <a:xfrm>
              <a:off x="4051610" y="238357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0155BCB-D6D2-704E-8406-A7E82776B22A}"/>
                </a:ext>
              </a:extLst>
            </p:cNvPr>
            <p:cNvSpPr/>
            <p:nvPr/>
          </p:nvSpPr>
          <p:spPr>
            <a:xfrm>
              <a:off x="5168591" y="2737624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C58DF40-0BCF-884A-BCC4-248F1C08A985}"/>
                </a:ext>
              </a:extLst>
            </p:cNvPr>
            <p:cNvSpPr/>
            <p:nvPr/>
          </p:nvSpPr>
          <p:spPr>
            <a:xfrm>
              <a:off x="4391722" y="304428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5547DF2-E925-5D47-A457-66AE0A4C356E}"/>
                </a:ext>
              </a:extLst>
            </p:cNvPr>
            <p:cNvSpPr/>
            <p:nvPr/>
          </p:nvSpPr>
          <p:spPr>
            <a:xfrm>
              <a:off x="4313663" y="4159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B801592-3EFF-A947-A6B7-CA34EA3EE0BE}"/>
                </a:ext>
              </a:extLst>
            </p:cNvPr>
            <p:cNvSpPr/>
            <p:nvPr/>
          </p:nvSpPr>
          <p:spPr>
            <a:xfrm>
              <a:off x="4694664" y="1483112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2F41F82-3044-174F-980A-5164353C7284}"/>
                </a:ext>
              </a:extLst>
            </p:cNvPr>
            <p:cNvSpPr/>
            <p:nvPr/>
          </p:nvSpPr>
          <p:spPr>
            <a:xfrm>
              <a:off x="6017941" y="258150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189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training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1D081A0-0890-3C48-92C6-6A5F2F641794}"/>
              </a:ext>
            </a:extLst>
          </p:cNvPr>
          <p:cNvCxnSpPr/>
          <p:nvPr/>
        </p:nvCxnSpPr>
        <p:spPr>
          <a:xfrm flipV="1">
            <a:off x="3235706" y="3143413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2B0EAC7-C43D-0F4F-B709-BEAE838DF8A1}"/>
              </a:ext>
            </a:extLst>
          </p:cNvPr>
          <p:cNvCxnSpPr/>
          <p:nvPr/>
        </p:nvCxnSpPr>
        <p:spPr>
          <a:xfrm>
            <a:off x="3235706" y="6544535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493A1AA0-875A-2047-BD23-B61B978000D5}"/>
              </a:ext>
            </a:extLst>
          </p:cNvPr>
          <p:cNvSpPr/>
          <p:nvPr/>
        </p:nvSpPr>
        <p:spPr>
          <a:xfrm>
            <a:off x="3737511" y="3511403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928391A-5026-434A-8102-3331F4BA3DD8}"/>
              </a:ext>
            </a:extLst>
          </p:cNvPr>
          <p:cNvSpPr/>
          <p:nvPr/>
        </p:nvSpPr>
        <p:spPr>
          <a:xfrm>
            <a:off x="5317268" y="4057813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AB34617-7096-ED44-BD0E-677750FEB158}"/>
              </a:ext>
            </a:extLst>
          </p:cNvPr>
          <p:cNvSpPr/>
          <p:nvPr/>
        </p:nvSpPr>
        <p:spPr>
          <a:xfrm>
            <a:off x="4120370" y="4255747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1FD110-7B04-E943-8630-88FEEFBA03E9}"/>
              </a:ext>
            </a:extLst>
          </p:cNvPr>
          <p:cNvSpPr/>
          <p:nvPr/>
        </p:nvSpPr>
        <p:spPr>
          <a:xfrm>
            <a:off x="5237351" y="4609798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EE14762-359A-4B47-92E8-364ADB84676F}"/>
              </a:ext>
            </a:extLst>
          </p:cNvPr>
          <p:cNvSpPr/>
          <p:nvPr/>
        </p:nvSpPr>
        <p:spPr>
          <a:xfrm>
            <a:off x="4460482" y="4916455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884CC82-2429-024D-A644-341C996C1D42}"/>
              </a:ext>
            </a:extLst>
          </p:cNvPr>
          <p:cNvSpPr/>
          <p:nvPr/>
        </p:nvSpPr>
        <p:spPr>
          <a:xfrm>
            <a:off x="4763424" y="3355286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9C86E22-DBCB-FF42-B1AF-6D9A4A964835}"/>
              </a:ext>
            </a:extLst>
          </p:cNvPr>
          <p:cNvCxnSpPr/>
          <p:nvPr/>
        </p:nvCxnSpPr>
        <p:spPr>
          <a:xfrm>
            <a:off x="3893628" y="3143413"/>
            <a:ext cx="2129883" cy="2899317"/>
          </a:xfrm>
          <a:prstGeom prst="line">
            <a:avLst/>
          </a:prstGeom>
          <a:ln w="57150">
            <a:solidFill>
              <a:srgbClr val="355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157D608-337B-6845-8AE1-299ADFDDDF66}"/>
              </a:ext>
            </a:extLst>
          </p:cNvPr>
          <p:cNvGrpSpPr/>
          <p:nvPr/>
        </p:nvGrpSpPr>
        <p:grpSpPr>
          <a:xfrm>
            <a:off x="3581394" y="3355283"/>
            <a:ext cx="2661424" cy="2832408"/>
            <a:chOff x="3512634" y="1483112"/>
            <a:chExt cx="2661424" cy="283240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962C6FD-1514-AA45-B95D-9D45EE445AD3}"/>
                </a:ext>
              </a:extLst>
            </p:cNvPr>
            <p:cNvSpPr/>
            <p:nvPr/>
          </p:nvSpPr>
          <p:spPr>
            <a:xfrm>
              <a:off x="3668751" y="163922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9DC9CE1-4618-4540-AC66-57C7EE190B88}"/>
                </a:ext>
              </a:extLst>
            </p:cNvPr>
            <p:cNvSpPr/>
            <p:nvPr/>
          </p:nvSpPr>
          <p:spPr>
            <a:xfrm>
              <a:off x="5248508" y="2185639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79B870D-9E35-E84C-8A1E-060241E7ECDB}"/>
                </a:ext>
              </a:extLst>
            </p:cNvPr>
            <p:cNvSpPr/>
            <p:nvPr/>
          </p:nvSpPr>
          <p:spPr>
            <a:xfrm>
              <a:off x="3750526" y="2893741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53F1AC1-82BE-7042-9161-64256B2FC0B3}"/>
                </a:ext>
              </a:extLst>
            </p:cNvPr>
            <p:cNvSpPr/>
            <p:nvPr/>
          </p:nvSpPr>
          <p:spPr>
            <a:xfrm>
              <a:off x="3973552" y="3626934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35602B3-5A86-F54C-A9EE-87BE1CE27346}"/>
                </a:ext>
              </a:extLst>
            </p:cNvPr>
            <p:cNvSpPr/>
            <p:nvPr/>
          </p:nvSpPr>
          <p:spPr>
            <a:xfrm>
              <a:off x="3512634" y="405068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16AF879-846E-9546-98C6-608072621A7F}"/>
                </a:ext>
              </a:extLst>
            </p:cNvPr>
            <p:cNvSpPr/>
            <p:nvPr/>
          </p:nvSpPr>
          <p:spPr>
            <a:xfrm>
              <a:off x="5772614" y="349730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F331580-2B69-824A-8C83-0D0F5828B3D9}"/>
                </a:ext>
              </a:extLst>
            </p:cNvPr>
            <p:cNvSpPr/>
            <p:nvPr/>
          </p:nvSpPr>
          <p:spPr>
            <a:xfrm>
              <a:off x="4051610" y="238357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7E7E202-3286-BF40-888E-AC2E2A14BA2D}"/>
                </a:ext>
              </a:extLst>
            </p:cNvPr>
            <p:cNvSpPr/>
            <p:nvPr/>
          </p:nvSpPr>
          <p:spPr>
            <a:xfrm>
              <a:off x="5168591" y="2737624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5FDB1DA-0FE2-424D-BE97-50970E61661B}"/>
                </a:ext>
              </a:extLst>
            </p:cNvPr>
            <p:cNvSpPr/>
            <p:nvPr/>
          </p:nvSpPr>
          <p:spPr>
            <a:xfrm>
              <a:off x="4391722" y="304428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4346FE9-7473-A64F-A65D-E63937FD9DC3}"/>
                </a:ext>
              </a:extLst>
            </p:cNvPr>
            <p:cNvSpPr/>
            <p:nvPr/>
          </p:nvSpPr>
          <p:spPr>
            <a:xfrm>
              <a:off x="4313663" y="4159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1B61903-65F7-FF43-BB77-A033D445C724}"/>
                </a:ext>
              </a:extLst>
            </p:cNvPr>
            <p:cNvSpPr/>
            <p:nvPr/>
          </p:nvSpPr>
          <p:spPr>
            <a:xfrm>
              <a:off x="4694664" y="1483112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170A5F9-9A31-A148-9ABF-8B505C141E25}"/>
                </a:ext>
              </a:extLst>
            </p:cNvPr>
            <p:cNvSpPr/>
            <p:nvPr/>
          </p:nvSpPr>
          <p:spPr>
            <a:xfrm>
              <a:off x="6017941" y="258150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B9A816E-B71A-6340-A016-678707FAE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069" y="124018"/>
            <a:ext cx="5854164" cy="16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030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 on test data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D6D5978-0C0C-5246-ACDC-C066B1561CFA}"/>
              </a:ext>
            </a:extLst>
          </p:cNvPr>
          <p:cNvCxnSpPr/>
          <p:nvPr/>
        </p:nvCxnSpPr>
        <p:spPr>
          <a:xfrm flipV="1">
            <a:off x="2221288" y="3143413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F28DF81-C963-D042-B8EF-B1C557A4CDE4}"/>
              </a:ext>
            </a:extLst>
          </p:cNvPr>
          <p:cNvCxnSpPr/>
          <p:nvPr/>
        </p:nvCxnSpPr>
        <p:spPr>
          <a:xfrm>
            <a:off x="2221288" y="6544535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52D93F2-43A3-324D-BD40-BBAEFCFF498E}"/>
              </a:ext>
            </a:extLst>
          </p:cNvPr>
          <p:cNvGrpSpPr/>
          <p:nvPr/>
        </p:nvGrpSpPr>
        <p:grpSpPr>
          <a:xfrm>
            <a:off x="2723093" y="3355286"/>
            <a:ext cx="1735874" cy="1717286"/>
            <a:chOff x="2723093" y="3355286"/>
            <a:chExt cx="1735874" cy="171728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AE7D214-398A-9D49-A2A6-2E783D014461}"/>
                </a:ext>
              </a:extLst>
            </p:cNvPr>
            <p:cNvSpPr/>
            <p:nvPr/>
          </p:nvSpPr>
          <p:spPr>
            <a:xfrm>
              <a:off x="2723093" y="3511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5D63B1B-8D13-9248-8C98-265301B94D5E}"/>
                </a:ext>
              </a:extLst>
            </p:cNvPr>
            <p:cNvSpPr/>
            <p:nvPr/>
          </p:nvSpPr>
          <p:spPr>
            <a:xfrm>
              <a:off x="4302850" y="4057813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1D13994-B6FE-8B4E-917F-C0E47A66B659}"/>
                </a:ext>
              </a:extLst>
            </p:cNvPr>
            <p:cNvSpPr/>
            <p:nvPr/>
          </p:nvSpPr>
          <p:spPr>
            <a:xfrm>
              <a:off x="3105952" y="4255747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B21B818-8D77-0049-B741-DE75A68F81C1}"/>
                </a:ext>
              </a:extLst>
            </p:cNvPr>
            <p:cNvSpPr/>
            <p:nvPr/>
          </p:nvSpPr>
          <p:spPr>
            <a:xfrm>
              <a:off x="4222933" y="4609798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E6401CA-FEF8-BB4D-9DF4-EA5B3DFCDAF7}"/>
                </a:ext>
              </a:extLst>
            </p:cNvPr>
            <p:cNvSpPr/>
            <p:nvPr/>
          </p:nvSpPr>
          <p:spPr>
            <a:xfrm>
              <a:off x="3446064" y="4916455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88A38CD-1005-5F40-B627-D46E4C8C9A8E}"/>
                </a:ext>
              </a:extLst>
            </p:cNvPr>
            <p:cNvSpPr/>
            <p:nvPr/>
          </p:nvSpPr>
          <p:spPr>
            <a:xfrm>
              <a:off x="3749006" y="3355286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6625458-4732-6C47-A622-1EE019CBCDAE}"/>
              </a:ext>
            </a:extLst>
          </p:cNvPr>
          <p:cNvCxnSpPr/>
          <p:nvPr/>
        </p:nvCxnSpPr>
        <p:spPr>
          <a:xfrm>
            <a:off x="2879210" y="3143413"/>
            <a:ext cx="2129883" cy="2899317"/>
          </a:xfrm>
          <a:prstGeom prst="line">
            <a:avLst/>
          </a:prstGeom>
          <a:ln w="57150">
            <a:solidFill>
              <a:srgbClr val="355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C9AECBC-8D1C-FF43-A266-6667B61258AF}"/>
              </a:ext>
            </a:extLst>
          </p:cNvPr>
          <p:cNvGrpSpPr/>
          <p:nvPr/>
        </p:nvGrpSpPr>
        <p:grpSpPr>
          <a:xfrm>
            <a:off x="2598111" y="4548329"/>
            <a:ext cx="2661424" cy="1734013"/>
            <a:chOff x="3512634" y="2581507"/>
            <a:chExt cx="2661424" cy="1734013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1BD9D89-E577-CF46-99EC-CA7DC8011626}"/>
                </a:ext>
              </a:extLst>
            </p:cNvPr>
            <p:cNvSpPr/>
            <p:nvPr/>
          </p:nvSpPr>
          <p:spPr>
            <a:xfrm>
              <a:off x="3750526" y="2893741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2FC3132-8F7F-E648-BF21-69CAB9B9E4A7}"/>
                </a:ext>
              </a:extLst>
            </p:cNvPr>
            <p:cNvSpPr/>
            <p:nvPr/>
          </p:nvSpPr>
          <p:spPr>
            <a:xfrm>
              <a:off x="3973552" y="3626934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B74E4B3-9D49-594D-89BE-D116D628CCC9}"/>
                </a:ext>
              </a:extLst>
            </p:cNvPr>
            <p:cNvSpPr/>
            <p:nvPr/>
          </p:nvSpPr>
          <p:spPr>
            <a:xfrm>
              <a:off x="3512634" y="405068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D77D321-263A-2940-B11E-F78CD361365E}"/>
                </a:ext>
              </a:extLst>
            </p:cNvPr>
            <p:cNvSpPr/>
            <p:nvPr/>
          </p:nvSpPr>
          <p:spPr>
            <a:xfrm>
              <a:off x="5772614" y="349730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AD9A49E-4813-CE40-BB62-1C38E98F33E7}"/>
                </a:ext>
              </a:extLst>
            </p:cNvPr>
            <p:cNvSpPr/>
            <p:nvPr/>
          </p:nvSpPr>
          <p:spPr>
            <a:xfrm>
              <a:off x="4313663" y="4159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210730B-2EE7-AD42-B1F3-95AE685053A4}"/>
                </a:ext>
              </a:extLst>
            </p:cNvPr>
            <p:cNvSpPr/>
            <p:nvPr/>
          </p:nvSpPr>
          <p:spPr>
            <a:xfrm>
              <a:off x="6017941" y="258150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942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 error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583447C-73F5-1D49-8248-8D81142E0DD1}"/>
              </a:ext>
            </a:extLst>
          </p:cNvPr>
          <p:cNvSpPr/>
          <p:nvPr/>
        </p:nvSpPr>
        <p:spPr>
          <a:xfrm>
            <a:off x="1059817" y="4825247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C20DCF9-C165-374B-B8FA-04185BFD470E}"/>
              </a:ext>
            </a:extLst>
          </p:cNvPr>
          <p:cNvSpPr/>
          <p:nvPr/>
        </p:nvSpPr>
        <p:spPr>
          <a:xfrm>
            <a:off x="3081905" y="5428806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F8793D-1ADD-A34D-B3A8-9798B2D44FCA}"/>
              </a:ext>
            </a:extLst>
          </p:cNvPr>
          <p:cNvGrpSpPr/>
          <p:nvPr/>
        </p:nvGrpSpPr>
        <p:grpSpPr>
          <a:xfrm>
            <a:off x="476237" y="3202745"/>
            <a:ext cx="3523786" cy="3401122"/>
            <a:chOff x="476237" y="3202745"/>
            <a:chExt cx="3523786" cy="3401122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722F7F9-9266-2D4F-AA8E-3506C88C721E}"/>
                </a:ext>
              </a:extLst>
            </p:cNvPr>
            <p:cNvCxnSpPr/>
            <p:nvPr/>
          </p:nvCxnSpPr>
          <p:spPr>
            <a:xfrm flipV="1">
              <a:off x="476237" y="3202745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44251C6-91C1-ED42-B175-28DBAA859DD4}"/>
                </a:ext>
              </a:extLst>
            </p:cNvPr>
            <p:cNvCxnSpPr/>
            <p:nvPr/>
          </p:nvCxnSpPr>
          <p:spPr>
            <a:xfrm>
              <a:off x="476237" y="6603867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8BB84F9-180F-DD41-B0B2-577695BF0AC3}"/>
                </a:ext>
              </a:extLst>
            </p:cNvPr>
            <p:cNvCxnSpPr/>
            <p:nvPr/>
          </p:nvCxnSpPr>
          <p:spPr>
            <a:xfrm>
              <a:off x="1134159" y="3202745"/>
              <a:ext cx="2129883" cy="2899317"/>
            </a:xfrm>
            <a:prstGeom prst="line">
              <a:avLst/>
            </a:prstGeom>
            <a:ln w="57150">
              <a:solidFill>
                <a:srgbClr val="355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A8A221-D53E-294E-A83B-0134A2E50372}"/>
                </a:ext>
              </a:extLst>
            </p:cNvPr>
            <p:cNvSpPr/>
            <p:nvPr/>
          </p:nvSpPr>
          <p:spPr>
            <a:xfrm>
              <a:off x="1282843" y="555844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DA8F4FD-3550-DE4A-8004-13C0DC4BC274}"/>
                </a:ext>
              </a:extLst>
            </p:cNvPr>
            <p:cNvSpPr/>
            <p:nvPr/>
          </p:nvSpPr>
          <p:spPr>
            <a:xfrm>
              <a:off x="821925" y="5982186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AAC8695-4A82-1F4B-BC4B-86E067F08A64}"/>
                </a:ext>
              </a:extLst>
            </p:cNvPr>
            <p:cNvSpPr/>
            <p:nvPr/>
          </p:nvSpPr>
          <p:spPr>
            <a:xfrm>
              <a:off x="1622954" y="609090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5B87A9E-B39D-5E47-996A-F45D5F48CA51}"/>
                </a:ext>
              </a:extLst>
            </p:cNvPr>
            <p:cNvSpPr/>
            <p:nvPr/>
          </p:nvSpPr>
          <p:spPr>
            <a:xfrm>
              <a:off x="3327232" y="4513013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175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EF57-42D6-B44A-B1D6-2040A5F23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hours Fridays 3:30-4:20pm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4B2168-683D-6B49-8EF1-55BF885AF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7412"/>
            <a:ext cx="12192000" cy="29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25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735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to problem statement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545401-5B05-704C-9E12-1509A87B5ACB}"/>
              </a:ext>
            </a:extLst>
          </p:cNvPr>
          <p:cNvCxnSpPr/>
          <p:nvPr/>
        </p:nvCxnSpPr>
        <p:spPr>
          <a:xfrm>
            <a:off x="0" y="3157536"/>
            <a:ext cx="120767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9887532-CCC3-6444-BAB3-652918917691}"/>
              </a:ext>
            </a:extLst>
          </p:cNvPr>
          <p:cNvSpPr txBox="1"/>
          <p:nvPr/>
        </p:nvSpPr>
        <p:spPr>
          <a:xfrm>
            <a:off x="1171575" y="3971925"/>
            <a:ext cx="444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Problem independent techniques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142F99-713A-194F-8DED-658E78061548}"/>
              </a:ext>
            </a:extLst>
          </p:cNvPr>
          <p:cNvSpPr/>
          <p:nvPr/>
        </p:nvSpPr>
        <p:spPr>
          <a:xfrm>
            <a:off x="60156" y="1636298"/>
            <a:ext cx="12083716" cy="15159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7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8C3B9-F39A-1544-BDE3-7456AE9B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problems to consider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46B587-CA98-7546-A40F-82E2285973D0}"/>
              </a:ext>
            </a:extLst>
          </p:cNvPr>
          <p:cNvGrpSpPr/>
          <p:nvPr/>
        </p:nvGrpSpPr>
        <p:grpSpPr>
          <a:xfrm>
            <a:off x="397679" y="1690688"/>
            <a:ext cx="4844246" cy="3293507"/>
            <a:chOff x="397679" y="1690688"/>
            <a:chExt cx="4844246" cy="32935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B37694-5D18-3949-BBE4-329335791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7679" y="1690688"/>
              <a:ext cx="4844246" cy="27209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217A2-4D12-034B-B615-3669CD5FD0B5}"/>
                </a:ext>
              </a:extLst>
            </p:cNvPr>
            <p:cNvSpPr txBox="1"/>
            <p:nvPr/>
          </p:nvSpPr>
          <p:spPr>
            <a:xfrm>
              <a:off x="1451101" y="4614863"/>
              <a:ext cx="1987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Ad display example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E38189-37EB-314E-BDD2-08083E083F38}"/>
              </a:ext>
            </a:extLst>
          </p:cNvPr>
          <p:cNvGrpSpPr/>
          <p:nvPr/>
        </p:nvGrpSpPr>
        <p:grpSpPr>
          <a:xfrm>
            <a:off x="5682446" y="1620964"/>
            <a:ext cx="4183196" cy="3800738"/>
            <a:chOff x="5682446" y="1620964"/>
            <a:chExt cx="4183196" cy="38007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2C484C-3F81-6448-B6B5-25EC17EC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2446" y="1620964"/>
              <a:ext cx="4064783" cy="31785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9283A3-3AC2-4B45-AECD-6138B46A156E}"/>
                </a:ext>
              </a:extLst>
            </p:cNvPr>
            <p:cNvSpPr txBox="1"/>
            <p:nvPr/>
          </p:nvSpPr>
          <p:spPr>
            <a:xfrm>
              <a:off x="5682446" y="5052370"/>
              <a:ext cx="4183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Hospital trying to utilize new govt program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F199C39-3B5F-D049-8AC3-1B73F56FD379}"/>
              </a:ext>
            </a:extLst>
          </p:cNvPr>
          <p:cNvSpPr txBox="1"/>
          <p:nvPr/>
        </p:nvSpPr>
        <p:spPr>
          <a:xfrm>
            <a:off x="1042988" y="5872163"/>
            <a:ext cx="4226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Third example: </a:t>
            </a:r>
            <a:r>
              <a:rPr lang="en-US" sz="2800" b="1" dirty="0">
                <a:solidFill>
                  <a:srgbClr val="FF0000"/>
                </a:solidFill>
              </a:rPr>
              <a:t>YOU</a:t>
            </a:r>
            <a:r>
              <a:rPr lang="en-US" sz="2800" dirty="0"/>
              <a:t> decide!</a:t>
            </a:r>
          </a:p>
        </p:txBody>
      </p:sp>
    </p:spTree>
    <p:extLst>
      <p:ext uri="{BB962C8B-B14F-4D97-AF65-F5344CB8AC3E}">
        <p14:creationId xmlns:p14="http://schemas.microsoft.com/office/powerpoint/2010/main" val="281121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goal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FEC85-F0F7-284E-8A0B-034DA1A31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192000" cy="999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561C9-4564-9D44-954F-D472FD6CE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0874"/>
            <a:ext cx="12192000" cy="144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7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goal: Your choice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066065-A58E-904C-BAB0-28FCD1F4CCB9}"/>
              </a:ext>
            </a:extLst>
          </p:cNvPr>
          <p:cNvSpPr txBox="1"/>
          <p:nvPr/>
        </p:nvSpPr>
        <p:spPr>
          <a:xfrm>
            <a:off x="2443163" y="1788400"/>
            <a:ext cx="6131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Improve user experience for Stampede buses: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C220A-5C90-7349-A2A4-7F46DF865A2F}"/>
              </a:ext>
            </a:extLst>
          </p:cNvPr>
          <p:cNvSpPr txBox="1"/>
          <p:nvPr/>
        </p:nvSpPr>
        <p:spPr>
          <a:xfrm>
            <a:off x="2443163" y="2347777"/>
            <a:ext cx="4450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Figure out which laptop to buy?: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7A097B-0466-2941-85E5-E7EC2419CDD4}"/>
              </a:ext>
            </a:extLst>
          </p:cNvPr>
          <p:cNvSpPr txBox="1"/>
          <p:nvPr/>
        </p:nvSpPr>
        <p:spPr>
          <a:xfrm>
            <a:off x="2443163" y="2908005"/>
            <a:ext cx="5034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Figure out where to live as a student: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F23186-E902-AD43-BB8C-23AB2FBBF3DC}"/>
              </a:ext>
            </a:extLst>
          </p:cNvPr>
          <p:cNvSpPr txBox="1"/>
          <p:nvPr/>
        </p:nvSpPr>
        <p:spPr>
          <a:xfrm>
            <a:off x="2443163" y="3467382"/>
            <a:ext cx="7120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Figure out how to improve student’s class experience: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270A4-E793-844B-9078-96CA15B70C28}"/>
              </a:ext>
            </a:extLst>
          </p:cNvPr>
          <p:cNvSpPr txBox="1"/>
          <p:nvPr/>
        </p:nvSpPr>
        <p:spPr>
          <a:xfrm>
            <a:off x="2443163" y="4026759"/>
            <a:ext cx="6656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Improve students’ success in getting scholarships: 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E3D578-28A1-2943-AAB5-8718B45C58B1}"/>
              </a:ext>
            </a:extLst>
          </p:cNvPr>
          <p:cNvSpPr txBox="1"/>
          <p:nvPr/>
        </p:nvSpPr>
        <p:spPr>
          <a:xfrm>
            <a:off x="2443163" y="4684699"/>
            <a:ext cx="3981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Improve on-campus parking: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E8033-D7E1-B848-A5BC-728C240F8781}"/>
              </a:ext>
            </a:extLst>
          </p:cNvPr>
          <p:cNvSpPr txBox="1"/>
          <p:nvPr/>
        </p:nvSpPr>
        <p:spPr>
          <a:xfrm>
            <a:off x="2443163" y="5342639"/>
            <a:ext cx="7454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Figure out how to improve instructor’s class experience:  2</a:t>
            </a:r>
          </a:p>
        </p:txBody>
      </p:sp>
    </p:spTree>
    <p:extLst>
      <p:ext uri="{BB962C8B-B14F-4D97-AF65-F5344CB8AC3E}">
        <p14:creationId xmlns:p14="http://schemas.microsoft.com/office/powerpoint/2010/main" val="2952857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goal: General thoughts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066065-A58E-904C-BAB0-28FCD1F4CCB9}"/>
              </a:ext>
            </a:extLst>
          </p:cNvPr>
          <p:cNvSpPr txBox="1"/>
          <p:nvPr/>
        </p:nvSpPr>
        <p:spPr>
          <a:xfrm>
            <a:off x="2443163" y="1788400"/>
            <a:ext cx="6771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step generally done at higher management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924FB-93FD-6B4C-A153-65F586341E29}"/>
              </a:ext>
            </a:extLst>
          </p:cNvPr>
          <p:cNvSpPr txBox="1"/>
          <p:nvPr/>
        </p:nvSpPr>
        <p:spPr>
          <a:xfrm>
            <a:off x="2443163" y="2650387"/>
            <a:ext cx="8042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Translating this into something concrete needs remaining steps</a:t>
            </a:r>
          </a:p>
        </p:txBody>
      </p:sp>
    </p:spTree>
    <p:extLst>
      <p:ext uri="{BB962C8B-B14F-4D97-AF65-F5344CB8AC3E}">
        <p14:creationId xmlns:p14="http://schemas.microsoft.com/office/powerpoint/2010/main" val="35003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1472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mechanism</a:t>
            </a:r>
          </a:p>
        </p:txBody>
      </p:sp>
      <p:sp>
        <p:nvSpPr>
          <p:cNvPr id="5" name="7-Point Star 4">
            <a:extLst>
              <a:ext uri="{FF2B5EF4-FFF2-40B4-BE49-F238E27FC236}">
                <a16:creationId xmlns:a16="http://schemas.microsoft.com/office/drawing/2014/main" id="{C45C7428-7425-A844-B30F-AFBE004F325B}"/>
              </a:ext>
            </a:extLst>
          </p:cNvPr>
          <p:cNvSpPr/>
          <p:nvPr/>
        </p:nvSpPr>
        <p:spPr>
          <a:xfrm>
            <a:off x="5457825" y="1788400"/>
            <a:ext cx="3286125" cy="2412125"/>
          </a:xfrm>
          <a:prstGeom prst="star7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After the break</a:t>
            </a:r>
          </a:p>
        </p:txBody>
      </p:sp>
    </p:spTree>
    <p:extLst>
      <p:ext uri="{BB962C8B-B14F-4D97-AF65-F5344CB8AC3E}">
        <p14:creationId xmlns:p14="http://schemas.microsoft.com/office/powerpoint/2010/main" val="199443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mechanism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B672FE-1B9C-6B42-AB93-366EF7D52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0716"/>
            <a:ext cx="12192000" cy="1050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EAB8E2-B282-1F4F-AD72-BAE7A6E06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90698"/>
            <a:ext cx="12192000" cy="11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mechanism: Your choice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75B62-E112-1B45-BDEA-508608DFF7A8}"/>
              </a:ext>
            </a:extLst>
          </p:cNvPr>
          <p:cNvSpPr txBox="1"/>
          <p:nvPr/>
        </p:nvSpPr>
        <p:spPr>
          <a:xfrm>
            <a:off x="4357023" y="1690688"/>
            <a:ext cx="7479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Improve students’ success in getting external scholarships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99C08B-4226-2240-9462-A6EED11E5B7B}"/>
              </a:ext>
            </a:extLst>
          </p:cNvPr>
          <p:cNvSpPr txBox="1"/>
          <p:nvPr/>
        </p:nvSpPr>
        <p:spPr>
          <a:xfrm>
            <a:off x="1382233" y="3317358"/>
            <a:ext cx="9466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Improve student access to mentor (to help with the application process):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244B6-25C7-2341-B335-BD6D247D737E}"/>
              </a:ext>
            </a:extLst>
          </p:cNvPr>
          <p:cNvSpPr txBox="1"/>
          <p:nvPr/>
        </p:nvSpPr>
        <p:spPr>
          <a:xfrm>
            <a:off x="1382233" y="3815392"/>
            <a:ext cx="6886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Improve student awareness of existing scholarships: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945AE8-7DDD-7B45-81F4-52969B3F08B5}"/>
              </a:ext>
            </a:extLst>
          </p:cNvPr>
          <p:cNvSpPr txBox="1"/>
          <p:nvPr/>
        </p:nvSpPr>
        <p:spPr>
          <a:xfrm>
            <a:off x="1382233" y="4366274"/>
            <a:ext cx="6809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Identify students who are likely to win a scholarship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E6F2F4-1119-9146-8B69-EB286FC62704}"/>
              </a:ext>
            </a:extLst>
          </p:cNvPr>
          <p:cNvSpPr txBox="1"/>
          <p:nvPr/>
        </p:nvSpPr>
        <p:spPr>
          <a:xfrm>
            <a:off x="1382233" y="4864308"/>
            <a:ext cx="4888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Motivate students to actually apply: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419CD0-8B64-5E48-96F6-04B15073CD33}"/>
              </a:ext>
            </a:extLst>
          </p:cNvPr>
          <p:cNvSpPr txBox="1"/>
          <p:nvPr/>
        </p:nvSpPr>
        <p:spPr>
          <a:xfrm>
            <a:off x="1382233" y="5405693"/>
            <a:ext cx="4641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Make it easier to get scholarships: 4</a:t>
            </a:r>
          </a:p>
        </p:txBody>
      </p:sp>
    </p:spTree>
    <p:extLst>
      <p:ext uri="{BB962C8B-B14F-4D97-AF65-F5344CB8AC3E}">
        <p14:creationId xmlns:p14="http://schemas.microsoft.com/office/powerpoint/2010/main" val="1173782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99EFB-B747-E34C-814B-BFCE41CFF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I mentioned last lecture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50137E-CE4A-F34E-A9D6-39A507F8D80B}"/>
              </a:ext>
            </a:extLst>
          </p:cNvPr>
          <p:cNvSpPr txBox="1"/>
          <p:nvPr/>
        </p:nvSpPr>
        <p:spPr>
          <a:xfrm>
            <a:off x="1042988" y="2057400"/>
            <a:ext cx="914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If something does not make sense, it’s almost surely my fault!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DA9D8-3575-C042-960C-7DA309B0D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111" y="2790797"/>
            <a:ext cx="2778125" cy="2641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547E4C-9AFD-EE4D-9936-CCB38787472D}"/>
              </a:ext>
            </a:extLst>
          </p:cNvPr>
          <p:cNvSpPr txBox="1"/>
          <p:nvPr/>
        </p:nvSpPr>
        <p:spPr>
          <a:xfrm>
            <a:off x="1042988" y="5857875"/>
            <a:ext cx="6892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Feedback is greatly appreciated!</a:t>
            </a:r>
          </a:p>
        </p:txBody>
      </p:sp>
    </p:spTree>
    <p:extLst>
      <p:ext uri="{BB962C8B-B14F-4D97-AF65-F5344CB8AC3E}">
        <p14:creationId xmlns:p14="http://schemas.microsoft.com/office/powerpoint/2010/main" val="180386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mechanism: General thoughts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EB5795-8357-674D-9132-6BEED2769AAA}"/>
              </a:ext>
            </a:extLst>
          </p:cNvPr>
          <p:cNvSpPr txBox="1"/>
          <p:nvPr/>
        </p:nvSpPr>
        <p:spPr>
          <a:xfrm>
            <a:off x="838200" y="3262617"/>
            <a:ext cx="8392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ALWAYS question if the mechanism captures well the real life goal</a:t>
            </a:r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1BFEDF24-5F0C-6B44-B3AA-10FA4EB4E6C3}"/>
              </a:ext>
            </a:extLst>
          </p:cNvPr>
          <p:cNvSpPr/>
          <p:nvPr/>
        </p:nvSpPr>
        <p:spPr>
          <a:xfrm>
            <a:off x="5401369" y="1624317"/>
            <a:ext cx="4972050" cy="969088"/>
          </a:xfrm>
          <a:prstGeom prst="cloudCallout">
            <a:avLst>
              <a:gd name="adj1" fmla="val 12775"/>
              <a:gd name="adj2" fmla="val 1273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 improving  ad display the best option?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EC2E3C-58E4-3E4E-B5A8-3B4E9E2F3C02}"/>
              </a:ext>
            </a:extLst>
          </p:cNvPr>
          <p:cNvSpPr txBox="1"/>
          <p:nvPr/>
        </p:nvSpPr>
        <p:spPr>
          <a:xfrm>
            <a:off x="838200" y="4222316"/>
            <a:ext cx="6583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 can be competing/incompatible mechanisms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BD5B1153-E18C-554B-8632-EAC02A1D3049}"/>
              </a:ext>
            </a:extLst>
          </p:cNvPr>
          <p:cNvSpPr/>
          <p:nvPr/>
        </p:nvSpPr>
        <p:spPr>
          <a:xfrm>
            <a:off x="8515350" y="3852597"/>
            <a:ext cx="2700338" cy="1381086"/>
          </a:xfrm>
          <a:prstGeom prst="cloudCallout">
            <a:avLst>
              <a:gd name="adj1" fmla="val -94378"/>
              <a:gd name="adj2" fmla="val -370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Doctors vs. management in Example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F48C4-9909-064F-A3AD-A903A19EE0AE}"/>
              </a:ext>
            </a:extLst>
          </p:cNvPr>
          <p:cNvSpPr txBox="1"/>
          <p:nvPr/>
        </p:nvSpPr>
        <p:spPr>
          <a:xfrm>
            <a:off x="838200" y="5296211"/>
            <a:ext cx="3112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CONVENIENCE trap!</a:t>
            </a:r>
          </a:p>
        </p:txBody>
      </p:sp>
    </p:spTree>
    <p:extLst>
      <p:ext uri="{BB962C8B-B14F-4D97-AF65-F5344CB8AC3E}">
        <p14:creationId xmlns:p14="http://schemas.microsoft.com/office/powerpoint/2010/main" val="41357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92410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413DC-362D-2544-ABD6-672078AD3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 phrase for today: </a:t>
            </a:r>
            <a:r>
              <a:rPr lang="en-US" b="1" dirty="0">
                <a:solidFill>
                  <a:srgbClr val="FF0000"/>
                </a:solidFill>
              </a:rPr>
              <a:t>Kate Crawford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B6765-78B2-724D-B6FB-65ADEC64A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1452915"/>
            <a:ext cx="9248903" cy="540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115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problem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25FD5A-004D-9647-B3E8-CDA189CA1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7825"/>
            <a:ext cx="12192000" cy="977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4ED4DC-2F38-2F41-8193-DE31A6AC2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76336"/>
            <a:ext cx="12192000" cy="10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1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problem: Your choice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C93C9D-6B8F-384D-945A-2C0575A47B49}"/>
              </a:ext>
            </a:extLst>
          </p:cNvPr>
          <p:cNvSpPr/>
          <p:nvPr/>
        </p:nvSpPr>
        <p:spPr>
          <a:xfrm>
            <a:off x="6182431" y="2021905"/>
            <a:ext cx="5140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Identify students who are likely to win a scholarship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968C50-EA3D-164B-B003-878F8F7A020F}"/>
              </a:ext>
            </a:extLst>
          </p:cNvPr>
          <p:cNvSpPr txBox="1"/>
          <p:nvPr/>
        </p:nvSpPr>
        <p:spPr>
          <a:xfrm>
            <a:off x="1050076" y="3323492"/>
            <a:ext cx="954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Predict which students will win scholarships (to max total scholarships): </a:t>
            </a:r>
            <a:r>
              <a:rPr lang="en-US" sz="2400" dirty="0"/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F9668F-F2B7-2F47-B3A0-474D08EBE622}"/>
              </a:ext>
            </a:extLst>
          </p:cNvPr>
          <p:cNvSpPr txBox="1"/>
          <p:nvPr/>
        </p:nvSpPr>
        <p:spPr>
          <a:xfrm>
            <a:off x="1050076" y="3915200"/>
            <a:ext cx="441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out what makes a student competitive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C76354-CC60-5B49-A1CE-C7E14FC8591D}"/>
              </a:ext>
            </a:extLst>
          </p:cNvPr>
          <p:cNvSpPr txBox="1"/>
          <p:nvPr/>
        </p:nvSpPr>
        <p:spPr>
          <a:xfrm>
            <a:off x="1006983" y="4414575"/>
            <a:ext cx="702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Determine which students are interested in applying: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857AF6-B95C-DA4F-B304-E602A1656C30}"/>
              </a:ext>
            </a:extLst>
          </p:cNvPr>
          <p:cNvSpPr txBox="1"/>
          <p:nvPr/>
        </p:nvSpPr>
        <p:spPr>
          <a:xfrm>
            <a:off x="972138" y="5087679"/>
            <a:ext cx="7386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Predict which students will win prestigious scholarships: 3</a:t>
            </a:r>
          </a:p>
        </p:txBody>
      </p:sp>
    </p:spTree>
    <p:extLst>
      <p:ext uri="{BB962C8B-B14F-4D97-AF65-F5344CB8AC3E}">
        <p14:creationId xmlns:p14="http://schemas.microsoft.com/office/powerpoint/2010/main" val="12893737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problem: General thoughts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25D12F-A64D-CD4F-971D-7E877C201D03}"/>
              </a:ext>
            </a:extLst>
          </p:cNvPr>
          <p:cNvSpPr txBox="1"/>
          <p:nvPr/>
        </p:nvSpPr>
        <p:spPr>
          <a:xfrm>
            <a:off x="957263" y="3429000"/>
            <a:ext cx="5353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of proxies for the real target  variable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8F92E-82A4-7144-8E9E-28DA8861818A}"/>
              </a:ext>
            </a:extLst>
          </p:cNvPr>
          <p:cNvSpPr txBox="1"/>
          <p:nvPr/>
        </p:nvSpPr>
        <p:spPr>
          <a:xfrm>
            <a:off x="957263" y="4184773"/>
            <a:ext cx="7183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Some has to decide between competing target variables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722E12-4F47-3A41-A06D-412165177468}"/>
              </a:ext>
            </a:extLst>
          </p:cNvPr>
          <p:cNvSpPr txBox="1"/>
          <p:nvPr/>
        </p:nvSpPr>
        <p:spPr>
          <a:xfrm>
            <a:off x="957263" y="5007314"/>
            <a:ext cx="8680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Choosing the learning problem can have big consequence!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CAF60E-251A-194C-8EAF-AB47E99C6648}"/>
              </a:ext>
            </a:extLst>
          </p:cNvPr>
          <p:cNvSpPr txBox="1"/>
          <p:nvPr/>
        </p:nvSpPr>
        <p:spPr>
          <a:xfrm>
            <a:off x="957263" y="5736181"/>
            <a:ext cx="2371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Convenience trap</a:t>
            </a:r>
          </a:p>
        </p:txBody>
      </p:sp>
      <p:sp>
        <p:nvSpPr>
          <p:cNvPr id="4" name="7-Point Star 3">
            <a:extLst>
              <a:ext uri="{FF2B5EF4-FFF2-40B4-BE49-F238E27FC236}">
                <a16:creationId xmlns:a16="http://schemas.microsoft.com/office/drawing/2014/main" id="{850CD841-F11A-B342-AC7C-E4A78444B9C1}"/>
              </a:ext>
            </a:extLst>
          </p:cNvPr>
          <p:cNvSpPr/>
          <p:nvPr/>
        </p:nvSpPr>
        <p:spPr>
          <a:xfrm>
            <a:off x="8041341" y="1690688"/>
            <a:ext cx="3312459" cy="2494085"/>
          </a:xfrm>
          <a:prstGeom prst="star7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Decide NOT to use learning</a:t>
            </a:r>
          </a:p>
        </p:txBody>
      </p:sp>
    </p:spTree>
    <p:extLst>
      <p:ext uri="{BB962C8B-B14F-4D97-AF65-F5344CB8AC3E}">
        <p14:creationId xmlns:p14="http://schemas.microsoft.com/office/powerpoint/2010/main" val="318887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3" grpId="0"/>
      <p:bldP spid="11" grpId="0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931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mechanism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BA7FD-5494-044A-AC82-4B0EFA482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1246"/>
            <a:ext cx="12192000" cy="1041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F53501-DD3D-6849-A337-4E62EA316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2656"/>
            <a:ext cx="12192000" cy="123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7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mechanism: Your choice</a:t>
            </a:r>
          </a:p>
        </p:txBody>
      </p:sp>
    </p:spTree>
    <p:extLst>
      <p:ext uri="{BB962C8B-B14F-4D97-AF65-F5344CB8AC3E}">
        <p14:creationId xmlns:p14="http://schemas.microsoft.com/office/powerpoint/2010/main" val="29018596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mechanism: general thoughts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3601A3-4207-1E49-AB92-8DF4D390FEE7}"/>
              </a:ext>
            </a:extLst>
          </p:cNvPr>
          <p:cNvSpPr txBox="1"/>
          <p:nvPr/>
        </p:nvSpPr>
        <p:spPr>
          <a:xfrm>
            <a:off x="1021976" y="3429000"/>
            <a:ext cx="3393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Concept/distribution drift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1D5594-22CD-8D43-928B-F383A2CBEB75}"/>
              </a:ext>
            </a:extLst>
          </p:cNvPr>
          <p:cNvSpPr txBox="1"/>
          <p:nvPr/>
        </p:nvSpPr>
        <p:spPr>
          <a:xfrm>
            <a:off x="1050076" y="4575603"/>
            <a:ext cx="325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Privacy can be a concern</a:t>
            </a:r>
          </a:p>
        </p:txBody>
      </p:sp>
    </p:spTree>
    <p:extLst>
      <p:ext uri="{BB962C8B-B14F-4D97-AF65-F5344CB8AC3E}">
        <p14:creationId xmlns:p14="http://schemas.microsoft.com/office/powerpoint/2010/main" val="44604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EB2F-B53F-0141-880C-DF399D72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 in the next couple of days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A90179-27BD-004E-9F39-843AE79E7736}"/>
              </a:ext>
            </a:extLst>
          </p:cNvPr>
          <p:cNvSpPr txBox="1"/>
          <p:nvPr/>
        </p:nvSpPr>
        <p:spPr>
          <a:xfrm>
            <a:off x="838200" y="2129589"/>
            <a:ext cx="6437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Wed 5pm</a:t>
            </a:r>
            <a:r>
              <a:rPr lang="en-US" sz="2800" dirty="0"/>
              <a:t>: Discussion summary on </a:t>
            </a:r>
            <a:r>
              <a:rPr lang="en-US" sz="2800" dirty="0" err="1"/>
              <a:t>Autolab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833B3-5720-284F-8F26-87873752CDC7}"/>
              </a:ext>
            </a:extLst>
          </p:cNvPr>
          <p:cNvSpPr txBox="1"/>
          <p:nvPr/>
        </p:nvSpPr>
        <p:spPr>
          <a:xfrm>
            <a:off x="930442" y="3167390"/>
            <a:ext cx="6929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 5pm</a:t>
            </a:r>
            <a:r>
              <a:rPr lang="en-US" sz="2800" dirty="0"/>
              <a:t>: Project choices due (via Google form)</a:t>
            </a:r>
          </a:p>
        </p:txBody>
      </p:sp>
    </p:spTree>
    <p:extLst>
      <p:ext uri="{BB962C8B-B14F-4D97-AF65-F5344CB8AC3E}">
        <p14:creationId xmlns:p14="http://schemas.microsoft.com/office/powerpoint/2010/main" val="16229921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mechanism: Data doesn’t exist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54175A-C105-364F-88F2-F09B466D8390}"/>
              </a:ext>
            </a:extLst>
          </p:cNvPr>
          <p:cNvSpPr txBox="1"/>
          <p:nvPr/>
        </p:nvSpPr>
        <p:spPr>
          <a:xfrm>
            <a:off x="3689108" y="4368120"/>
            <a:ext cx="3407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3</a:t>
            </a:r>
            <a:r>
              <a:rPr lang="en-US" sz="2400" baseline="30000" dirty="0"/>
              <a:t>rd</a:t>
            </a:r>
            <a:r>
              <a:rPr lang="en-US" sz="2400" dirty="0"/>
              <a:t> party data brokers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64E2C0-0C7B-9E42-B7E4-8B619860C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893" y="2645211"/>
            <a:ext cx="3407536" cy="3897701"/>
          </a:xfrm>
          <a:prstGeom prst="rect">
            <a:avLst/>
          </a:prstGeom>
        </p:spPr>
      </p:pic>
      <p:sp>
        <p:nvSpPr>
          <p:cNvPr id="7" name="7-Point Star 6">
            <a:extLst>
              <a:ext uri="{FF2B5EF4-FFF2-40B4-BE49-F238E27FC236}">
                <a16:creationId xmlns:a16="http://schemas.microsoft.com/office/drawing/2014/main" id="{3F7DCDBE-0BCD-4340-8548-E27A0991C112}"/>
              </a:ext>
            </a:extLst>
          </p:cNvPr>
          <p:cNvSpPr/>
          <p:nvPr/>
        </p:nvSpPr>
        <p:spPr>
          <a:xfrm>
            <a:off x="551329" y="4368120"/>
            <a:ext cx="2918012" cy="1790633"/>
          </a:xfrm>
          <a:prstGeom prst="star7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Potential issues?</a:t>
            </a:r>
          </a:p>
        </p:txBody>
      </p:sp>
    </p:spTree>
    <p:extLst>
      <p:ext uri="{BB962C8B-B14F-4D97-AF65-F5344CB8AC3E}">
        <p14:creationId xmlns:p14="http://schemas.microsoft.com/office/powerpoint/2010/main" val="360249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mechanism: Data doesn’t exist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54175A-C105-364F-88F2-F09B466D8390}"/>
              </a:ext>
            </a:extLst>
          </p:cNvPr>
          <p:cNvSpPr txBox="1"/>
          <p:nvPr/>
        </p:nvSpPr>
        <p:spPr>
          <a:xfrm>
            <a:off x="2580386" y="3526451"/>
            <a:ext cx="1681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Run surveys</a:t>
            </a:r>
          </a:p>
        </p:txBody>
      </p:sp>
      <p:sp>
        <p:nvSpPr>
          <p:cNvPr id="12" name="7-Point Star 11">
            <a:extLst>
              <a:ext uri="{FF2B5EF4-FFF2-40B4-BE49-F238E27FC236}">
                <a16:creationId xmlns:a16="http://schemas.microsoft.com/office/drawing/2014/main" id="{295A1949-BAC9-5646-A40D-B90BC69BC36A}"/>
              </a:ext>
            </a:extLst>
          </p:cNvPr>
          <p:cNvSpPr/>
          <p:nvPr/>
        </p:nvSpPr>
        <p:spPr>
          <a:xfrm>
            <a:off x="551329" y="4368120"/>
            <a:ext cx="2918012" cy="1790633"/>
          </a:xfrm>
          <a:prstGeom prst="star7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Potential issues?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FC627-FBCC-A044-88D0-58094491B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521" y="3526451"/>
            <a:ext cx="6821150" cy="236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0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mechanism: Data doesn’t exist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54175A-C105-364F-88F2-F09B466D8390}"/>
              </a:ext>
            </a:extLst>
          </p:cNvPr>
          <p:cNvSpPr txBox="1"/>
          <p:nvPr/>
        </p:nvSpPr>
        <p:spPr>
          <a:xfrm>
            <a:off x="543160" y="3299391"/>
            <a:ext cx="392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Collect data from smartphone</a:t>
            </a:r>
          </a:p>
        </p:txBody>
      </p:sp>
      <p:sp>
        <p:nvSpPr>
          <p:cNvPr id="12" name="7-Point Star 11">
            <a:extLst>
              <a:ext uri="{FF2B5EF4-FFF2-40B4-BE49-F238E27FC236}">
                <a16:creationId xmlns:a16="http://schemas.microsoft.com/office/drawing/2014/main" id="{295A1949-BAC9-5646-A40D-B90BC69BC36A}"/>
              </a:ext>
            </a:extLst>
          </p:cNvPr>
          <p:cNvSpPr/>
          <p:nvPr/>
        </p:nvSpPr>
        <p:spPr>
          <a:xfrm>
            <a:off x="551329" y="4368120"/>
            <a:ext cx="2918012" cy="1790633"/>
          </a:xfrm>
          <a:prstGeom prst="star7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Potential issues?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DDED9-CB78-6741-8021-AF77953AF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240" y="3125638"/>
            <a:ext cx="6705600" cy="373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5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0C698-0C2A-4343-9F4A-E8867D37A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smartphone blind-spot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794E46-A0F2-EB4B-9DCB-6854C7D98EB7}"/>
              </a:ext>
            </a:extLst>
          </p:cNvPr>
          <p:cNvSpPr txBox="1"/>
          <p:nvPr/>
        </p:nvSpPr>
        <p:spPr>
          <a:xfrm>
            <a:off x="1035424" y="2057400"/>
            <a:ext cx="5649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Many of us in CSE assumes that ”everyone” </a:t>
            </a:r>
          </a:p>
          <a:p>
            <a:r>
              <a:rPr lang="en-US" sz="2400" dirty="0"/>
              <a:t>has smartphones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01B28C-984D-8246-8FD3-4922B3376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671" y="365125"/>
            <a:ext cx="43688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3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mechanism: Data doesn’t exist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54175A-C105-364F-88F2-F09B466D8390}"/>
              </a:ext>
            </a:extLst>
          </p:cNvPr>
          <p:cNvSpPr txBox="1"/>
          <p:nvPr/>
        </p:nvSpPr>
        <p:spPr>
          <a:xfrm>
            <a:off x="543160" y="3299391"/>
            <a:ext cx="2637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Online video games</a:t>
            </a:r>
          </a:p>
        </p:txBody>
      </p:sp>
      <p:sp>
        <p:nvSpPr>
          <p:cNvPr id="12" name="7-Point Star 11">
            <a:extLst>
              <a:ext uri="{FF2B5EF4-FFF2-40B4-BE49-F238E27FC236}">
                <a16:creationId xmlns:a16="http://schemas.microsoft.com/office/drawing/2014/main" id="{295A1949-BAC9-5646-A40D-B90BC69BC36A}"/>
              </a:ext>
            </a:extLst>
          </p:cNvPr>
          <p:cNvSpPr/>
          <p:nvPr/>
        </p:nvSpPr>
        <p:spPr>
          <a:xfrm>
            <a:off x="551329" y="4368120"/>
            <a:ext cx="2918012" cy="1790633"/>
          </a:xfrm>
          <a:prstGeom prst="star7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Potential issues?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2CDCB-CDEB-FC4D-93E6-8E37195DC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059" y="3056074"/>
            <a:ext cx="6626050" cy="3801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06C4B5-53AA-1A42-9579-9F7816A36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500" y="1358632"/>
            <a:ext cx="3917610" cy="549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0875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data to collect?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78235C-9E8A-0441-9EF9-25EDD39D4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288"/>
            <a:ext cx="12192000" cy="1414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3AF8A8-C5E7-0A4E-8104-3F43C3244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1234"/>
            <a:ext cx="12192000" cy="160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2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data to collect?: Your choice</a:t>
            </a:r>
          </a:p>
        </p:txBody>
      </p:sp>
    </p:spTree>
    <p:extLst>
      <p:ext uri="{BB962C8B-B14F-4D97-AF65-F5344CB8AC3E}">
        <p14:creationId xmlns:p14="http://schemas.microsoft.com/office/powerpoint/2010/main" val="19165698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data to collect?: General thoughts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21B338-E452-984A-A230-951E8F38EDF2}"/>
              </a:ext>
            </a:extLst>
          </p:cNvPr>
          <p:cNvSpPr txBox="1"/>
          <p:nvPr/>
        </p:nvSpPr>
        <p:spPr>
          <a:xfrm>
            <a:off x="1156447" y="3334871"/>
            <a:ext cx="586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Expense might determine what gets collected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10846-E7FB-9945-AADC-5663BBD87144}"/>
              </a:ext>
            </a:extLst>
          </p:cNvPr>
          <p:cNvSpPr txBox="1"/>
          <p:nvPr/>
        </p:nvSpPr>
        <p:spPr>
          <a:xfrm>
            <a:off x="1156447" y="4387345"/>
            <a:ext cx="5633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to finish a survey also has implications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916CB2-5548-D643-B647-371E955A0CBC}"/>
              </a:ext>
            </a:extLst>
          </p:cNvPr>
          <p:cNvSpPr txBox="1"/>
          <p:nvPr/>
        </p:nvSpPr>
        <p:spPr>
          <a:xfrm>
            <a:off x="1156447" y="5439819"/>
            <a:ext cx="451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Other restrictions, e.g. from an IRB</a:t>
            </a:r>
          </a:p>
        </p:txBody>
      </p:sp>
    </p:spTree>
    <p:extLst>
      <p:ext uri="{BB962C8B-B14F-4D97-AF65-F5344CB8AC3E}">
        <p14:creationId xmlns:p14="http://schemas.microsoft.com/office/powerpoint/2010/main" val="134951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532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9E398-15BF-0A4C-B697-6DEBA8E9A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Autolab</a:t>
            </a:r>
            <a:r>
              <a:rPr lang="en-US" dirty="0"/>
              <a:t> accepting discussion summaries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498C46-C303-8140-BD5F-63B1128E9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0252"/>
            <a:ext cx="12192000" cy="239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489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representation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57C0AB-D1A5-4042-A176-C39684943F7F}"/>
              </a:ext>
            </a:extLst>
          </p:cNvPr>
          <p:cNvGrpSpPr/>
          <p:nvPr/>
        </p:nvGrpSpPr>
        <p:grpSpPr>
          <a:xfrm>
            <a:off x="3284209" y="3029109"/>
            <a:ext cx="5450723" cy="3463766"/>
            <a:chOff x="3284209" y="3029109"/>
            <a:chExt cx="5450723" cy="3463766"/>
          </a:xfrm>
        </p:grpSpPr>
        <p:pic>
          <p:nvPicPr>
            <p:cNvPr id="1026" name="Picture 2" descr="genome">
              <a:extLst>
                <a:ext uri="{FF2B5EF4-FFF2-40B4-BE49-F238E27FC236}">
                  <a16:creationId xmlns:a16="http://schemas.microsoft.com/office/drawing/2014/main" id="{6B11FBB4-8D98-A946-A84E-1B60212F4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2465" y="3029109"/>
              <a:ext cx="5168153" cy="3086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EC75BD7-2413-754C-945D-EA318CEBB264}"/>
                </a:ext>
              </a:extLst>
            </p:cNvPr>
            <p:cNvSpPr txBox="1"/>
            <p:nvPr/>
          </p:nvSpPr>
          <p:spPr>
            <a:xfrm>
              <a:off x="3284209" y="6215876"/>
              <a:ext cx="54507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https://www.history101.com/april-14-2003-the-human-genome-project-completed/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644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406FD-6228-B84E-8415-C4A9FE74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9345"/>
            <a:ext cx="12192000" cy="1847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15436D-A287-A846-B4F0-4B6319C74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11486"/>
            <a:ext cx="12192000" cy="122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representation: Your choice</a:t>
            </a:r>
          </a:p>
        </p:txBody>
      </p:sp>
    </p:spTree>
    <p:extLst>
      <p:ext uri="{BB962C8B-B14F-4D97-AF65-F5344CB8AC3E}">
        <p14:creationId xmlns:p14="http://schemas.microsoft.com/office/powerpoint/2010/main" val="10001940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representation: General thoughts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2D00DA-751E-984A-A604-1C0D3E352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84" y="3349571"/>
            <a:ext cx="5600711" cy="30710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6E75F0-FFF6-6445-8BD7-1F02B164CE94}"/>
              </a:ext>
            </a:extLst>
          </p:cNvPr>
          <p:cNvSpPr txBox="1"/>
          <p:nvPr/>
        </p:nvSpPr>
        <p:spPr>
          <a:xfrm>
            <a:off x="7557247" y="4654270"/>
            <a:ext cx="2194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Categorical data</a:t>
            </a:r>
          </a:p>
        </p:txBody>
      </p:sp>
    </p:spTree>
    <p:extLst>
      <p:ext uri="{BB962C8B-B14F-4D97-AF65-F5344CB8AC3E}">
        <p14:creationId xmlns:p14="http://schemas.microsoft.com/office/powerpoint/2010/main" val="353387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5FDDC-E7CB-4C4A-A86B-53BB893D7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reader volunteer?</a:t>
            </a:r>
          </a:p>
        </p:txBody>
      </p:sp>
    </p:spTree>
    <p:extLst>
      <p:ext uri="{BB962C8B-B14F-4D97-AF65-F5344CB8AC3E}">
        <p14:creationId xmlns:p14="http://schemas.microsoft.com/office/powerpoint/2010/main" val="2340158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621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A6F5DC-6C5D-9D4D-B050-EDADE703AC5A}"/>
              </a:ext>
            </a:extLst>
          </p:cNvPr>
          <p:cNvSpPr/>
          <p:nvPr/>
        </p:nvSpPr>
        <p:spPr>
          <a:xfrm>
            <a:off x="355909" y="657922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 with a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A4143-3431-4F4B-9D3F-5BC9EA8CBFBB}"/>
              </a:ext>
            </a:extLst>
          </p:cNvPr>
          <p:cNvSpPr/>
          <p:nvPr/>
        </p:nvSpPr>
        <p:spPr>
          <a:xfrm>
            <a:off x="2841702" y="657922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27D2CF-DF5D-1C48-9F27-D4A382A8C562}"/>
              </a:ext>
            </a:extLst>
          </p:cNvPr>
          <p:cNvSpPr/>
          <p:nvPr/>
        </p:nvSpPr>
        <p:spPr>
          <a:xfrm>
            <a:off x="5327495" y="657922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C48DF2-8C87-C148-A460-9EDA556D51F2}"/>
              </a:ext>
            </a:extLst>
          </p:cNvPr>
          <p:cNvSpPr/>
          <p:nvPr/>
        </p:nvSpPr>
        <p:spPr>
          <a:xfrm>
            <a:off x="7827224" y="657922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8822DB-09F2-7544-A010-204E30D52B8F}"/>
              </a:ext>
            </a:extLst>
          </p:cNvPr>
          <p:cNvSpPr/>
          <p:nvPr/>
        </p:nvSpPr>
        <p:spPr>
          <a:xfrm>
            <a:off x="10068613" y="657922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A3C8FF4-63A6-8F43-BC53-9E87922B3A76}"/>
              </a:ext>
            </a:extLst>
          </p:cNvPr>
          <p:cNvSpPr/>
          <p:nvPr/>
        </p:nvSpPr>
        <p:spPr>
          <a:xfrm>
            <a:off x="1892919" y="1048217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90FD77D-4250-3547-8609-534EC4FA3808}"/>
              </a:ext>
            </a:extLst>
          </p:cNvPr>
          <p:cNvSpPr/>
          <p:nvPr/>
        </p:nvSpPr>
        <p:spPr>
          <a:xfrm>
            <a:off x="4378712" y="1059371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010A71-3C25-1E42-9BDF-9505D0FB1009}"/>
              </a:ext>
            </a:extLst>
          </p:cNvPr>
          <p:cNvSpPr/>
          <p:nvPr/>
        </p:nvSpPr>
        <p:spPr>
          <a:xfrm>
            <a:off x="6864505" y="1042639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1167219-B25B-DA49-9303-BB10D00B035A}"/>
              </a:ext>
            </a:extLst>
          </p:cNvPr>
          <p:cNvSpPr/>
          <p:nvPr/>
        </p:nvSpPr>
        <p:spPr>
          <a:xfrm>
            <a:off x="9378170" y="1042639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D4F593-D0F1-2949-817D-86BDA96960F6}"/>
              </a:ext>
            </a:extLst>
          </p:cNvPr>
          <p:cNvCxnSpPr/>
          <p:nvPr/>
        </p:nvCxnSpPr>
        <p:spPr>
          <a:xfrm>
            <a:off x="0" y="2029522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2308303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2D2ADA-9A75-8948-AA27-3B48B0C289E2}"/>
              </a:ext>
            </a:extLst>
          </p:cNvPr>
          <p:cNvGrpSpPr/>
          <p:nvPr/>
        </p:nvGrpSpPr>
        <p:grpSpPr>
          <a:xfrm>
            <a:off x="1818581" y="2308303"/>
            <a:ext cx="2110364" cy="1092820"/>
            <a:chOff x="1818581" y="2308303"/>
            <a:chExt cx="2110364" cy="109282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2DBBD5-8310-794B-B3A7-074CE0EF3BDE}"/>
                </a:ext>
              </a:extLst>
            </p:cNvPr>
            <p:cNvSpPr/>
            <p:nvPr/>
          </p:nvSpPr>
          <p:spPr>
            <a:xfrm>
              <a:off x="2391935" y="2308303"/>
              <a:ext cx="1537010" cy="1092820"/>
            </a:xfrm>
            <a:prstGeom prst="rect">
              <a:avLst/>
            </a:prstGeom>
            <a:solidFill>
              <a:srgbClr val="4472C4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Real world mechanism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93514E84-6300-9945-BF63-6B181C70C06C}"/>
                </a:ext>
              </a:extLst>
            </p:cNvPr>
            <p:cNvSpPr/>
            <p:nvPr/>
          </p:nvSpPr>
          <p:spPr>
            <a:xfrm>
              <a:off x="1818581" y="2776654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E19794-CC81-C84C-8B1F-59C5E51ED007}"/>
              </a:ext>
            </a:extLst>
          </p:cNvPr>
          <p:cNvGrpSpPr/>
          <p:nvPr/>
        </p:nvGrpSpPr>
        <p:grpSpPr>
          <a:xfrm>
            <a:off x="3915010" y="2308303"/>
            <a:ext cx="2094561" cy="1092820"/>
            <a:chOff x="3915010" y="2308303"/>
            <a:chExt cx="2094561" cy="10928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A6AABC1-5B8E-2648-89F0-9A15F4FCF85E}"/>
                </a:ext>
              </a:extLst>
            </p:cNvPr>
            <p:cNvSpPr/>
            <p:nvPr/>
          </p:nvSpPr>
          <p:spPr>
            <a:xfrm>
              <a:off x="4472561" y="2308303"/>
              <a:ext cx="1537010" cy="1092820"/>
            </a:xfrm>
            <a:prstGeom prst="rect">
              <a:avLst/>
            </a:prstGeom>
            <a:solidFill>
              <a:srgbClr val="4472C4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Learning problem</a:t>
              </a:r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6D7D8FA9-D19A-FC42-B2BF-2842374C0935}"/>
                </a:ext>
              </a:extLst>
            </p:cNvPr>
            <p:cNvSpPr/>
            <p:nvPr/>
          </p:nvSpPr>
          <p:spPr>
            <a:xfrm>
              <a:off x="3915010" y="2726474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D16DA3-F44E-4741-BD1E-5671D1D5041D}"/>
              </a:ext>
            </a:extLst>
          </p:cNvPr>
          <p:cNvGrpSpPr/>
          <p:nvPr/>
        </p:nvGrpSpPr>
        <p:grpSpPr>
          <a:xfrm>
            <a:off x="6016542" y="2308303"/>
            <a:ext cx="2111758" cy="1092820"/>
            <a:chOff x="6016542" y="2308303"/>
            <a:chExt cx="2111758" cy="10928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C1936-A84B-5046-ABE3-3CD75FB65AEE}"/>
                </a:ext>
              </a:extLst>
            </p:cNvPr>
            <p:cNvSpPr/>
            <p:nvPr/>
          </p:nvSpPr>
          <p:spPr>
            <a:xfrm>
              <a:off x="6591290" y="2308303"/>
              <a:ext cx="1537010" cy="109282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collection mechanism</a:t>
              </a:r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08D4D349-089A-5343-9361-E3F15E431334}"/>
                </a:ext>
              </a:extLst>
            </p:cNvPr>
            <p:cNvSpPr/>
            <p:nvPr/>
          </p:nvSpPr>
          <p:spPr>
            <a:xfrm>
              <a:off x="6016542" y="2726473"/>
              <a:ext cx="574747" cy="306657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FEB17A-D180-344D-9E0D-16FF717365EB}"/>
              </a:ext>
            </a:extLst>
          </p:cNvPr>
          <p:cNvGrpSpPr/>
          <p:nvPr/>
        </p:nvGrpSpPr>
        <p:grpSpPr>
          <a:xfrm>
            <a:off x="8128301" y="2308303"/>
            <a:ext cx="1926376" cy="1092820"/>
            <a:chOff x="8128301" y="2308303"/>
            <a:chExt cx="1926376" cy="10928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542AF9-D7B4-5141-8280-483A027BBD90}"/>
                </a:ext>
              </a:extLst>
            </p:cNvPr>
            <p:cNvSpPr/>
            <p:nvPr/>
          </p:nvSpPr>
          <p:spPr>
            <a:xfrm>
              <a:off x="8517667" y="2308303"/>
              <a:ext cx="1537010" cy="1092820"/>
            </a:xfrm>
            <a:prstGeom prst="rect">
              <a:avLst/>
            </a:prstGeom>
            <a:solidFill>
              <a:srgbClr val="385723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Which data to collect?</a:t>
              </a:r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793BA45F-A03B-D74E-9736-428BCD97683E}"/>
                </a:ext>
              </a:extLst>
            </p:cNvPr>
            <p:cNvSpPr/>
            <p:nvPr/>
          </p:nvSpPr>
          <p:spPr>
            <a:xfrm>
              <a:off x="8128301" y="2687442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4ABE5A-5C17-8548-B406-526AE97BD89A}"/>
              </a:ext>
            </a:extLst>
          </p:cNvPr>
          <p:cNvGrpSpPr/>
          <p:nvPr/>
        </p:nvGrpSpPr>
        <p:grpSpPr>
          <a:xfrm>
            <a:off x="10068613" y="2308303"/>
            <a:ext cx="2008157" cy="1092820"/>
            <a:chOff x="10068613" y="2308303"/>
            <a:chExt cx="2008157" cy="109282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F7F9A0-C75E-C24B-B5BB-B7168422E39A}"/>
                </a:ext>
              </a:extLst>
            </p:cNvPr>
            <p:cNvSpPr/>
            <p:nvPr/>
          </p:nvSpPr>
          <p:spPr>
            <a:xfrm>
              <a:off x="10444043" y="2308303"/>
              <a:ext cx="1632727" cy="1092820"/>
            </a:xfrm>
            <a:prstGeom prst="rect">
              <a:avLst/>
            </a:prstGeom>
            <a:solidFill>
              <a:srgbClr val="385723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representation</a:t>
              </a:r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A3B9DB44-6186-174E-AE1C-57104008A880}"/>
                </a:ext>
              </a:extLst>
            </p:cNvPr>
            <p:cNvSpPr/>
            <p:nvPr/>
          </p:nvSpPr>
          <p:spPr>
            <a:xfrm>
              <a:off x="10068613" y="2670709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AAA31B-BE4E-7A47-BDAE-D9B2F0BD7D09}"/>
              </a:ext>
            </a:extLst>
          </p:cNvPr>
          <p:cNvGrpSpPr/>
          <p:nvPr/>
        </p:nvGrpSpPr>
        <p:grpSpPr>
          <a:xfrm>
            <a:off x="10539760" y="3401125"/>
            <a:ext cx="1537010" cy="1557451"/>
            <a:chOff x="10539760" y="3401125"/>
            <a:chExt cx="1537010" cy="155745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CF2F3AA-F583-6A48-92EF-D381D490B9C2}"/>
                </a:ext>
              </a:extLst>
            </p:cNvPr>
            <p:cNvSpPr/>
            <p:nvPr/>
          </p:nvSpPr>
          <p:spPr>
            <a:xfrm>
              <a:off x="10539760" y="3865756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Target class/model</a:t>
              </a:r>
            </a:p>
          </p:txBody>
        </p:sp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F8B94690-C0EA-1A40-BE95-8211944CDB01}"/>
                </a:ext>
              </a:extLst>
            </p:cNvPr>
            <p:cNvSpPr/>
            <p:nvPr/>
          </p:nvSpPr>
          <p:spPr>
            <a:xfrm rot="5400000">
              <a:off x="11064561" y="3476631"/>
              <a:ext cx="472538" cy="321525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2E661F-EBA2-8645-BB77-DCCFD42411A8}"/>
              </a:ext>
            </a:extLst>
          </p:cNvPr>
          <p:cNvGrpSpPr/>
          <p:nvPr/>
        </p:nvGrpSpPr>
        <p:grpSpPr>
          <a:xfrm>
            <a:off x="10539760" y="4954625"/>
            <a:ext cx="1537010" cy="1561404"/>
            <a:chOff x="10539760" y="4954625"/>
            <a:chExt cx="1537010" cy="156140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5C939B-8AE4-8848-8D06-F8288774D118}"/>
                </a:ext>
              </a:extLst>
            </p:cNvPr>
            <p:cNvSpPr/>
            <p:nvPr/>
          </p:nvSpPr>
          <p:spPr>
            <a:xfrm>
              <a:off x="10539760" y="5423209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Training data set</a:t>
              </a:r>
            </a:p>
          </p:txBody>
        </p:sp>
        <p:sp>
          <p:nvSpPr>
            <p:cNvPr id="38" name="Right Arrow 37">
              <a:extLst>
                <a:ext uri="{FF2B5EF4-FFF2-40B4-BE49-F238E27FC236}">
                  <a16:creationId xmlns:a16="http://schemas.microsoft.com/office/drawing/2014/main" id="{1432C6B0-790C-5C44-A1E0-2424938A2733}"/>
                </a:ext>
              </a:extLst>
            </p:cNvPr>
            <p:cNvSpPr/>
            <p:nvPr/>
          </p:nvSpPr>
          <p:spPr>
            <a:xfrm rot="5400000">
              <a:off x="11071995" y="5030131"/>
              <a:ext cx="472538" cy="321525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B2AB0EE-18E5-0648-8CA8-B78C22E0D59B}"/>
              </a:ext>
            </a:extLst>
          </p:cNvPr>
          <p:cNvGrpSpPr/>
          <p:nvPr/>
        </p:nvGrpSpPr>
        <p:grpSpPr>
          <a:xfrm>
            <a:off x="8517667" y="5423209"/>
            <a:ext cx="2009548" cy="1092820"/>
            <a:chOff x="8517667" y="5423209"/>
            <a:chExt cx="2009548" cy="109282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B06C8A6-AF67-EA47-AF74-486D456B44F8}"/>
                </a:ext>
              </a:extLst>
            </p:cNvPr>
            <p:cNvSpPr/>
            <p:nvPr/>
          </p:nvSpPr>
          <p:spPr>
            <a:xfrm>
              <a:off x="8517667" y="5423209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Model training</a:t>
              </a:r>
            </a:p>
          </p:txBody>
        </p:sp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4959E30A-983D-4C42-97EA-BE64AB9A7747}"/>
                </a:ext>
              </a:extLst>
            </p:cNvPr>
            <p:cNvSpPr/>
            <p:nvPr/>
          </p:nvSpPr>
          <p:spPr>
            <a:xfrm rot="10800000">
              <a:off x="10054677" y="5808856"/>
              <a:ext cx="472538" cy="321525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31A6C9D-5097-A247-927E-4B3A1BBDB993}"/>
              </a:ext>
            </a:extLst>
          </p:cNvPr>
          <p:cNvGrpSpPr/>
          <p:nvPr/>
        </p:nvGrpSpPr>
        <p:grpSpPr>
          <a:xfrm>
            <a:off x="6591290" y="5423209"/>
            <a:ext cx="1938921" cy="1092820"/>
            <a:chOff x="6591290" y="5423209"/>
            <a:chExt cx="1938921" cy="10928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6D8431-8CA5-414A-8D8A-F7B154DCE8C1}"/>
                </a:ext>
              </a:extLst>
            </p:cNvPr>
            <p:cNvSpPr/>
            <p:nvPr/>
          </p:nvSpPr>
          <p:spPr>
            <a:xfrm>
              <a:off x="6591290" y="5423209"/>
              <a:ext cx="1537010" cy="10928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Predict on test data</a:t>
              </a:r>
            </a:p>
          </p:txBody>
        </p:sp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07FAAE30-166D-DA41-95EE-FCB391EDEBB2}"/>
                </a:ext>
              </a:extLst>
            </p:cNvPr>
            <p:cNvSpPr/>
            <p:nvPr/>
          </p:nvSpPr>
          <p:spPr>
            <a:xfrm rot="10800000">
              <a:off x="8140845" y="5808855"/>
              <a:ext cx="389366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67B9022-04B5-E947-BC6B-763F93E01426}"/>
              </a:ext>
            </a:extLst>
          </p:cNvPr>
          <p:cNvGrpSpPr/>
          <p:nvPr/>
        </p:nvGrpSpPr>
        <p:grpSpPr>
          <a:xfrm>
            <a:off x="4472561" y="5423209"/>
            <a:ext cx="2121060" cy="1092820"/>
            <a:chOff x="4472561" y="5423209"/>
            <a:chExt cx="2121060" cy="109282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BC6D014-BCA0-6240-9B35-D699D5014FDD}"/>
                </a:ext>
              </a:extLst>
            </p:cNvPr>
            <p:cNvSpPr/>
            <p:nvPr/>
          </p:nvSpPr>
          <p:spPr>
            <a:xfrm>
              <a:off x="4472561" y="5423209"/>
              <a:ext cx="1537010" cy="1092820"/>
            </a:xfrm>
            <a:prstGeom prst="rect">
              <a:avLst/>
            </a:prstGeom>
            <a:solidFill>
              <a:srgbClr val="7F7F7F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Evaluate error</a:t>
              </a:r>
            </a:p>
          </p:txBody>
        </p: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470A17D1-484C-3F40-AAF8-29B8DC193A78}"/>
                </a:ext>
              </a:extLst>
            </p:cNvPr>
            <p:cNvSpPr/>
            <p:nvPr/>
          </p:nvSpPr>
          <p:spPr>
            <a:xfrm rot="10800000">
              <a:off x="6016542" y="5813506"/>
              <a:ext cx="577079" cy="391222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5D8B8C-AED3-1E40-83A9-8D007A908278}"/>
              </a:ext>
            </a:extLst>
          </p:cNvPr>
          <p:cNvGrpSpPr/>
          <p:nvPr/>
        </p:nvGrpSpPr>
        <p:grpSpPr>
          <a:xfrm>
            <a:off x="2391935" y="5423209"/>
            <a:ext cx="2068080" cy="1092820"/>
            <a:chOff x="2391935" y="5423209"/>
            <a:chExt cx="2068080" cy="109282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CDCB89-A008-BF45-91F0-2DCD7C61E529}"/>
                </a:ext>
              </a:extLst>
            </p:cNvPr>
            <p:cNvSpPr/>
            <p:nvPr/>
          </p:nvSpPr>
          <p:spPr>
            <a:xfrm>
              <a:off x="2391935" y="5423209"/>
              <a:ext cx="1537010" cy="109282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Deploy!</a:t>
              </a:r>
            </a:p>
          </p:txBody>
        </p:sp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57E6FFED-7080-9C47-80A3-1180159355CB}"/>
                </a:ext>
              </a:extLst>
            </p:cNvPr>
            <p:cNvSpPr/>
            <p:nvPr/>
          </p:nvSpPr>
          <p:spPr>
            <a:xfrm rot="10800000">
              <a:off x="3935914" y="5808856"/>
              <a:ext cx="524101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FB108CF-E90D-4D4A-B95E-6D64C0850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527" y="2135459"/>
            <a:ext cx="7711216" cy="437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2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2288</TotalTime>
  <Words>1273</Words>
  <Application>Microsoft Macintosh PowerPoint</Application>
  <PresentationFormat>Widescreen</PresentationFormat>
  <Paragraphs>331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Office Theme</vt:lpstr>
      <vt:lpstr>CSE 410</vt:lpstr>
      <vt:lpstr>Read the syllabus carefully!</vt:lpstr>
      <vt:lpstr>Office hours Fridays 3:30-4:20pm</vt:lpstr>
      <vt:lpstr>As I mentioned last lecture</vt:lpstr>
      <vt:lpstr>Due in the next couple of days</vt:lpstr>
      <vt:lpstr>Autolab accepting discussion summaries</vt:lpstr>
      <vt:lpstr>Proof reader volunteer?</vt:lpstr>
      <vt:lpstr>PowerPoint Presentation</vt:lpstr>
      <vt:lpstr>PowerPoint Presentation</vt:lpstr>
      <vt:lpstr>Putting society back in</vt:lpstr>
      <vt:lpstr>Not the only ML+society pipeline in town</vt:lpstr>
      <vt:lpstr>Not the only ML+society pipeline in town</vt:lpstr>
      <vt:lpstr>A walkthrough</vt:lpstr>
      <vt:lpstr>Walkthrough from last time</vt:lpstr>
      <vt:lpstr>Real world goal</vt:lpstr>
      <vt:lpstr>Real world mechanism</vt:lpstr>
      <vt:lpstr>Learning problem</vt:lpstr>
      <vt:lpstr>Data collection mechanism</vt:lpstr>
      <vt:lpstr>Which data to collect?</vt:lpstr>
      <vt:lpstr>Data representation</vt:lpstr>
      <vt:lpstr>PowerPoint Presentation</vt:lpstr>
      <vt:lpstr>Target class/model</vt:lpstr>
      <vt:lpstr>Cartoon of how linear model works</vt:lpstr>
      <vt:lpstr>Training data set</vt:lpstr>
      <vt:lpstr>Pick (random) half of the dataset</vt:lpstr>
      <vt:lpstr>Model training</vt:lpstr>
      <vt:lpstr>PowerPoint Presentation</vt:lpstr>
      <vt:lpstr>Predict on test data</vt:lpstr>
      <vt:lpstr>Evaluate error</vt:lpstr>
      <vt:lpstr>PowerPoint Presentation</vt:lpstr>
      <vt:lpstr>Relation to problem statement</vt:lpstr>
      <vt:lpstr>Three problems to consider</vt:lpstr>
      <vt:lpstr>Real world goal</vt:lpstr>
      <vt:lpstr>Real world goal: Your choice</vt:lpstr>
      <vt:lpstr>Real world goal: General thoughts</vt:lpstr>
      <vt:lpstr>PowerPoint Presentation</vt:lpstr>
      <vt:lpstr>Real world mechanism</vt:lpstr>
      <vt:lpstr>Real world mechanism</vt:lpstr>
      <vt:lpstr>Real world mechanism: Your choice</vt:lpstr>
      <vt:lpstr>Real world mechanism: General thoughts</vt:lpstr>
      <vt:lpstr>PowerPoint Presentation</vt:lpstr>
      <vt:lpstr>Pass phrase for today: Kate Crawford</vt:lpstr>
      <vt:lpstr>Learning problem</vt:lpstr>
      <vt:lpstr>Learning problem: Your choice</vt:lpstr>
      <vt:lpstr>Learning problem: General thoughts</vt:lpstr>
      <vt:lpstr>PowerPoint Presentation</vt:lpstr>
      <vt:lpstr>Data collection mechanism</vt:lpstr>
      <vt:lpstr>Data collection mechanism: Your choice</vt:lpstr>
      <vt:lpstr>Data collection mechanism: general thoughts</vt:lpstr>
      <vt:lpstr>Data collection mechanism: Data doesn’t exist</vt:lpstr>
      <vt:lpstr>Data collection mechanism: Data doesn’t exist</vt:lpstr>
      <vt:lpstr>Data collection mechanism: Data doesn’t exist</vt:lpstr>
      <vt:lpstr>The smartphone blind-spot</vt:lpstr>
      <vt:lpstr>Data collection mechanism: Data doesn’t exist</vt:lpstr>
      <vt:lpstr>PowerPoint Presentation</vt:lpstr>
      <vt:lpstr>Which data to collect?</vt:lpstr>
      <vt:lpstr>Which data to collect?: Your choice</vt:lpstr>
      <vt:lpstr>Which data to collect?: General thoughts</vt:lpstr>
      <vt:lpstr>PowerPoint Presentation</vt:lpstr>
      <vt:lpstr>Data representation</vt:lpstr>
      <vt:lpstr>Data representation</vt:lpstr>
      <vt:lpstr>Data representation: Your choice</vt:lpstr>
      <vt:lpstr>Data representation: General thoughts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410</dc:title>
  <dc:creator>Microsoft Office User</dc:creator>
  <cp:lastModifiedBy>Microsoft Office User</cp:lastModifiedBy>
  <cp:revision>34</cp:revision>
  <dcterms:created xsi:type="dcterms:W3CDTF">2020-01-30T00:44:00Z</dcterms:created>
  <dcterms:modified xsi:type="dcterms:W3CDTF">2020-02-04T20:45:25Z</dcterms:modified>
</cp:coreProperties>
</file>