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59" r:id="rId3"/>
    <p:sldId id="399" r:id="rId4"/>
    <p:sldId id="391" r:id="rId5"/>
    <p:sldId id="453" r:id="rId6"/>
    <p:sldId id="454" r:id="rId7"/>
    <p:sldId id="457" r:id="rId8"/>
    <p:sldId id="455" r:id="rId9"/>
    <p:sldId id="456" r:id="rId10"/>
    <p:sldId id="286" r:id="rId11"/>
    <p:sldId id="305" r:id="rId12"/>
    <p:sldId id="306" r:id="rId13"/>
    <p:sldId id="307" r:id="rId14"/>
    <p:sldId id="460" r:id="rId15"/>
    <p:sldId id="308" r:id="rId16"/>
    <p:sldId id="458" r:id="rId17"/>
    <p:sldId id="461" r:id="rId18"/>
    <p:sldId id="313" r:id="rId19"/>
    <p:sldId id="462" r:id="rId20"/>
    <p:sldId id="271" r:id="rId21"/>
    <p:sldId id="309" r:id="rId22"/>
    <p:sldId id="464" r:id="rId23"/>
    <p:sldId id="312" r:id="rId24"/>
    <p:sldId id="463" r:id="rId25"/>
    <p:sldId id="465" r:id="rId26"/>
    <p:sldId id="466" r:id="rId27"/>
    <p:sldId id="426" r:id="rId28"/>
    <p:sldId id="467" r:id="rId29"/>
    <p:sldId id="4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20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_3S2_41_FE?feature=oembed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410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Feb 13, 2020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1566746" y="2276182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1566746" y="5677304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2759652" y="6144304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83327" y="3822854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4556579" y="5632148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3095907" y="5632148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1089993" y="2514621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1089993" y="3838242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7933CEB-8851-E446-A4EB-58C0F47133F2}"/>
              </a:ext>
            </a:extLst>
          </p:cNvPr>
          <p:cNvSpPr/>
          <p:nvPr/>
        </p:nvSpPr>
        <p:spPr>
          <a:xfrm>
            <a:off x="1591483" y="2639674"/>
            <a:ext cx="3188698" cy="3012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F3108E-48F4-1E45-853D-EF7FBA713B46}"/>
              </a:ext>
            </a:extLst>
          </p:cNvPr>
          <p:cNvGrpSpPr/>
          <p:nvPr/>
        </p:nvGrpSpPr>
        <p:grpSpPr>
          <a:xfrm>
            <a:off x="1089993" y="5031861"/>
            <a:ext cx="2736250" cy="954616"/>
            <a:chOff x="1089993" y="5031861"/>
            <a:chExt cx="2736250" cy="9546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E91377-60D0-A54A-9F99-D6BC5D016CBF}"/>
                </a:ext>
              </a:extLst>
            </p:cNvPr>
            <p:cNvGrpSpPr/>
            <p:nvPr/>
          </p:nvGrpSpPr>
          <p:grpSpPr>
            <a:xfrm>
              <a:off x="3405935" y="5635346"/>
              <a:ext cx="420308" cy="351131"/>
              <a:chOff x="6156779" y="4627205"/>
              <a:chExt cx="420308" cy="35113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DD5A597-EE4E-F649-A29F-BC4183FE1B41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7B5007-E520-D34D-8EB2-2AB9AF114AB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180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99645D-9107-5D44-B340-407A573225C7}"/>
                </a:ext>
              </a:extLst>
            </p:cNvPr>
            <p:cNvGrpSpPr/>
            <p:nvPr/>
          </p:nvGrpSpPr>
          <p:grpSpPr>
            <a:xfrm>
              <a:off x="1089993" y="5071805"/>
              <a:ext cx="527140" cy="276999"/>
              <a:chOff x="2690193" y="1509678"/>
              <a:chExt cx="527140" cy="27699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154A673-9BF9-9841-8772-3029E6BC2C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519A1E-ED87-B840-913C-CD076824C7BA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80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CBFEAF-A068-D947-947E-871C7FCBFBA0}"/>
                </a:ext>
              </a:extLst>
            </p:cNvPr>
            <p:cNvCxnSpPr/>
            <p:nvPr/>
          </p:nvCxnSpPr>
          <p:spPr>
            <a:xfrm>
              <a:off x="1566746" y="5210305"/>
              <a:ext cx="20493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D7D07E1-E072-5749-8550-30A1FFC63C04}"/>
                </a:ext>
              </a:extLst>
            </p:cNvPr>
            <p:cNvCxnSpPr/>
            <p:nvPr/>
          </p:nvCxnSpPr>
          <p:spPr>
            <a:xfrm>
              <a:off x="3616089" y="5210305"/>
              <a:ext cx="0" cy="46699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2B2B5A-CD3A-DB43-84D7-5E01971D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8032" y="5031861"/>
              <a:ext cx="256116" cy="3129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333111-C014-4F48-ABFB-35408CB2B10B}"/>
              </a:ext>
            </a:extLst>
          </p:cNvPr>
          <p:cNvGrpSpPr/>
          <p:nvPr/>
        </p:nvGrpSpPr>
        <p:grpSpPr>
          <a:xfrm>
            <a:off x="7370040" y="3804742"/>
            <a:ext cx="377026" cy="673408"/>
            <a:chOff x="7370040" y="3804742"/>
            <a:chExt cx="377026" cy="6734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504C65-C88E-9845-BD86-59917EC3C50C}"/>
                </a:ext>
              </a:extLst>
            </p:cNvPr>
            <p:cNvGrpSpPr/>
            <p:nvPr/>
          </p:nvGrpSpPr>
          <p:grpSpPr>
            <a:xfrm>
              <a:off x="7370040" y="4127019"/>
              <a:ext cx="377026" cy="351131"/>
              <a:chOff x="6156779" y="4627205"/>
              <a:chExt cx="377026" cy="3511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4C9A415-7AA0-8041-8BDF-73C62DEE54F7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8AF9C0-E77C-3947-BDEF-3357F463A28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25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CA14546-F6C0-0A41-B460-7B471A3C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2136" y="3804742"/>
              <a:ext cx="256116" cy="312927"/>
            </a:xfrm>
            <a:prstGeom prst="rect">
              <a:avLst/>
            </a:prstGeom>
          </p:spPr>
        </p:pic>
      </p:grpSp>
      <p:sp>
        <p:nvSpPr>
          <p:cNvPr id="50" name="Freeform 49">
            <a:extLst>
              <a:ext uri="{FF2B5EF4-FFF2-40B4-BE49-F238E27FC236}">
                <a16:creationId xmlns:a16="http://schemas.microsoft.com/office/drawing/2014/main" id="{368DE0F5-E5A3-3B41-89E1-FB8A69F1FC16}"/>
              </a:ext>
            </a:extLst>
          </p:cNvPr>
          <p:cNvSpPr/>
          <p:nvPr/>
        </p:nvSpPr>
        <p:spPr>
          <a:xfrm>
            <a:off x="4935070" y="2806850"/>
            <a:ext cx="2232212" cy="2698566"/>
          </a:xfrm>
          <a:custGeom>
            <a:avLst/>
            <a:gdLst>
              <a:gd name="connsiteX0" fmla="*/ 0 w 2232212"/>
              <a:gd name="connsiteY0" fmla="*/ 0 h 3012141"/>
              <a:gd name="connsiteX1" fmla="*/ 0 w 2232212"/>
              <a:gd name="connsiteY1" fmla="*/ 3012141 h 3012141"/>
              <a:gd name="connsiteX2" fmla="*/ 2232212 w 2232212"/>
              <a:gd name="connsiteY2" fmla="*/ 1519517 h 3012141"/>
              <a:gd name="connsiteX3" fmla="*/ 0 w 2232212"/>
              <a:gd name="connsiteY3" fmla="*/ 0 h 301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212" h="3012141">
                <a:moveTo>
                  <a:pt x="0" y="0"/>
                </a:moveTo>
                <a:lnTo>
                  <a:pt x="0" y="3012141"/>
                </a:lnTo>
                <a:lnTo>
                  <a:pt x="2232212" y="15195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74AFED-5B55-BA49-BE34-E7F007AD2AEC}"/>
              </a:ext>
            </a:extLst>
          </p:cNvPr>
          <p:cNvGrpSpPr/>
          <p:nvPr/>
        </p:nvGrpSpPr>
        <p:grpSpPr>
          <a:xfrm>
            <a:off x="7054809" y="4117670"/>
            <a:ext cx="3784821" cy="539107"/>
            <a:chOff x="7054809" y="4117670"/>
            <a:chExt cx="3784821" cy="53910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249265" y="4172965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CCB0A4E-32CD-0F43-A335-507A773DC058}"/>
                </a:ext>
              </a:extLst>
            </p:cNvPr>
            <p:cNvGrpSpPr/>
            <p:nvPr/>
          </p:nvGrpSpPr>
          <p:grpSpPr>
            <a:xfrm>
              <a:off x="10286327" y="4117670"/>
              <a:ext cx="420308" cy="351131"/>
              <a:chOff x="6156779" y="4627205"/>
              <a:chExt cx="420308" cy="351131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112DE7B-E72C-8D40-AEE0-9028936EA620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414C56F-2560-F741-BDC7-2BF18D7C4A8B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250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F0FFDF-A71E-4843-86FF-9540845B6528}"/>
                </a:ext>
              </a:extLst>
            </p:cNvPr>
            <p:cNvGrpSpPr/>
            <p:nvPr/>
          </p:nvGrpSpPr>
          <p:grpSpPr>
            <a:xfrm>
              <a:off x="7054809" y="4136369"/>
              <a:ext cx="333746" cy="351131"/>
              <a:chOff x="6156779" y="4627205"/>
              <a:chExt cx="333746" cy="3511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F9F0F50-C0CB-0847-B1BF-03EECDB0F5C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C1DD94-BAA4-A44E-BA19-A532CE6A1A3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337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0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8132716" y="4349000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4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6480CE88-4ADC-9C47-BD8E-3A5F0CE3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from 2 variables to 1</a:t>
            </a:r>
          </a:p>
        </p:txBody>
      </p:sp>
    </p:spTree>
    <p:extLst>
      <p:ext uri="{BB962C8B-B14F-4D97-AF65-F5344CB8AC3E}">
        <p14:creationId xmlns:p14="http://schemas.microsoft.com/office/powerpoint/2010/main" val="28505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44D20BC-D674-1B40-9FDD-B3C5BD906B24}"/>
              </a:ext>
            </a:extLst>
          </p:cNvPr>
          <p:cNvGrpSpPr/>
          <p:nvPr/>
        </p:nvGrpSpPr>
        <p:grpSpPr>
          <a:xfrm>
            <a:off x="7054809" y="2876508"/>
            <a:ext cx="4007879" cy="529250"/>
            <a:chOff x="7054809" y="2876508"/>
            <a:chExt cx="4007879" cy="52925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249265" y="3060445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F0FFDF-A71E-4843-86FF-9540845B6528}"/>
                </a:ext>
              </a:extLst>
            </p:cNvPr>
            <p:cNvGrpSpPr/>
            <p:nvPr/>
          </p:nvGrpSpPr>
          <p:grpSpPr>
            <a:xfrm>
              <a:off x="7054809" y="3023849"/>
              <a:ext cx="333746" cy="351131"/>
              <a:chOff x="6156779" y="4627205"/>
              <a:chExt cx="333746" cy="3511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F9F0F50-C0CB-0847-B1BF-03EECDB0F5C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C1DD94-BAA4-A44E-BA19-A532CE6A1A3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337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0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504C65-C88E-9845-BD86-59917EC3C50C}"/>
                </a:ext>
              </a:extLst>
            </p:cNvPr>
            <p:cNvGrpSpPr/>
            <p:nvPr/>
          </p:nvGrpSpPr>
          <p:grpSpPr>
            <a:xfrm>
              <a:off x="7948264" y="3023849"/>
              <a:ext cx="389850" cy="381909"/>
              <a:chOff x="6156779" y="4627205"/>
              <a:chExt cx="389850" cy="381909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4C9A415-7AA0-8041-8BDF-73C62DEE54F7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8AF9C0-E77C-3947-BDEF-3357F463A28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89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*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0783444" y="2915735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44F4D1-158A-544A-8CF3-C3F69D756364}"/>
                </a:ext>
              </a:extLst>
            </p:cNvPr>
            <p:cNvSpPr/>
            <p:nvPr/>
          </p:nvSpPr>
          <p:spPr>
            <a:xfrm>
              <a:off x="7264963" y="2902288"/>
              <a:ext cx="878226" cy="1447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CD6D67-D9A4-0A46-882C-9E0069FCBC2C}"/>
                </a:ext>
              </a:extLst>
            </p:cNvPr>
            <p:cNvSpPr/>
            <p:nvPr/>
          </p:nvSpPr>
          <p:spPr>
            <a:xfrm>
              <a:off x="8171865" y="2876508"/>
              <a:ext cx="2445332" cy="1811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10B407E-E540-2541-8068-972E4DC8C7F5}"/>
              </a:ext>
            </a:extLst>
          </p:cNvPr>
          <p:cNvCxnSpPr/>
          <p:nvPr/>
        </p:nvCxnSpPr>
        <p:spPr>
          <a:xfrm>
            <a:off x="2434253" y="3099672"/>
            <a:ext cx="359036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5AE6FD9-3B96-0140-B0F3-B8DB1059F3DD}"/>
              </a:ext>
            </a:extLst>
          </p:cNvPr>
          <p:cNvGrpSpPr/>
          <p:nvPr/>
        </p:nvGrpSpPr>
        <p:grpSpPr>
          <a:xfrm>
            <a:off x="2239797" y="3063076"/>
            <a:ext cx="333746" cy="351131"/>
            <a:chOff x="6156779" y="4627205"/>
            <a:chExt cx="333746" cy="351131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56D2AAC-AAD3-D241-829E-5239E8CA964F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2B24C87-AC25-6040-8584-73D7B57C207C}"/>
                </a:ext>
              </a:extLst>
            </p:cNvPr>
            <p:cNvSpPr txBox="1"/>
            <p:nvPr/>
          </p:nvSpPr>
          <p:spPr>
            <a:xfrm>
              <a:off x="6156779" y="4701337"/>
              <a:ext cx="333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0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0003A0A-2BBC-D54E-9634-C6BED0ACF1F8}"/>
              </a:ext>
            </a:extLst>
          </p:cNvPr>
          <p:cNvGrpSpPr/>
          <p:nvPr/>
        </p:nvGrpSpPr>
        <p:grpSpPr>
          <a:xfrm>
            <a:off x="3133252" y="3063076"/>
            <a:ext cx="389850" cy="381909"/>
            <a:chOff x="6156779" y="4627205"/>
            <a:chExt cx="389850" cy="38190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1948CCC-FD59-8347-888C-CB5ACC88F8D9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EFE963-8F71-8D48-854E-46A296D4B777}"/>
                </a:ext>
              </a:extLst>
            </p:cNvPr>
            <p:cNvSpPr txBox="1"/>
            <p:nvPr/>
          </p:nvSpPr>
          <p:spPr>
            <a:xfrm>
              <a:off x="6156779" y="4701337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b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3C7047A0-348B-574B-B1D5-8C134FEF8A2A}"/>
              </a:ext>
            </a:extLst>
          </p:cNvPr>
          <p:cNvSpPr txBox="1"/>
          <p:nvPr/>
        </p:nvSpPr>
        <p:spPr>
          <a:xfrm>
            <a:off x="5968432" y="295496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AF4F01B-7B79-054B-AFBE-6BEA1B5ADC5D}"/>
              </a:ext>
            </a:extLst>
          </p:cNvPr>
          <p:cNvSpPr/>
          <p:nvPr/>
        </p:nvSpPr>
        <p:spPr>
          <a:xfrm>
            <a:off x="2449951" y="2941515"/>
            <a:ext cx="878226" cy="144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03F5C9-60CC-0842-A72F-ABADE4F8B6AC}"/>
              </a:ext>
            </a:extLst>
          </p:cNvPr>
          <p:cNvSpPr/>
          <p:nvPr/>
        </p:nvSpPr>
        <p:spPr>
          <a:xfrm>
            <a:off x="3356853" y="2915735"/>
            <a:ext cx="2445332" cy="181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6B265-06C2-8F48-B63A-0F63A949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 for one variable</a:t>
            </a:r>
          </a:p>
        </p:txBody>
      </p:sp>
      <p:sp>
        <p:nvSpPr>
          <p:cNvPr id="3" name="7-Point Star 2">
            <a:extLst>
              <a:ext uri="{FF2B5EF4-FFF2-40B4-BE49-F238E27FC236}">
                <a16:creationId xmlns:a16="http://schemas.microsoft.com/office/drawing/2014/main" id="{C36217CB-A2C7-D348-B570-F37EB0CD71BF}"/>
              </a:ext>
            </a:extLst>
          </p:cNvPr>
          <p:cNvSpPr/>
          <p:nvPr/>
        </p:nvSpPr>
        <p:spPr>
          <a:xfrm>
            <a:off x="3870960" y="3794760"/>
            <a:ext cx="5745480" cy="239268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is this enough?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609EB-BBF6-DE47-995D-F19F07DA8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61" y="1447102"/>
            <a:ext cx="2794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83C7F6C-CE84-1843-BE9A-712213F7FB5D}"/>
              </a:ext>
            </a:extLst>
          </p:cNvPr>
          <p:cNvGrpSpPr/>
          <p:nvPr/>
        </p:nvGrpSpPr>
        <p:grpSpPr>
          <a:xfrm>
            <a:off x="4513315" y="2686069"/>
            <a:ext cx="3784821" cy="742931"/>
            <a:chOff x="4513315" y="2686069"/>
            <a:chExt cx="3784821" cy="7429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2BB569E-0BBF-584B-9AE4-3A926BEC6634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E4C8F49-349B-8D4D-9CBD-3025795F62EC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CCB0A4E-32CD-0F43-A335-507A773DC058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112DE7B-E72C-8D40-AEE0-9028936EA620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414C56F-2560-F741-BDC7-2BF18D7C4A8B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7F0FFDF-A71E-4843-86FF-9540845B6528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F9F0F50-C0CB-0847-B1BF-03EECDB0F5CD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EC1DD94-BAA4-A44E-BA19-A532CE6A1A32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8CA30FC-97DE-A047-8730-960E948187A7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67BF47-4B61-524F-82D2-B6A017991DB3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1C39E5-7701-9D42-AAB5-C0A9FF3E37C3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A2BDA74-23E1-C845-B7CF-750124E4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one variable linear model be of any use?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D8587-3E27-6B42-A784-018000088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" y="3867209"/>
            <a:ext cx="12192000" cy="28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F2C668-420D-414D-B4C5-0D5A08EC1857}"/>
              </a:ext>
            </a:extLst>
          </p:cNvPr>
          <p:cNvGrpSpPr/>
          <p:nvPr/>
        </p:nvGrpSpPr>
        <p:grpSpPr>
          <a:xfrm>
            <a:off x="6403075" y="4810461"/>
            <a:ext cx="4064065" cy="1041366"/>
            <a:chOff x="6403075" y="4810461"/>
            <a:chExt cx="4064065" cy="10413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B00672-7921-CE45-B8DC-75F9C478A36D}"/>
                </a:ext>
              </a:extLst>
            </p:cNvPr>
            <p:cNvGrpSpPr/>
            <p:nvPr/>
          </p:nvGrpSpPr>
          <p:grpSpPr>
            <a:xfrm>
              <a:off x="8360373" y="5191188"/>
              <a:ext cx="426720" cy="351131"/>
              <a:chOff x="6156779" y="4627205"/>
              <a:chExt cx="426720" cy="35113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7A77DA-3B04-214A-9C63-F51A137CE47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FF0877-9307-1E44-8EC9-3EEC8DE8785D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</a:t>
                </a:r>
                <a:r>
                  <a:rPr lang="en-US" sz="12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i+1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468EC9-C04C-4844-BEFA-999A1A398569}"/>
                </a:ext>
              </a:extLst>
            </p:cNvPr>
            <p:cNvGrpSpPr/>
            <p:nvPr/>
          </p:nvGrpSpPr>
          <p:grpSpPr>
            <a:xfrm>
              <a:off x="6403075" y="4810461"/>
              <a:ext cx="4064065" cy="1041366"/>
              <a:chOff x="6403075" y="4810461"/>
              <a:chExt cx="4064065" cy="104136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6465205-6E8B-054B-97F8-4B4CD08BC89D}"/>
                  </a:ext>
                </a:extLst>
              </p:cNvPr>
              <p:cNvGrpSpPr/>
              <p:nvPr/>
            </p:nvGrpSpPr>
            <p:grpSpPr>
              <a:xfrm>
                <a:off x="6403075" y="4810461"/>
                <a:ext cx="4064065" cy="704782"/>
                <a:chOff x="4513315" y="2554941"/>
                <a:chExt cx="4064065" cy="70478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6DFD2D7B-7C93-DE45-9692-BC26A1BD0B88}"/>
                    </a:ext>
                  </a:extLst>
                </p:cNvPr>
                <p:cNvGrpSpPr/>
                <p:nvPr/>
              </p:nvGrpSpPr>
              <p:grpSpPr>
                <a:xfrm>
                  <a:off x="4715011" y="2554941"/>
                  <a:ext cx="3536546" cy="686083"/>
                  <a:chOff x="4715011" y="2554941"/>
                  <a:chExt cx="3536546" cy="686083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F6BD02E0-C56C-954B-9E65-F0FDD3DAA5D6}"/>
                      </a:ext>
                    </a:extLst>
                  </p:cNvPr>
                  <p:cNvSpPr/>
                  <p:nvPr/>
                </p:nvSpPr>
                <p:spPr>
                  <a:xfrm>
                    <a:off x="6190953" y="2657746"/>
                    <a:ext cx="2060604" cy="29696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967BF47-4B61-524F-82D2-B6A017991DB3}"/>
                      </a:ext>
                    </a:extLst>
                  </p:cNvPr>
                  <p:cNvSpPr/>
                  <p:nvPr/>
                </p:nvSpPr>
                <p:spPr>
                  <a:xfrm>
                    <a:off x="4715011" y="2657746"/>
                    <a:ext cx="1441713" cy="27202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7CE34265-9078-934E-8591-3DAD35F0B967}"/>
                      </a:ext>
                    </a:extLst>
                  </p:cNvPr>
                  <p:cNvCxnSpPr/>
                  <p:nvPr/>
                </p:nvCxnSpPr>
                <p:spPr>
                  <a:xfrm>
                    <a:off x="6190953" y="2554941"/>
                    <a:ext cx="0" cy="68608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1E4C8F49-349B-8D4D-9CBD-3025795F62EC}"/>
                    </a:ext>
                  </a:extLst>
                </p:cNvPr>
                <p:cNvCxnSpPr/>
                <p:nvPr/>
              </p:nvCxnSpPr>
              <p:spPr>
                <a:xfrm>
                  <a:off x="4707771" y="2945188"/>
                  <a:ext cx="3590365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67F0FFDF-A71E-4843-86FF-9540845B6528}"/>
                    </a:ext>
                  </a:extLst>
                </p:cNvPr>
                <p:cNvGrpSpPr/>
                <p:nvPr/>
              </p:nvGrpSpPr>
              <p:grpSpPr>
                <a:xfrm>
                  <a:off x="4513315" y="2908592"/>
                  <a:ext cx="333746" cy="351131"/>
                  <a:chOff x="6156779" y="4627205"/>
                  <a:chExt cx="333746" cy="351131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6F9F0F50-C0CB-0847-B1BF-03EECDB0F5CD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DEC1DD94-BAA4-A44E-BA19-A532CE6A1A32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3337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 0</a:t>
                    </a:r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2F504C65-C88E-9845-BD86-59917EC3C50C}"/>
                    </a:ext>
                  </a:extLst>
                </p:cNvPr>
                <p:cNvGrpSpPr/>
                <p:nvPr/>
              </p:nvGrpSpPr>
              <p:grpSpPr>
                <a:xfrm>
                  <a:off x="5658837" y="2889893"/>
                  <a:ext cx="335348" cy="351131"/>
                  <a:chOff x="6156779" y="4627205"/>
                  <a:chExt cx="335348" cy="351131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F4C9A415-7AA0-8041-8BDF-73C62DEE54F7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58AF9C0-E77C-3947-BDEF-3357F463A283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33534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b</a:t>
                    </a:r>
                    <a:r>
                      <a:rPr lang="en-US" sz="1200" baseline="-25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i</a:t>
                    </a:r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8CA30FC-97DE-A047-8730-960E948187A7}"/>
                    </a:ext>
                  </a:extLst>
                </p:cNvPr>
                <p:cNvSpPr txBox="1"/>
                <p:nvPr/>
              </p:nvSpPr>
              <p:spPr>
                <a:xfrm>
                  <a:off x="8298136" y="2800478"/>
                  <a:ext cx="2792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b</a:t>
                  </a: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80B3924-B74B-1443-828C-E9CA87544214}"/>
                    </a:ext>
                  </a:extLst>
                </p:cNvPr>
                <p:cNvSpPr/>
                <p:nvPr/>
              </p:nvSpPr>
              <p:spPr>
                <a:xfrm>
                  <a:off x="5793225" y="278634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E5E7EC2-0A50-DA4E-916B-36A0F9D80118}"/>
                    </a:ext>
                  </a:extLst>
                </p:cNvPr>
                <p:cNvSpPr/>
                <p:nvPr/>
              </p:nvSpPr>
              <p:spPr>
                <a:xfrm>
                  <a:off x="6617975" y="2777380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F1049CA-41DA-7C40-A569-012590144F58}"/>
                    </a:ext>
                  </a:extLst>
                </p:cNvPr>
                <p:cNvSpPr/>
                <p:nvPr/>
              </p:nvSpPr>
              <p:spPr>
                <a:xfrm>
                  <a:off x="5596003" y="2777380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605BD5D-1215-CE46-8AC6-0965BA949D46}"/>
                    </a:ext>
                  </a:extLst>
                </p:cNvPr>
                <p:cNvSpPr/>
                <p:nvPr/>
              </p:nvSpPr>
              <p:spPr>
                <a:xfrm>
                  <a:off x="6891398" y="276841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01D33B7-7EA6-6B41-95D0-B2DC5FF26D2A}"/>
                    </a:ext>
                  </a:extLst>
                </p:cNvPr>
                <p:cNvSpPr/>
                <p:nvPr/>
              </p:nvSpPr>
              <p:spPr>
                <a:xfrm>
                  <a:off x="8025429" y="278634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912D4BA-BB2D-C14E-8618-D7DF0C3ACB81}"/>
                    </a:ext>
                  </a:extLst>
                </p:cNvPr>
                <p:cNvSpPr/>
                <p:nvPr/>
              </p:nvSpPr>
              <p:spPr>
                <a:xfrm>
                  <a:off x="4793664" y="278186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6EC31FD6-46D2-8547-BE2B-941AA3659E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5412" y="2853786"/>
                  <a:ext cx="571079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5D3B027-D100-D94E-BB73-A544FB7E09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71765" y="2840819"/>
                  <a:ext cx="748553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7BE135-8CF6-9F40-B3F1-643A2E04DC7E}"/>
                  </a:ext>
                </a:extLst>
              </p:cNvPr>
              <p:cNvSpPr txBox="1"/>
              <p:nvPr/>
            </p:nvSpPr>
            <p:spPr>
              <a:xfrm>
                <a:off x="8063029" y="5482495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  <a:r>
                  <a:rPr lang="en-US" baseline="30000" dirty="0"/>
                  <a:t>*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B447667-67E3-8648-8616-22598D3132B0}"/>
              </a:ext>
            </a:extLst>
          </p:cNvPr>
          <p:cNvGrpSpPr/>
          <p:nvPr/>
        </p:nvGrpSpPr>
        <p:grpSpPr>
          <a:xfrm>
            <a:off x="6621885" y="4476804"/>
            <a:ext cx="3519432" cy="979784"/>
            <a:chOff x="4732125" y="2221284"/>
            <a:chExt cx="3519432" cy="97978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FEB6C8-4C02-8745-B6D0-62F64CC4E9C5}"/>
                </a:ext>
              </a:extLst>
            </p:cNvPr>
            <p:cNvSpPr/>
            <p:nvPr/>
          </p:nvSpPr>
          <p:spPr>
            <a:xfrm>
              <a:off x="4732125" y="2299443"/>
              <a:ext cx="1681124" cy="2546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D100282-5FE1-5746-A2DC-997D7A018E96}"/>
                </a:ext>
              </a:extLst>
            </p:cNvPr>
            <p:cNvSpPr/>
            <p:nvPr/>
          </p:nvSpPr>
          <p:spPr>
            <a:xfrm>
              <a:off x="6435860" y="2292918"/>
              <a:ext cx="1815697" cy="2611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69DCC8-3069-044F-8D5A-2F670C29A7E4}"/>
                </a:ext>
              </a:extLst>
            </p:cNvPr>
            <p:cNvCxnSpPr>
              <a:cxnSpLocks/>
            </p:cNvCxnSpPr>
            <p:nvPr/>
          </p:nvCxnSpPr>
          <p:spPr>
            <a:xfrm>
              <a:off x="6435860" y="2221284"/>
              <a:ext cx="0" cy="979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EEC9E8DD-2480-654D-A02E-3F0CE68B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Parsimonious representation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26273AC-DF4F-F44F-BDA9-32397972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01" y="1835127"/>
            <a:ext cx="2794000" cy="977900"/>
          </a:xfrm>
          <a:prstGeom prst="rect">
            <a:avLst/>
          </a:prstGeom>
        </p:spPr>
      </p:pic>
      <p:sp>
        <p:nvSpPr>
          <p:cNvPr id="7" name="7-Point Star 6">
            <a:extLst>
              <a:ext uri="{FF2B5EF4-FFF2-40B4-BE49-F238E27FC236}">
                <a16:creationId xmlns:a16="http://schemas.microsoft.com/office/drawing/2014/main" id="{6C2439C2-E0D4-554F-9C7D-3D99815169DD}"/>
              </a:ext>
            </a:extLst>
          </p:cNvPr>
          <p:cNvSpPr/>
          <p:nvPr/>
        </p:nvSpPr>
        <p:spPr>
          <a:xfrm>
            <a:off x="567432" y="3045881"/>
            <a:ext cx="4434840" cy="2469711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many parameters do we need to determine a linear model?</a:t>
            </a:r>
          </a:p>
        </p:txBody>
      </p:sp>
      <p:sp>
        <p:nvSpPr>
          <p:cNvPr id="11" name="7-Point Star 10">
            <a:extLst>
              <a:ext uri="{FF2B5EF4-FFF2-40B4-BE49-F238E27FC236}">
                <a16:creationId xmlns:a16="http://schemas.microsoft.com/office/drawing/2014/main" id="{FC39E300-8D93-1F4A-B236-69B2227B1721}"/>
              </a:ext>
            </a:extLst>
          </p:cNvPr>
          <p:cNvSpPr/>
          <p:nvPr/>
        </p:nvSpPr>
        <p:spPr>
          <a:xfrm>
            <a:off x="6621885" y="1554480"/>
            <a:ext cx="3353815" cy="2057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Infinitely many possible values for b</a:t>
            </a:r>
            <a:r>
              <a:rPr lang="en-US" sz="2000" baseline="30000" dirty="0"/>
              <a:t>*  </a:t>
            </a:r>
            <a:r>
              <a:rPr lang="en-US" sz="2000" dirty="0"/>
              <a:t>!!!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711BC8AF-5FDB-DD48-BCFA-8FD0B4CEC384}"/>
              </a:ext>
            </a:extLst>
          </p:cNvPr>
          <p:cNvSpPr/>
          <p:nvPr/>
        </p:nvSpPr>
        <p:spPr>
          <a:xfrm>
            <a:off x="3488633" y="5562377"/>
            <a:ext cx="4270118" cy="1117561"/>
          </a:xfrm>
          <a:prstGeom prst="cloudCallout">
            <a:avLst>
              <a:gd name="adj1" fmla="val 59469"/>
              <a:gd name="adj2" fmla="val -3159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many distinct values of b</a:t>
            </a:r>
            <a:r>
              <a:rPr lang="en-US" baseline="30000" dirty="0"/>
              <a:t>*</a:t>
            </a:r>
            <a:r>
              <a:rPr lang="en-US" dirty="0"/>
              <a:t> must be considered?</a:t>
            </a:r>
          </a:p>
        </p:txBody>
      </p:sp>
    </p:spTree>
    <p:extLst>
      <p:ext uri="{BB962C8B-B14F-4D97-AF65-F5344CB8AC3E}">
        <p14:creationId xmlns:p14="http://schemas.microsoft.com/office/powerpoint/2010/main" val="34840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0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E7F34C7-544B-6A47-B0ED-1E059855C39F}"/>
              </a:ext>
            </a:extLst>
          </p:cNvPr>
          <p:cNvGrpSpPr/>
          <p:nvPr/>
        </p:nvGrpSpPr>
        <p:grpSpPr>
          <a:xfrm>
            <a:off x="6555475" y="3191693"/>
            <a:ext cx="4064065" cy="1527666"/>
            <a:chOff x="6555475" y="3191693"/>
            <a:chExt cx="4064065" cy="15276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6BD02E0-C56C-954B-9E65-F0FDD3DAA5D6}"/>
                </a:ext>
              </a:extLst>
            </p:cNvPr>
            <p:cNvSpPr/>
            <p:nvPr/>
          </p:nvSpPr>
          <p:spPr>
            <a:xfrm>
              <a:off x="8005670" y="4090307"/>
              <a:ext cx="2288047" cy="277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6749931" y="4377748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F0FFDF-A71E-4843-86FF-9540845B6528}"/>
                </a:ext>
              </a:extLst>
            </p:cNvPr>
            <p:cNvGrpSpPr/>
            <p:nvPr/>
          </p:nvGrpSpPr>
          <p:grpSpPr>
            <a:xfrm>
              <a:off x="6555475" y="4341152"/>
              <a:ext cx="333746" cy="351131"/>
              <a:chOff x="6156779" y="4627205"/>
              <a:chExt cx="333746" cy="3511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F9F0F50-C0CB-0847-B1BF-03EECDB0F5C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C1DD94-BAA4-A44E-BA19-A532CE6A1A3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337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0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504C65-C88E-9845-BD86-59917EC3C50C}"/>
                </a:ext>
              </a:extLst>
            </p:cNvPr>
            <p:cNvGrpSpPr/>
            <p:nvPr/>
          </p:nvGrpSpPr>
          <p:grpSpPr>
            <a:xfrm>
              <a:off x="7700997" y="4322453"/>
              <a:ext cx="335348" cy="351131"/>
              <a:chOff x="6156779" y="4627205"/>
              <a:chExt cx="335348" cy="3511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4C9A415-7AA0-8041-8BDF-73C62DEE54F7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8AF9C0-E77C-3947-BDEF-3357F463A28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353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</a:t>
                </a:r>
                <a:r>
                  <a:rPr lang="en-US" sz="12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0340296" y="4233038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67BF47-4B61-524F-82D2-B6A017991DB3}"/>
                </a:ext>
              </a:extLst>
            </p:cNvPr>
            <p:cNvSpPr/>
            <p:nvPr/>
          </p:nvSpPr>
          <p:spPr>
            <a:xfrm>
              <a:off x="6757171" y="4090307"/>
              <a:ext cx="1243219" cy="2686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B00672-7921-CE45-B8DC-75F9C478A36D}"/>
                </a:ext>
              </a:extLst>
            </p:cNvPr>
            <p:cNvGrpSpPr/>
            <p:nvPr/>
          </p:nvGrpSpPr>
          <p:grpSpPr>
            <a:xfrm>
              <a:off x="8512773" y="4368228"/>
              <a:ext cx="426720" cy="351131"/>
              <a:chOff x="6156779" y="4627205"/>
              <a:chExt cx="426720" cy="35113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7A77DA-3B04-214A-9C63-F51A137CE47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FF0877-9307-1E44-8EC9-3EEC8DE8785D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b</a:t>
                </a:r>
                <a:r>
                  <a:rPr lang="en-US" sz="12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i+1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2B7130-9ECB-BB49-9616-59B4685638D6}"/>
                </a:ext>
              </a:extLst>
            </p:cNvPr>
            <p:cNvGrpSpPr/>
            <p:nvPr/>
          </p:nvGrpSpPr>
          <p:grpSpPr>
            <a:xfrm>
              <a:off x="6835824" y="4200976"/>
              <a:ext cx="3352788" cy="138953"/>
              <a:chOff x="4793664" y="2768416"/>
              <a:chExt cx="3352788" cy="13895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0B3924-B74B-1443-828C-E9CA87544214}"/>
                  </a:ext>
                </a:extLst>
              </p:cNvPr>
              <p:cNvSpPr/>
              <p:nvPr/>
            </p:nvSpPr>
            <p:spPr>
              <a:xfrm>
                <a:off x="5793225" y="2786344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E5E7EC2-0A50-DA4E-916B-36A0F9D80118}"/>
                  </a:ext>
                </a:extLst>
              </p:cNvPr>
              <p:cNvSpPr/>
              <p:nvPr/>
            </p:nvSpPr>
            <p:spPr>
              <a:xfrm>
                <a:off x="6617975" y="2777380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F1049CA-41DA-7C40-A569-012590144F58}"/>
                  </a:ext>
                </a:extLst>
              </p:cNvPr>
              <p:cNvSpPr/>
              <p:nvPr/>
            </p:nvSpPr>
            <p:spPr>
              <a:xfrm>
                <a:off x="5596003" y="277738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605BD5D-1215-CE46-8AC6-0965BA949D46}"/>
                  </a:ext>
                </a:extLst>
              </p:cNvPr>
              <p:cNvSpPr/>
              <p:nvPr/>
            </p:nvSpPr>
            <p:spPr>
              <a:xfrm>
                <a:off x="6891398" y="276841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01D33B7-7EA6-6B41-95D0-B2DC5FF26D2A}"/>
                  </a:ext>
                </a:extLst>
              </p:cNvPr>
              <p:cNvSpPr/>
              <p:nvPr/>
            </p:nvSpPr>
            <p:spPr>
              <a:xfrm>
                <a:off x="8025429" y="2786346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912D4BA-BB2D-C14E-8618-D7DF0C3ACB81}"/>
                  </a:ext>
                </a:extLst>
              </p:cNvPr>
              <p:cNvSpPr/>
              <p:nvPr/>
            </p:nvSpPr>
            <p:spPr>
              <a:xfrm>
                <a:off x="4793664" y="2781863"/>
                <a:ext cx="121023" cy="12102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6EC31FD6-46D2-8547-BE2B-941AA3659E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5412" y="2853786"/>
                <a:ext cx="57107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5D3B027-D100-D94E-BB73-A544FB7E09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1765" y="2840819"/>
                <a:ext cx="74855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7BE135-8CF6-9F40-B3F1-643A2E04DC7E}"/>
                </a:ext>
              </a:extLst>
            </p:cNvPr>
            <p:cNvSpPr txBox="1"/>
            <p:nvPr/>
          </p:nvSpPr>
          <p:spPr>
            <a:xfrm>
              <a:off x="8121331" y="3191693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30000" dirty="0"/>
                <a:t>*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E34265-9078-934E-8591-3DAD35F0B967}"/>
                </a:ext>
              </a:extLst>
            </p:cNvPr>
            <p:cNvCxnSpPr>
              <a:cxnSpLocks/>
            </p:cNvCxnSpPr>
            <p:nvPr/>
          </p:nvCxnSpPr>
          <p:spPr>
            <a:xfrm>
              <a:off x="7997139" y="3462576"/>
              <a:ext cx="0" cy="9555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3C79EC-034A-B047-B936-81499DBB8BB7}"/>
              </a:ext>
            </a:extLst>
          </p:cNvPr>
          <p:cNvGrpSpPr/>
          <p:nvPr/>
        </p:nvGrpSpPr>
        <p:grpSpPr>
          <a:xfrm>
            <a:off x="6774284" y="3462576"/>
            <a:ext cx="3519433" cy="979784"/>
            <a:chOff x="6774284" y="3462576"/>
            <a:chExt cx="3519433" cy="97978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69DCC8-3069-044F-8D5A-2F670C29A7E4}"/>
                </a:ext>
              </a:extLst>
            </p:cNvPr>
            <p:cNvCxnSpPr>
              <a:cxnSpLocks/>
            </p:cNvCxnSpPr>
            <p:nvPr/>
          </p:nvCxnSpPr>
          <p:spPr>
            <a:xfrm>
              <a:off x="8811775" y="3462576"/>
              <a:ext cx="0" cy="979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6E0D3C-A574-2C42-8390-92BABCFD7340}"/>
                </a:ext>
              </a:extLst>
            </p:cNvPr>
            <p:cNvGrpSpPr/>
            <p:nvPr/>
          </p:nvGrpSpPr>
          <p:grpSpPr>
            <a:xfrm>
              <a:off x="6774284" y="3725478"/>
              <a:ext cx="3519433" cy="224881"/>
              <a:chOff x="6774284" y="3725478"/>
              <a:chExt cx="3519433" cy="22488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FEB6C8-4C02-8745-B6D0-62F64CC4E9C5}"/>
                  </a:ext>
                </a:extLst>
              </p:cNvPr>
              <p:cNvSpPr/>
              <p:nvPr/>
            </p:nvSpPr>
            <p:spPr>
              <a:xfrm>
                <a:off x="6774284" y="3732003"/>
                <a:ext cx="2019152" cy="2183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100282-5FE1-5746-A2DC-997D7A018E96}"/>
                  </a:ext>
                </a:extLst>
              </p:cNvPr>
              <p:cNvSpPr/>
              <p:nvPr/>
            </p:nvSpPr>
            <p:spPr>
              <a:xfrm>
                <a:off x="8793437" y="3725478"/>
                <a:ext cx="1500280" cy="22488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C8459F5-EA59-4348-8453-38CA11D80A8D}"/>
                  </a:ext>
                </a:extLst>
              </p:cNvPr>
              <p:cNvGrpSpPr/>
              <p:nvPr/>
            </p:nvGrpSpPr>
            <p:grpSpPr>
              <a:xfrm>
                <a:off x="6836379" y="3774231"/>
                <a:ext cx="3352788" cy="138953"/>
                <a:chOff x="4793664" y="2768416"/>
                <a:chExt cx="3352788" cy="138953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1DA4ABC-5985-8841-AD89-77FADABD98D4}"/>
                    </a:ext>
                  </a:extLst>
                </p:cNvPr>
                <p:cNvSpPr/>
                <p:nvPr/>
              </p:nvSpPr>
              <p:spPr>
                <a:xfrm>
                  <a:off x="5793225" y="2786344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1491B8DD-662B-E249-93B9-3D3675EEC24A}"/>
                    </a:ext>
                  </a:extLst>
                </p:cNvPr>
                <p:cNvSpPr/>
                <p:nvPr/>
              </p:nvSpPr>
              <p:spPr>
                <a:xfrm>
                  <a:off x="6617975" y="2777380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CA3F3BC-8D65-D248-88B2-C147C08CC1C6}"/>
                    </a:ext>
                  </a:extLst>
                </p:cNvPr>
                <p:cNvSpPr/>
                <p:nvPr/>
              </p:nvSpPr>
              <p:spPr>
                <a:xfrm>
                  <a:off x="5596003" y="2777380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152C025-E5FC-AB4F-A810-7CC3050AEB1A}"/>
                    </a:ext>
                  </a:extLst>
                </p:cNvPr>
                <p:cNvSpPr/>
                <p:nvPr/>
              </p:nvSpPr>
              <p:spPr>
                <a:xfrm>
                  <a:off x="6891398" y="276841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A37E6A7-7BB1-9B49-B754-F84A676CF185}"/>
                    </a:ext>
                  </a:extLst>
                </p:cNvPr>
                <p:cNvSpPr/>
                <p:nvPr/>
              </p:nvSpPr>
              <p:spPr>
                <a:xfrm>
                  <a:off x="8025429" y="2786346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226D628-1FD6-0A47-ABFC-B72221F049BB}"/>
                    </a:ext>
                  </a:extLst>
                </p:cNvPr>
                <p:cNvSpPr/>
                <p:nvPr/>
              </p:nvSpPr>
              <p:spPr>
                <a:xfrm>
                  <a:off x="4793664" y="2781863"/>
                  <a:ext cx="121023" cy="12102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0961340-8075-4649-BB4D-E3BEFC14B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5412" y="2853786"/>
                  <a:ext cx="571079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3C8DAD9-CB03-2C43-A5FB-E97D3F3433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71765" y="2840819"/>
                  <a:ext cx="748553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CFFAC3-A244-C74A-9BD0-2799B725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model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CA2EA-B652-A74F-AFC3-94C5A84E2E99}"/>
              </a:ext>
            </a:extLst>
          </p:cNvPr>
          <p:cNvSpPr txBox="1"/>
          <p:nvPr/>
        </p:nvSpPr>
        <p:spPr>
          <a:xfrm>
            <a:off x="838200" y="1690688"/>
            <a:ext cx="9904571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Given n choices for </a:t>
            </a: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baseline="30000" dirty="0">
                <a:solidFill>
                  <a:srgbClr val="7030A0"/>
                </a:solidFill>
              </a:rPr>
              <a:t>*</a:t>
            </a:r>
            <a:r>
              <a:rPr lang="en-US" sz="2400" dirty="0"/>
              <a:t>, what is an algorithm to compute optimal linear model?</a:t>
            </a:r>
          </a:p>
        </p:txBody>
      </p:sp>
      <p:sp>
        <p:nvSpPr>
          <p:cNvPr id="5" name="7-Point Star 4">
            <a:extLst>
              <a:ext uri="{FF2B5EF4-FFF2-40B4-BE49-F238E27FC236}">
                <a16:creationId xmlns:a16="http://schemas.microsoft.com/office/drawing/2014/main" id="{1995B6B0-2F6A-7D43-9BD6-293242C2A774}"/>
              </a:ext>
            </a:extLst>
          </p:cNvPr>
          <p:cNvSpPr/>
          <p:nvPr/>
        </p:nvSpPr>
        <p:spPr>
          <a:xfrm>
            <a:off x="838200" y="2804160"/>
            <a:ext cx="3383280" cy="227076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About n</a:t>
            </a:r>
            <a:r>
              <a:rPr lang="en-US" sz="2800" baseline="30000" dirty="0"/>
              <a:t>2</a:t>
            </a:r>
            <a:r>
              <a:rPr lang="en-US" sz="2800" dirty="0"/>
              <a:t> steps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F36E9504-5D4B-2249-B5B3-FC88B32F5EAB}"/>
              </a:ext>
            </a:extLst>
          </p:cNvPr>
          <p:cNvSpPr/>
          <p:nvPr/>
        </p:nvSpPr>
        <p:spPr>
          <a:xfrm>
            <a:off x="6096000" y="4937760"/>
            <a:ext cx="4244296" cy="1356360"/>
          </a:xfrm>
          <a:prstGeom prst="cloudCallout">
            <a:avLst>
              <a:gd name="adj1" fmla="val -366"/>
              <a:gd name="adj2" fmla="val -77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Update error values in constant steps?</a:t>
            </a:r>
          </a:p>
        </p:txBody>
      </p:sp>
    </p:spTree>
    <p:extLst>
      <p:ext uri="{BB962C8B-B14F-4D97-AF65-F5344CB8AC3E}">
        <p14:creationId xmlns:p14="http://schemas.microsoft.com/office/powerpoint/2010/main" val="41130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5F30-E0FC-764A-A2AB-E50DA465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properties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CA1C1-D6AF-A74F-9555-FF8F8BEF2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01" y="1835127"/>
            <a:ext cx="2794000" cy="97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9DD84-01B9-A54F-9380-5CC5D5C8ED55}"/>
              </a:ext>
            </a:extLst>
          </p:cNvPr>
          <p:cNvSpPr txBox="1"/>
          <p:nvPr/>
        </p:nvSpPr>
        <p:spPr>
          <a:xfrm>
            <a:off x="5196840" y="2062467"/>
            <a:ext cx="310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Efficient prediction?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EA037-C9AC-1246-941B-93D4CA9E14B1}"/>
              </a:ext>
            </a:extLst>
          </p:cNvPr>
          <p:cNvSpPr txBox="1"/>
          <p:nvPr/>
        </p:nvSpPr>
        <p:spPr>
          <a:xfrm>
            <a:off x="1310640" y="3124200"/>
            <a:ext cx="205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Expressivity?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26F27-7073-9844-AE53-A72A1BF20726}"/>
              </a:ext>
            </a:extLst>
          </p:cNvPr>
          <p:cNvSpPr txBox="1"/>
          <p:nvPr/>
        </p:nvSpPr>
        <p:spPr>
          <a:xfrm>
            <a:off x="1310640" y="4246539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Explainability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29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99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3166946" y="1937286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3166946" y="5338408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5805408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483958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6156779" y="5293252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4696107" y="5293252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2690193" y="2175725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2690193" y="3499346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69E9939-7F40-054F-8754-076FBF742B51}"/>
              </a:ext>
            </a:extLst>
          </p:cNvPr>
          <p:cNvSpPr/>
          <p:nvPr/>
        </p:nvSpPr>
        <p:spPr>
          <a:xfrm>
            <a:off x="3191683" y="2300778"/>
            <a:ext cx="3188698" cy="3012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24503-CE18-FE4E-AF00-FE353B08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 in two variables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016A9-1033-B948-BE7A-EC36AEEFE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911" y="1661675"/>
            <a:ext cx="2336800" cy="800100"/>
          </a:xfrm>
          <a:prstGeom prst="rect">
            <a:avLst/>
          </a:prstGeom>
        </p:spPr>
      </p:pic>
      <p:sp>
        <p:nvSpPr>
          <p:cNvPr id="9" name="Cloud Callout 8">
            <a:extLst>
              <a:ext uri="{FF2B5EF4-FFF2-40B4-BE49-F238E27FC236}">
                <a16:creationId xmlns:a16="http://schemas.microsoft.com/office/drawing/2014/main" id="{0D38E6F6-9D65-4D47-8829-F63D5DAF9AE6}"/>
              </a:ext>
            </a:extLst>
          </p:cNvPr>
          <p:cNvSpPr/>
          <p:nvPr/>
        </p:nvSpPr>
        <p:spPr>
          <a:xfrm>
            <a:off x="7894320" y="2758440"/>
            <a:ext cx="2926080" cy="1325563"/>
          </a:xfrm>
          <a:prstGeom prst="cloudCallout">
            <a:avLst>
              <a:gd name="adj1" fmla="val -9375"/>
              <a:gd name="adj2" fmla="val -7144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Natural generalization to 2 vars?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00F1DC-EFBB-1F40-92A5-757E43415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451" y="4954634"/>
            <a:ext cx="37084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3166946" y="1937286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3166946" y="5338408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5805408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483958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6156779" y="5293252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4696107" y="5293252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2690193" y="2175725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2690193" y="3499346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69E9939-7F40-054F-8754-076FBF742B51}"/>
              </a:ext>
            </a:extLst>
          </p:cNvPr>
          <p:cNvSpPr/>
          <p:nvPr/>
        </p:nvSpPr>
        <p:spPr>
          <a:xfrm>
            <a:off x="3191683" y="2300778"/>
            <a:ext cx="3188698" cy="3012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24503-CE18-FE4E-AF00-FE353B08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linear model?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00F1DC-EFBB-1F40-92A5-757E43415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607" y="2950845"/>
            <a:ext cx="3708400" cy="8255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6D340DC-3250-394B-989C-BD72D9EB593A}"/>
              </a:ext>
            </a:extLst>
          </p:cNvPr>
          <p:cNvSpPr/>
          <p:nvPr/>
        </p:nvSpPr>
        <p:spPr>
          <a:xfrm>
            <a:off x="3191683" y="2271803"/>
            <a:ext cx="3188698" cy="3012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CE214F-B89C-704F-A2C1-24930D6B6578}"/>
              </a:ext>
            </a:extLst>
          </p:cNvPr>
          <p:cNvSpPr/>
          <p:nvPr/>
        </p:nvSpPr>
        <p:spPr>
          <a:xfrm>
            <a:off x="3173517" y="3653088"/>
            <a:ext cx="1688928" cy="1671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B954361-D899-0B45-A7A8-420670BB5DA2}"/>
              </a:ext>
            </a:extLst>
          </p:cNvPr>
          <p:cNvSpPr/>
          <p:nvPr/>
        </p:nvSpPr>
        <p:spPr>
          <a:xfrm>
            <a:off x="3185160" y="3642360"/>
            <a:ext cx="1691640" cy="1691640"/>
          </a:xfrm>
          <a:custGeom>
            <a:avLst/>
            <a:gdLst>
              <a:gd name="connsiteX0" fmla="*/ 0 w 1691640"/>
              <a:gd name="connsiteY0" fmla="*/ 0 h 1691640"/>
              <a:gd name="connsiteX1" fmla="*/ 1691640 w 1691640"/>
              <a:gd name="connsiteY1" fmla="*/ 15240 h 1691640"/>
              <a:gd name="connsiteX2" fmla="*/ 1691640 w 1691640"/>
              <a:gd name="connsiteY2" fmla="*/ 169164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1640" h="1691640">
                <a:moveTo>
                  <a:pt x="0" y="0"/>
                </a:moveTo>
                <a:lnTo>
                  <a:pt x="1691640" y="15240"/>
                </a:lnTo>
                <a:lnTo>
                  <a:pt x="1691640" y="1691640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FFBBAA-26CC-8749-80F6-F1516B11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D3292-B394-E047-BC7F-5CD1830988D0}"/>
              </a:ext>
            </a:extLst>
          </p:cNvPr>
          <p:cNvSpPr txBox="1"/>
          <p:nvPr/>
        </p:nvSpPr>
        <p:spPr>
          <a:xfrm>
            <a:off x="1213042" y="1857682"/>
            <a:ext cx="8057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Last 30-40 mins of the lecture (more likely 30 than 40)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E0540-5BAF-9541-AC6A-7A5EDB1F1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8280"/>
            <a:ext cx="12192000" cy="40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5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5533332" y="547464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2957007" y="315319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2F40F7-045E-8747-8BFF-98F07899769C}"/>
              </a:ext>
            </a:extLst>
          </p:cNvPr>
          <p:cNvGrpSpPr/>
          <p:nvPr/>
        </p:nvGrpSpPr>
        <p:grpSpPr>
          <a:xfrm>
            <a:off x="3863673" y="1606519"/>
            <a:ext cx="4000539" cy="3707097"/>
            <a:chOff x="2690193" y="1271239"/>
            <a:chExt cx="4000539" cy="370709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BE30B4-18E2-1D40-8F11-A82100539F55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3AC3CEF-2AC8-5246-B2F1-F05E36BAD6D4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E4C808-68EE-EB4C-8E91-C2B2417E0B86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4F7D79-8798-914E-94D8-EA7077CC1F48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26A136-4BE2-E14A-8B50-0F8CDA7E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real linear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EAEEC3-D196-0840-B9E4-D222816F7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9" y="5716343"/>
            <a:ext cx="12192000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5757415" y="590136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3181090" y="357991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2F40F7-045E-8747-8BFF-98F07899769C}"/>
              </a:ext>
            </a:extLst>
          </p:cNvPr>
          <p:cNvGrpSpPr/>
          <p:nvPr/>
        </p:nvGrpSpPr>
        <p:grpSpPr>
          <a:xfrm>
            <a:off x="4087756" y="2033239"/>
            <a:ext cx="4000539" cy="3707097"/>
            <a:chOff x="2690193" y="1271239"/>
            <a:chExt cx="4000539" cy="370709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BE30B4-18E2-1D40-8F11-A82100539F55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3AC3CEF-2AC8-5246-B2F1-F05E36BAD6D4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E4C808-68EE-EB4C-8E91-C2B2417E0B86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4F7D79-8798-914E-94D8-EA7077CC1F48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F10D01-0E72-E445-9D64-3FA93A645B41}"/>
              </a:ext>
            </a:extLst>
          </p:cNvPr>
          <p:cNvGrpSpPr/>
          <p:nvPr/>
        </p:nvGrpSpPr>
        <p:grpSpPr>
          <a:xfrm>
            <a:off x="4166920" y="4509703"/>
            <a:ext cx="549576" cy="369332"/>
            <a:chOff x="4045000" y="4631623"/>
            <a:chExt cx="549576" cy="36933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81E4CE2-0CAB-654C-9E86-D93541598B43}"/>
                </a:ext>
              </a:extLst>
            </p:cNvPr>
            <p:cNvCxnSpPr/>
            <p:nvPr/>
          </p:nvCxnSpPr>
          <p:spPr>
            <a:xfrm>
              <a:off x="4289776" y="4832032"/>
              <a:ext cx="30480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9847B8-A265-6F4C-82C6-554C2B538A61}"/>
                </a:ext>
              </a:extLst>
            </p:cNvPr>
            <p:cNvSpPr txBox="1"/>
            <p:nvPr/>
          </p:nvSpPr>
          <p:spPr>
            <a:xfrm>
              <a:off x="4045000" y="4631623"/>
              <a:ext cx="2824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FC3C69-5E6B-784C-A0B3-625D49A6C191}"/>
              </a:ext>
            </a:extLst>
          </p:cNvPr>
          <p:cNvGrpSpPr/>
          <p:nvPr/>
        </p:nvGrpSpPr>
        <p:grpSpPr>
          <a:xfrm>
            <a:off x="4495090" y="4694369"/>
            <a:ext cx="3638925" cy="738232"/>
            <a:chOff x="4449370" y="4694369"/>
            <a:chExt cx="3638925" cy="73823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310FDAD-B364-664D-B4A4-4A6B5D505F9E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4449370" y="4694369"/>
              <a:ext cx="36389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C56D9E2-B54C-7B42-A6FE-E6C56AB42F12}"/>
                </a:ext>
              </a:extLst>
            </p:cNvPr>
            <p:cNvCxnSpPr/>
            <p:nvPr/>
          </p:nvCxnSpPr>
          <p:spPr>
            <a:xfrm>
              <a:off x="7766756" y="4694369"/>
              <a:ext cx="0" cy="73823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A8B0AD-78D1-604B-A41A-854C056E32A3}"/>
                </a:ext>
              </a:extLst>
            </p:cNvPr>
            <p:cNvSpPr txBox="1"/>
            <p:nvPr/>
          </p:nvSpPr>
          <p:spPr>
            <a:xfrm>
              <a:off x="7738423" y="4896356"/>
              <a:ext cx="2824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1128DD-CBC2-9A4F-BC58-FA548642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Intercept: parameter </a:t>
            </a:r>
            <a:r>
              <a:rPr lang="en-US" dirty="0">
                <a:solidFill>
                  <a:srgbClr val="7030A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572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09BB8771-72FB-424C-B957-8B3A58BFD786}"/>
              </a:ext>
            </a:extLst>
          </p:cNvPr>
          <p:cNvSpPr txBox="1"/>
          <p:nvPr/>
        </p:nvSpPr>
        <p:spPr>
          <a:xfrm>
            <a:off x="5779293" y="579635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609438-64C4-A043-9C27-54A5D433A5DD}"/>
              </a:ext>
            </a:extLst>
          </p:cNvPr>
          <p:cNvSpPr txBox="1"/>
          <p:nvPr/>
        </p:nvSpPr>
        <p:spPr>
          <a:xfrm rot="16200000">
            <a:off x="3202968" y="347490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B6BFFC-3904-6E45-858C-3206D7EB0047}"/>
              </a:ext>
            </a:extLst>
          </p:cNvPr>
          <p:cNvGrpSpPr/>
          <p:nvPr/>
        </p:nvGrpSpPr>
        <p:grpSpPr>
          <a:xfrm>
            <a:off x="4109634" y="1928229"/>
            <a:ext cx="4000539" cy="3707097"/>
            <a:chOff x="2690193" y="1271239"/>
            <a:chExt cx="4000539" cy="3707097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18A42C0-A8B9-C14D-85FC-971E98EC5253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EC5EF5A-2C6D-D94B-8A74-312089E49469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2F75656-979F-B04F-8144-39F3D4EACAB2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651DBE1-9C2E-FE41-8A9D-9381752EFF40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D820A9E-04E8-FE40-9774-B76DF9F2F9D9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D2DCA09-EBFC-5C43-82D7-E9B366611725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5DD396E-061C-1C4A-8F17-1C36486FE4BD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38C3442-0C02-C34E-A205-72D83EEBEF4E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F99C254-FC63-7946-9F95-7FB363292D71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015BD2C-5488-CA4A-9847-AD738251D9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FAC3F6C-F005-CE43-8613-4B84ED38A464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D7B4171-3DCA-784D-88CB-C33B62ED9995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78E28B7-62FB-4A42-A692-9B1D8E34B9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5E1FAAB-5415-7E47-BF11-36E5090BDB1D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B1EA62-5B65-7F49-835F-C3D2593BBB95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73958A4-DD29-3C46-9D9D-A294D1079C2B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5DF415D-AB04-B849-994C-78C59AA918FF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C8086B-06CC-C34A-936D-89CE2A0DB5D3}"/>
                </a:ext>
              </a:extLst>
            </p:cNvPr>
            <p:cNvCxnSpPr>
              <a:stCxn id="48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AC84D3B-EB84-2945-94D6-63D2DFAE0CC9}"/>
              </a:ext>
            </a:extLst>
          </p:cNvPr>
          <p:cNvCxnSpPr>
            <a:cxnSpLocks/>
          </p:cNvCxnSpPr>
          <p:nvPr/>
        </p:nvCxnSpPr>
        <p:spPr>
          <a:xfrm>
            <a:off x="4471248" y="4600648"/>
            <a:ext cx="3638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55B71-D4FD-FD49-A39B-225209DB41CD}"/>
              </a:ext>
            </a:extLst>
          </p:cNvPr>
          <p:cNvGrpSpPr/>
          <p:nvPr/>
        </p:nvGrpSpPr>
        <p:grpSpPr>
          <a:xfrm>
            <a:off x="7887975" y="2869612"/>
            <a:ext cx="835485" cy="1738483"/>
            <a:chOff x="7887975" y="2869612"/>
            <a:chExt cx="835485" cy="1738483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9418AB7-0F0D-014B-BECF-BCB757E4BA97}"/>
                </a:ext>
              </a:extLst>
            </p:cNvPr>
            <p:cNvCxnSpPr>
              <a:cxnSpLocks/>
            </p:cNvCxnSpPr>
            <p:nvPr/>
          </p:nvCxnSpPr>
          <p:spPr>
            <a:xfrm>
              <a:off x="7918973" y="2869612"/>
              <a:ext cx="0" cy="173848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809B9DB-9DD7-134D-A969-EDCF677291BB}"/>
                </a:ext>
              </a:extLst>
            </p:cNvPr>
            <p:cNvSpPr txBox="1"/>
            <p:nvPr/>
          </p:nvSpPr>
          <p:spPr>
            <a:xfrm>
              <a:off x="7887975" y="3643278"/>
              <a:ext cx="8354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300*m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57033C-0867-5049-A73C-E7524DBBBC45}"/>
              </a:ext>
            </a:extLst>
          </p:cNvPr>
          <p:cNvCxnSpPr>
            <a:stCxn id="48" idx="3"/>
          </p:cNvCxnSpPr>
          <p:nvPr/>
        </p:nvCxnSpPr>
        <p:spPr>
          <a:xfrm>
            <a:off x="7797663" y="2855324"/>
            <a:ext cx="1988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1128DD-CBC2-9A4F-BC58-FA548642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Slope: parameter </a:t>
            </a:r>
            <a:r>
              <a:rPr lang="en-US" dirty="0">
                <a:solidFill>
                  <a:srgbClr val="7030A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238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5467855" y="585564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2891530" y="353419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2F40F7-045E-8747-8BFF-98F07899769C}"/>
              </a:ext>
            </a:extLst>
          </p:cNvPr>
          <p:cNvGrpSpPr/>
          <p:nvPr/>
        </p:nvGrpSpPr>
        <p:grpSpPr>
          <a:xfrm>
            <a:off x="3798196" y="1987519"/>
            <a:ext cx="4000539" cy="3707097"/>
            <a:chOff x="2690193" y="1271239"/>
            <a:chExt cx="4000539" cy="370709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BE30B4-18E2-1D40-8F11-A82100539F55}"/>
                </a:ext>
              </a:extLst>
            </p:cNvPr>
            <p:cNvCxnSpPr/>
            <p:nvPr/>
          </p:nvCxnSpPr>
          <p:spPr>
            <a:xfrm flipV="1">
              <a:off x="3178235" y="2212622"/>
              <a:ext cx="3188698" cy="1738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3AC3CEF-2AC8-5246-B2F1-F05E36BAD6D4}"/>
                </a:ext>
              </a:extLst>
            </p:cNvPr>
            <p:cNvSpPr/>
            <p:nvPr/>
          </p:nvSpPr>
          <p:spPr>
            <a:xfrm>
              <a:off x="3172178" y="1625600"/>
              <a:ext cx="3217333" cy="2336800"/>
            </a:xfrm>
            <a:custGeom>
              <a:avLst/>
              <a:gdLst>
                <a:gd name="connsiteX0" fmla="*/ 3206044 w 3217333"/>
                <a:gd name="connsiteY0" fmla="*/ 598311 h 2336800"/>
                <a:gd name="connsiteX1" fmla="*/ 3217333 w 3217333"/>
                <a:gd name="connsiteY1" fmla="*/ 0 h 2336800"/>
                <a:gd name="connsiteX2" fmla="*/ 11289 w 3217333"/>
                <a:gd name="connsiteY2" fmla="*/ 11289 h 2336800"/>
                <a:gd name="connsiteX3" fmla="*/ 0 w 3217333"/>
                <a:gd name="connsiteY3" fmla="*/ 2336800 h 2336800"/>
                <a:gd name="connsiteX4" fmla="*/ 3206044 w 3217333"/>
                <a:gd name="connsiteY4" fmla="*/ 598311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33" h="2336800">
                  <a:moveTo>
                    <a:pt x="3206044" y="598311"/>
                  </a:moveTo>
                  <a:lnTo>
                    <a:pt x="3217333" y="0"/>
                  </a:lnTo>
                  <a:lnTo>
                    <a:pt x="11289" y="11289"/>
                  </a:lnTo>
                  <a:lnTo>
                    <a:pt x="0" y="2336800"/>
                  </a:lnTo>
                  <a:lnTo>
                    <a:pt x="3206044" y="5983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E4C808-68EE-EB4C-8E91-C2B2417E0B86}"/>
                </a:ext>
              </a:extLst>
            </p:cNvPr>
            <p:cNvSpPr/>
            <p:nvPr/>
          </p:nvSpPr>
          <p:spPr>
            <a:xfrm>
              <a:off x="3183467" y="2198334"/>
              <a:ext cx="3194755" cy="2472267"/>
            </a:xfrm>
            <a:custGeom>
              <a:avLst/>
              <a:gdLst>
                <a:gd name="connsiteX0" fmla="*/ 0 w 3194755"/>
                <a:gd name="connsiteY0" fmla="*/ 1749778 h 2472267"/>
                <a:gd name="connsiteX1" fmla="*/ 0 w 3194755"/>
                <a:gd name="connsiteY1" fmla="*/ 2460978 h 2472267"/>
                <a:gd name="connsiteX2" fmla="*/ 3183466 w 3194755"/>
                <a:gd name="connsiteY2" fmla="*/ 2472267 h 2472267"/>
                <a:gd name="connsiteX3" fmla="*/ 3194755 w 3194755"/>
                <a:gd name="connsiteY3" fmla="*/ 0 h 2472267"/>
                <a:gd name="connsiteX4" fmla="*/ 0 w 3194755"/>
                <a:gd name="connsiteY4" fmla="*/ 1749778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4755" h="2472267">
                  <a:moveTo>
                    <a:pt x="0" y="1749778"/>
                  </a:moveTo>
                  <a:lnTo>
                    <a:pt x="0" y="2460978"/>
                  </a:lnTo>
                  <a:lnTo>
                    <a:pt x="3183466" y="2472267"/>
                  </a:lnTo>
                  <a:lnTo>
                    <a:pt x="3194755" y="0"/>
                  </a:lnTo>
                  <a:lnTo>
                    <a:pt x="0" y="174977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4F7D79-8798-914E-94D8-EA7077CC1F48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3183467" y="2198334"/>
              <a:ext cx="3183466" cy="1749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1E4CE2-0CAB-654C-9E86-D93541598B43}"/>
              </a:ext>
            </a:extLst>
          </p:cNvPr>
          <p:cNvCxnSpPr/>
          <p:nvPr/>
        </p:nvCxnSpPr>
        <p:spPr>
          <a:xfrm>
            <a:off x="4122136" y="4664392"/>
            <a:ext cx="3048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9847B8-A265-6F4C-82C6-554C2B538A61}"/>
              </a:ext>
            </a:extLst>
          </p:cNvPr>
          <p:cNvSpPr txBox="1"/>
          <p:nvPr/>
        </p:nvSpPr>
        <p:spPr>
          <a:xfrm>
            <a:off x="3877360" y="4463983"/>
            <a:ext cx="2824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10FDAD-B364-664D-B4A4-4A6B5D505F9E}"/>
              </a:ext>
            </a:extLst>
          </p:cNvPr>
          <p:cNvCxnSpPr>
            <a:stCxn id="8" idx="3"/>
          </p:cNvCxnSpPr>
          <p:nvPr/>
        </p:nvCxnSpPr>
        <p:spPr>
          <a:xfrm>
            <a:off x="4159810" y="4648649"/>
            <a:ext cx="3638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609438-64C4-A043-9C27-54A5D433A5DD}"/>
              </a:ext>
            </a:extLst>
          </p:cNvPr>
          <p:cNvSpPr txBox="1"/>
          <p:nvPr/>
        </p:nvSpPr>
        <p:spPr>
          <a:xfrm rot="16200000">
            <a:off x="7790208" y="350538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CBCE639-DB24-064C-9E64-BFFDDED9151D}"/>
              </a:ext>
            </a:extLst>
          </p:cNvPr>
          <p:cNvGrpSpPr/>
          <p:nvPr/>
        </p:nvGrpSpPr>
        <p:grpSpPr>
          <a:xfrm>
            <a:off x="7489993" y="2881390"/>
            <a:ext cx="810381" cy="1752771"/>
            <a:chOff x="10418943" y="2169524"/>
            <a:chExt cx="810381" cy="1752771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DDB2C74-FEA2-3F41-8550-19CF3150B192}"/>
                </a:ext>
              </a:extLst>
            </p:cNvPr>
            <p:cNvCxnSpPr>
              <a:cxnSpLocks/>
            </p:cNvCxnSpPr>
            <p:nvPr/>
          </p:nvCxnSpPr>
          <p:spPr>
            <a:xfrm>
              <a:off x="10540253" y="2183812"/>
              <a:ext cx="0" cy="173848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3B1684-C69A-994E-80A5-E08402DEAA03}"/>
                </a:ext>
              </a:extLst>
            </p:cNvPr>
            <p:cNvSpPr txBox="1"/>
            <p:nvPr/>
          </p:nvSpPr>
          <p:spPr>
            <a:xfrm>
              <a:off x="10509255" y="2957478"/>
              <a:ext cx="7200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300m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594F433-E03C-3B42-A349-1B7BD86454AA}"/>
                </a:ext>
              </a:extLst>
            </p:cNvPr>
            <p:cNvCxnSpPr/>
            <p:nvPr/>
          </p:nvCxnSpPr>
          <p:spPr>
            <a:xfrm>
              <a:off x="10418943" y="2169524"/>
              <a:ext cx="19886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311B2C1-ABFE-7740-9215-0A35E8ACA60B}"/>
              </a:ext>
            </a:extLst>
          </p:cNvPr>
          <p:cNvSpPr>
            <a:spLocks noChangeAspect="1"/>
          </p:cNvSpPr>
          <p:nvPr/>
        </p:nvSpPr>
        <p:spPr>
          <a:xfrm>
            <a:off x="7404549" y="2819195"/>
            <a:ext cx="142240" cy="1422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5ACA168-299B-8E46-BCC3-8DEF1808D6C8}"/>
              </a:ext>
            </a:extLst>
          </p:cNvPr>
          <p:cNvSpPr>
            <a:spLocks noChangeAspect="1"/>
          </p:cNvSpPr>
          <p:nvPr/>
        </p:nvSpPr>
        <p:spPr>
          <a:xfrm>
            <a:off x="4227938" y="4571814"/>
            <a:ext cx="142240" cy="1422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4596F-977F-554B-BC57-75B5E5AB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now have identified the line!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FE05B0DF-66F9-6A44-A154-70D3B3783358}"/>
              </a:ext>
            </a:extLst>
          </p:cNvPr>
          <p:cNvSpPr/>
          <p:nvPr/>
        </p:nvSpPr>
        <p:spPr>
          <a:xfrm>
            <a:off x="8526820" y="1690688"/>
            <a:ext cx="2826980" cy="1616392"/>
          </a:xfrm>
          <a:prstGeom prst="cloudCallout">
            <a:avLst>
              <a:gd name="adj1" fmla="val -82289"/>
              <a:gd name="adj2" fmla="val 2195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number of parameters?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71A5F1-F36F-D841-822E-7B75FED2A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00" y="4662099"/>
            <a:ext cx="3225800" cy="8382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051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5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8FBD-97F7-054E-8F55-F2C6FDE3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model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9DEA9-FBE2-D94E-BC9D-E525818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27"/>
            <a:ext cx="12192000" cy="30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5F30-E0FC-764A-A2AB-E50DA465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properties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9DD84-01B9-A54F-9380-5CC5D5C8ED55}"/>
              </a:ext>
            </a:extLst>
          </p:cNvPr>
          <p:cNvSpPr txBox="1"/>
          <p:nvPr/>
        </p:nvSpPr>
        <p:spPr>
          <a:xfrm>
            <a:off x="5196840" y="2062467"/>
            <a:ext cx="310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Efficient prediction?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EA037-C9AC-1246-941B-93D4CA9E14B1}"/>
              </a:ext>
            </a:extLst>
          </p:cNvPr>
          <p:cNvSpPr txBox="1"/>
          <p:nvPr/>
        </p:nvSpPr>
        <p:spPr>
          <a:xfrm>
            <a:off x="1310640" y="3124200"/>
            <a:ext cx="205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Expressivity?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26F27-7073-9844-AE53-A72A1BF20726}"/>
              </a:ext>
            </a:extLst>
          </p:cNvPr>
          <p:cNvSpPr txBox="1"/>
          <p:nvPr/>
        </p:nvSpPr>
        <p:spPr>
          <a:xfrm>
            <a:off x="1310640" y="4246539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Explainability</a:t>
            </a:r>
            <a:r>
              <a:rPr lang="en-US" sz="2800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AD3B6-BCBC-AC41-A792-237579301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20" y="1870707"/>
            <a:ext cx="3225800" cy="8382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DE8A265A-C589-6C44-A1AF-E366C569A4DA}"/>
              </a:ext>
            </a:extLst>
          </p:cNvPr>
          <p:cNvSpPr/>
          <p:nvPr/>
        </p:nvSpPr>
        <p:spPr>
          <a:xfrm>
            <a:off x="5867400" y="2987040"/>
            <a:ext cx="4312920" cy="2381838"/>
          </a:xfrm>
          <a:prstGeom prst="cloudCallout">
            <a:avLst>
              <a:gd name="adj1" fmla="val -11999"/>
              <a:gd name="adj2" fmla="val 3946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More than two variables?</a:t>
            </a:r>
          </a:p>
        </p:txBody>
      </p:sp>
    </p:spTree>
    <p:extLst>
      <p:ext uri="{BB962C8B-B14F-4D97-AF65-F5344CB8AC3E}">
        <p14:creationId xmlns:p14="http://schemas.microsoft.com/office/powerpoint/2010/main" val="2293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5C3F-BDED-8846-9CDF-2624A773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Vizier fun!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0C74D-0439-D842-A495-422940A0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20" y="1420834"/>
            <a:ext cx="8788960" cy="5437166"/>
          </a:xfrm>
          <a:prstGeom prst="rect">
            <a:avLst/>
          </a:prstGeom>
        </p:spPr>
      </p:pic>
      <p:sp>
        <p:nvSpPr>
          <p:cNvPr id="5" name="Explosion 1 4">
            <a:extLst>
              <a:ext uri="{FF2B5EF4-FFF2-40B4-BE49-F238E27FC236}">
                <a16:creationId xmlns:a16="http://schemas.microsoft.com/office/drawing/2014/main" id="{C35737ED-23A9-9144-ABAF-01E72A6A4FA2}"/>
              </a:ext>
            </a:extLst>
          </p:cNvPr>
          <p:cNvSpPr/>
          <p:nvPr/>
        </p:nvSpPr>
        <p:spPr>
          <a:xfrm>
            <a:off x="8229600" y="640080"/>
            <a:ext cx="3810000" cy="2895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After the break</a:t>
            </a:r>
          </a:p>
        </p:txBody>
      </p:sp>
    </p:spTree>
    <p:extLst>
      <p:ext uri="{BB962C8B-B14F-4D97-AF65-F5344CB8AC3E}">
        <p14:creationId xmlns:p14="http://schemas.microsoft.com/office/powerpoint/2010/main" val="7043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125F70-F3AA-F54A-8F70-C28D9346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3960"/>
            <a:ext cx="12192000" cy="2833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C5CBE-0607-AC43-A8B1-5D0FBC31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Vizier 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DABDC-FEFC-6A40-B0B2-E56F5E6C5668}"/>
              </a:ext>
            </a:extLst>
          </p:cNvPr>
          <p:cNvSpPr txBox="1"/>
          <p:nvPr/>
        </p:nvSpPr>
        <p:spPr>
          <a:xfrm>
            <a:off x="1196622" y="1806222"/>
            <a:ext cx="398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https://</a:t>
            </a:r>
            <a:r>
              <a:rPr lang="en-US" sz="2400" b="1" dirty="0" err="1">
                <a:solidFill>
                  <a:srgbClr val="FF0000"/>
                </a:solidFill>
              </a:rPr>
              <a:t>gram.cse.buffalo.edu</a:t>
            </a:r>
            <a:r>
              <a:rPr lang="en-US" dirty="0"/>
              <a:t>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67FA7-3EAD-BE4F-B197-A1DA95CF4679}"/>
              </a:ext>
            </a:extLst>
          </p:cNvPr>
          <p:cNvSpPr/>
          <p:nvPr/>
        </p:nvSpPr>
        <p:spPr>
          <a:xfrm>
            <a:off x="0" y="4313873"/>
            <a:ext cx="1409700" cy="33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770F-20B7-2A4E-9737-798DAC62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pass phrase: </a:t>
            </a:r>
            <a:r>
              <a:rPr lang="en-US" b="1" dirty="0">
                <a:solidFill>
                  <a:srgbClr val="FF0000"/>
                </a:solidFill>
              </a:rPr>
              <a:t>Daphne Koller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B4796-3C8A-F949-B652-50B730015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1534802"/>
            <a:ext cx="10226040" cy="506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BDC0BD-9CA4-EA41-8C68-0A5BEC65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957" y="1790594"/>
            <a:ext cx="4030086" cy="4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5928-C5BD-7B42-9439-B18A2736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order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6A273-C58A-B14A-A5B3-0EBDE51DCF89}"/>
              </a:ext>
            </a:extLst>
          </p:cNvPr>
          <p:cNvSpPr txBox="1"/>
          <p:nvPr/>
        </p:nvSpPr>
        <p:spPr>
          <a:xfrm>
            <a:off x="1539240" y="2072640"/>
            <a:ext cx="297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Human acceptance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E30F07-529E-9B45-8BB4-FC3EEBE40B30}"/>
              </a:ext>
            </a:extLst>
          </p:cNvPr>
          <p:cNvSpPr txBox="1"/>
          <p:nvPr/>
        </p:nvSpPr>
        <p:spPr>
          <a:xfrm>
            <a:off x="1539240" y="2977812"/>
            <a:ext cx="2625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Multiple fairness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CB3B5-60BF-1E48-B444-6CD94B44FD2B}"/>
              </a:ext>
            </a:extLst>
          </p:cNvPr>
          <p:cNvSpPr txBox="1"/>
          <p:nvPr/>
        </p:nvSpPr>
        <p:spPr>
          <a:xfrm>
            <a:off x="1539240" y="3882984"/>
            <a:ext cx="2257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Teaching tools</a:t>
            </a:r>
          </a:p>
        </p:txBody>
      </p:sp>
    </p:spTree>
    <p:extLst>
      <p:ext uri="{BB962C8B-B14F-4D97-AF65-F5344CB8AC3E}">
        <p14:creationId xmlns:p14="http://schemas.microsoft.com/office/powerpoint/2010/main" val="156254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FDDC-E7CB-4C4A-A86B-53BB893D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reader volunteer?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5CEEC-2A1B-E14A-AA68-0AF56E29302A}"/>
              </a:ext>
            </a:extLst>
          </p:cNvPr>
          <p:cNvSpPr txBox="1"/>
          <p:nvPr/>
        </p:nvSpPr>
        <p:spPr>
          <a:xfrm>
            <a:off x="2066306" y="2422566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5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62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667E-0DA9-9040-985E-29F680FC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properties should a model class have?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B5F5A-7C9B-CD4D-93CB-FAED88CCE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192"/>
            <a:ext cx="12192000" cy="2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30DCA-CE5D-EB4A-BD51-74FF2431E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5192"/>
            <a:ext cx="12192000" cy="2060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85E98B-C749-2844-BA2B-2FE89B212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63504"/>
            <a:ext cx="12192000" cy="2104635"/>
          </a:xfrm>
          <a:prstGeom prst="rect">
            <a:avLst/>
          </a:prstGeom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D6FE0E20-E1B7-894B-AED8-4F7B42EA2208}"/>
              </a:ext>
            </a:extLst>
          </p:cNvPr>
          <p:cNvSpPr/>
          <p:nvPr/>
        </p:nvSpPr>
        <p:spPr>
          <a:xfrm>
            <a:off x="4495800" y="3840480"/>
            <a:ext cx="3749040" cy="1981200"/>
          </a:xfrm>
          <a:prstGeom prst="cloudCallout">
            <a:avLst>
              <a:gd name="adj1" fmla="val -9044"/>
              <a:gd name="adj2" fmla="val 486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Are these properties enough?</a:t>
            </a:r>
          </a:p>
        </p:txBody>
      </p:sp>
    </p:spTree>
    <p:extLst>
      <p:ext uri="{BB962C8B-B14F-4D97-AF65-F5344CB8AC3E}">
        <p14:creationId xmlns:p14="http://schemas.microsoft.com/office/powerpoint/2010/main" val="36904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9917-A448-F44C-90B6-677DF681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desirable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9EA3C-07B6-3A42-B1DD-21AB52C1E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2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98FA-0802-5746-B3C0-260AFD85A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5977"/>
            <a:ext cx="12192000" cy="15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28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4040-5A72-FE49-9185-CCBDF192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in more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8D638-B6FC-1643-BB67-9961CE6EF74E}"/>
              </a:ext>
            </a:extLst>
          </p:cNvPr>
          <p:cNvSpPr txBox="1"/>
          <p:nvPr/>
        </p:nvSpPr>
        <p:spPr>
          <a:xfrm>
            <a:off x="944880" y="2179320"/>
            <a:ext cx="4847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Assume only ONE input variable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57DEE-FC4F-FE4C-A471-8919804A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1247"/>
            <a:ext cx="12192000" cy="14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3401-3E0D-CD46-AC2A-E1E3F849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Body-Mass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A4E87-6CF6-A141-A470-354BBB0C8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8277"/>
            <a:ext cx="12192000" cy="2010723"/>
          </a:xfrm>
          <a:prstGeom prst="rect">
            <a:avLst/>
          </a:prstGeom>
        </p:spPr>
      </p:pic>
      <p:pic>
        <p:nvPicPr>
          <p:cNvPr id="5" name="Online Media 4" descr="What BMI doesn't tell you about your health">
            <a:hlinkClick r:id="" action="ppaction://media"/>
            <a:extLst>
              <a:ext uri="{FF2B5EF4-FFF2-40B4-BE49-F238E27FC236}">
                <a16:creationId xmlns:a16="http://schemas.microsoft.com/office/drawing/2014/main" id="{3C0999F7-507C-E841-93A4-5F86D93BBE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306387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401</Words>
  <Application>Microsoft Macintosh PowerPoint</Application>
  <PresentationFormat>Widescreen</PresentationFormat>
  <Paragraphs>129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CSE 410</vt:lpstr>
      <vt:lpstr>In-class meeting</vt:lpstr>
      <vt:lpstr>Proof reader volunteer?</vt:lpstr>
      <vt:lpstr>PowerPoint Presentation</vt:lpstr>
      <vt:lpstr>What properties should a model class have?</vt:lpstr>
      <vt:lpstr>Other desirable properties</vt:lpstr>
      <vt:lpstr>PowerPoint Presentation</vt:lpstr>
      <vt:lpstr>Linear models in more detail</vt:lpstr>
      <vt:lpstr>Body-Mass Index</vt:lpstr>
      <vt:lpstr>Moving from 2 variables to 1</vt:lpstr>
      <vt:lpstr>Linear model for one variable</vt:lpstr>
      <vt:lpstr>Can one variable linear model be of any use?</vt:lpstr>
      <vt:lpstr>Parsimonious representation</vt:lpstr>
      <vt:lpstr>PowerPoint Presentation</vt:lpstr>
      <vt:lpstr>Efficient model training</vt:lpstr>
      <vt:lpstr>Other properties</vt:lpstr>
      <vt:lpstr>PowerPoint Presentation</vt:lpstr>
      <vt:lpstr>Linear model in two variables</vt:lpstr>
      <vt:lpstr>Is this a linear model?</vt:lpstr>
      <vt:lpstr>Back to the real linear model</vt:lpstr>
      <vt:lpstr>Intercept: parameter c</vt:lpstr>
      <vt:lpstr>Slope: parameter m</vt:lpstr>
      <vt:lpstr>We now have identified the line!</vt:lpstr>
      <vt:lpstr>Efficient model training</vt:lpstr>
      <vt:lpstr>Other properties</vt:lpstr>
      <vt:lpstr>More Vizier fun!</vt:lpstr>
      <vt:lpstr>Vizier exercise</vt:lpstr>
      <vt:lpstr>Today’s pass phrase: Daphne Koller</vt:lpstr>
      <vt:lpstr>Meeting order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Microsoft Office User</cp:lastModifiedBy>
  <cp:revision>60</cp:revision>
  <dcterms:created xsi:type="dcterms:W3CDTF">2020-01-30T00:44:00Z</dcterms:created>
  <dcterms:modified xsi:type="dcterms:W3CDTF">2020-02-13T04:57:46Z</dcterms:modified>
</cp:coreProperties>
</file>