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1"/>
  </p:sldMasterIdLst>
  <p:notesMasterIdLst>
    <p:notesMasterId r:id="rId57"/>
  </p:notesMasterIdLst>
  <p:handoutMasterIdLst>
    <p:handoutMasterId r:id="rId58"/>
  </p:handoutMasterIdLst>
  <p:sldIdLst>
    <p:sldId id="302" r:id="rId2"/>
    <p:sldId id="440" r:id="rId3"/>
    <p:sldId id="356" r:id="rId4"/>
    <p:sldId id="332" r:id="rId5"/>
    <p:sldId id="305" r:id="rId6"/>
    <p:sldId id="444" r:id="rId7"/>
    <p:sldId id="445" r:id="rId8"/>
    <p:sldId id="447" r:id="rId9"/>
    <p:sldId id="458" r:id="rId10"/>
    <p:sldId id="459" r:id="rId11"/>
    <p:sldId id="448" r:id="rId12"/>
    <p:sldId id="450" r:id="rId13"/>
    <p:sldId id="453" r:id="rId14"/>
    <p:sldId id="455" r:id="rId15"/>
    <p:sldId id="451" r:id="rId16"/>
    <p:sldId id="452" r:id="rId17"/>
    <p:sldId id="456" r:id="rId18"/>
    <p:sldId id="399" r:id="rId19"/>
    <p:sldId id="355" r:id="rId20"/>
    <p:sldId id="460" r:id="rId21"/>
    <p:sldId id="461" r:id="rId22"/>
    <p:sldId id="463" r:id="rId23"/>
    <p:sldId id="462" r:id="rId24"/>
    <p:sldId id="335" r:id="rId25"/>
    <p:sldId id="357" r:id="rId26"/>
    <p:sldId id="427" r:id="rId27"/>
    <p:sldId id="358" r:id="rId28"/>
    <p:sldId id="361" r:id="rId29"/>
    <p:sldId id="360" r:id="rId30"/>
    <p:sldId id="362" r:id="rId31"/>
    <p:sldId id="363" r:id="rId32"/>
    <p:sldId id="364" r:id="rId33"/>
    <p:sldId id="426" r:id="rId34"/>
    <p:sldId id="428" r:id="rId35"/>
    <p:sldId id="429" r:id="rId36"/>
    <p:sldId id="430" r:id="rId37"/>
    <p:sldId id="431" r:id="rId38"/>
    <p:sldId id="437" r:id="rId39"/>
    <p:sldId id="403" r:id="rId40"/>
    <p:sldId id="366" r:id="rId41"/>
    <p:sldId id="412" r:id="rId42"/>
    <p:sldId id="415" r:id="rId43"/>
    <p:sldId id="416" r:id="rId44"/>
    <p:sldId id="417" r:id="rId45"/>
    <p:sldId id="418" r:id="rId46"/>
    <p:sldId id="419" r:id="rId47"/>
    <p:sldId id="420" r:id="rId48"/>
    <p:sldId id="421" r:id="rId49"/>
    <p:sldId id="422" r:id="rId50"/>
    <p:sldId id="423" r:id="rId51"/>
    <p:sldId id="424" r:id="rId52"/>
    <p:sldId id="425" r:id="rId53"/>
    <p:sldId id="386" r:id="rId54"/>
    <p:sldId id="438" r:id="rId55"/>
    <p:sldId id="439" r:id="rId5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7B1"/>
    <a:srgbClr val="828383"/>
    <a:srgbClr val="005BBB"/>
    <a:srgbClr val="666666"/>
    <a:srgbClr val="4DC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5" autoAdjust="0"/>
    <p:restoredTop sz="95872"/>
  </p:normalViewPr>
  <p:slideViewPr>
    <p:cSldViewPr snapToGrid="0" snapToObjects="1">
      <p:cViewPr>
        <p:scale>
          <a:sx n="100" d="100"/>
          <a:sy n="100" d="100"/>
        </p:scale>
        <p:origin x="-488" y="2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D33A1-6D17-2C4C-B4C2-C83DB37352CC}" type="datetimeFigureOut">
              <a:rPr lang="en-US" smtClean="0">
                <a:latin typeface="Arial" charset="0"/>
              </a:rPr>
              <a:t>9/10/17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9171E-5108-1245-8B63-E8B205C9AF87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42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fld id="{5B96CA4F-2197-CC40-B4FC-798A937A9DC6}" type="datetimeFigureOut">
              <a:rPr lang="en-US" smtClean="0"/>
              <a:pPr/>
              <a:t>9/10/17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02322656-8894-1544-92AA-01B3CF5E6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5C25-3921-477E-AD1B-FFEE5B8D064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8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5C25-3921-477E-AD1B-FFEE5B8D064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9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88950" cy="6857998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6046265"/>
            <a:ext cx="4650699" cy="34491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2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699" y="1143001"/>
            <a:ext cx="6718301" cy="28552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473699" y="3998296"/>
            <a:ext cx="3429001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902701" y="3998296"/>
            <a:ext cx="3289300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</a:t>
            </a:r>
            <a:r>
              <a:rPr lang="en-US" smtClean="0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7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1143001"/>
            <a:ext cx="121920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1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D082663-0F9C-4847-ADBC-8506BCE66584}" type="datetimeFigureOut">
              <a:rPr lang="en-US" smtClean="0"/>
              <a:pPr/>
              <a:t>9/10/17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121920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517ACCF-1E97-4C6F-AC08-744599E32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2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7999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6046265"/>
            <a:ext cx="4650699" cy="34491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7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6636"/>
            <a:ext cx="4800600" cy="3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366636"/>
            <a:ext cx="4800588" cy="3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9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ts val="23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1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700" y="11430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626100" y="12954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 smtClean="0">
                <a:latin typeface="Arial" charset="0"/>
              </a:rPr>
              <a:t>‘-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0" cy="685799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0255504" y="6240989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6636"/>
            <a:ext cx="4800600" cy="3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896" r:id="rId2"/>
    <p:sldLayoutId id="2147483894" r:id="rId3"/>
    <p:sldLayoutId id="2147483909" r:id="rId4"/>
    <p:sldLayoutId id="2147483895" r:id="rId5"/>
    <p:sldLayoutId id="2147483897" r:id="rId6"/>
    <p:sldLayoutId id="2147483907" r:id="rId7"/>
    <p:sldLayoutId id="2147483898" r:id="rId8"/>
    <p:sldLayoutId id="2147483900" r:id="rId9"/>
    <p:sldLayoutId id="2147483906" r:id="rId10"/>
    <p:sldLayoutId id="2147483902" r:id="rId11"/>
    <p:sldLayoutId id="2147483911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2"/>
          </a:solidFill>
          <a:latin typeface="+mj-lt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20" Type="http://schemas.openxmlformats.org/officeDocument/2006/relationships/image" Target="../media/image51.png"/><Relationship Id="rId21" Type="http://schemas.openxmlformats.org/officeDocument/2006/relationships/image" Target="../media/image52.png"/><Relationship Id="rId22" Type="http://schemas.openxmlformats.org/officeDocument/2006/relationships/image" Target="../media/image53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55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bucket-blackstone-demo-pro/videos/BLP+VentureBoard+01+08-21-15-SD+(1).mp4" TargetMode="External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58368" y="3762756"/>
            <a:ext cx="8097012" cy="1650381"/>
          </a:xfrm>
        </p:spPr>
        <p:txBody>
          <a:bodyPr/>
          <a:lstStyle/>
          <a:p>
            <a:r>
              <a:rPr lang="en-US" dirty="0" smtClean="0"/>
              <a:t>259 </a:t>
            </a:r>
            <a:r>
              <a:rPr lang="en-US" dirty="0" err="1" smtClean="0"/>
              <a:t>Capen</a:t>
            </a:r>
            <a:r>
              <a:rPr lang="en-US" dirty="0" smtClean="0"/>
              <a:t> Hall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58368" y="2061972"/>
            <a:ext cx="8097012" cy="2386584"/>
          </a:xfrm>
        </p:spPr>
        <p:txBody>
          <a:bodyPr>
            <a:normAutofit/>
          </a:bodyPr>
          <a:lstStyle/>
          <a:p>
            <a:r>
              <a:rPr lang="en-US" dirty="0"/>
              <a:t>Career Services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7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124" r="13026" b="4284"/>
          <a:stretch/>
        </p:blipFill>
        <p:spPr>
          <a:xfrm>
            <a:off x="1510402" y="184845"/>
            <a:ext cx="8591130" cy="61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0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What’s new!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 Bullseye powered by Handshake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8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6" y="2694499"/>
            <a:ext cx="1857375" cy="1857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25" y="2101129"/>
            <a:ext cx="3220791" cy="3220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92" y="2649017"/>
            <a:ext cx="2125014" cy="212501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8596" y="1138687"/>
            <a:ext cx="10515600" cy="1414732"/>
          </a:xfrm>
        </p:spPr>
        <p:txBody>
          <a:bodyPr>
            <a:noAutofit/>
          </a:bodyPr>
          <a:lstStyle/>
          <a:p>
            <a:r>
              <a:rPr lang="en-US" sz="4000" dirty="0" smtClean="0"/>
              <a:t>Tap the desk if you’ve had an experience</a:t>
            </a:r>
            <a:r>
              <a:rPr lang="en-US" sz="4000" dirty="0"/>
              <a:t> </a:t>
            </a:r>
            <a:r>
              <a:rPr lang="en-US" sz="4000" dirty="0" smtClean="0"/>
              <a:t>with…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2562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5951" y="2965641"/>
            <a:ext cx="4797394" cy="27683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They each offer you personalized recommendations and collections. 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5630" y="1151627"/>
            <a:ext cx="4531638" cy="16490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 Netflix, Spotify, Airbnb and Bullseye powered by Handshake all have in common?</a:t>
            </a:r>
            <a:endParaRPr lang="en-US" dirty="0"/>
          </a:p>
        </p:txBody>
      </p:sp>
      <p:pic>
        <p:nvPicPr>
          <p:cNvPr id="9" name="Picture Placeholder 8"/>
          <p:cNvPicPr>
            <a:picLocks noGrp="1"/>
          </p:cNvPicPr>
          <p:nvPr>
            <p:ph type="pic" idx="13"/>
          </p:nvPr>
        </p:nvPicPr>
        <p:blipFill>
          <a:blip r:embed="rId2"/>
          <a:srcRect t="16364" b="16364"/>
          <a:stretch>
            <a:fillRect/>
          </a:stretch>
        </p:blipFill>
        <p:spPr>
          <a:xfrm>
            <a:off x="5473699" y="1143001"/>
            <a:ext cx="6928656" cy="2944696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/>
          </p:cNvPicPr>
          <p:nvPr>
            <p:ph type="pic" idx="15"/>
          </p:nvPr>
        </p:nvPicPr>
        <p:blipFill>
          <a:blip r:embed="rId3"/>
          <a:srcRect l="17970" r="1797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/>
          <p:cNvPicPr>
            <a:picLocks noGrp="1"/>
          </p:cNvPicPr>
          <p:nvPr>
            <p:ph type="pic" idx="14"/>
          </p:nvPr>
        </p:nvPicPr>
        <p:blipFill>
          <a:blip r:embed="rId4"/>
          <a:srcRect l="17079" r="170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2" descr="Image result for HANDSHAKE YELLOW HAND 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49" y="3851452"/>
            <a:ext cx="1827602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92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new interface…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ACCF-1E97-4C6F-AC08-744599E322B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9" y="155275"/>
            <a:ext cx="10857223" cy="65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3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ACCF-1E97-4C6F-AC08-744599E322B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28576"/>
            <a:ext cx="12068175" cy="67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5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ACCF-1E97-4C6F-AC08-744599E322B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50" y="85726"/>
            <a:ext cx="11499749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67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use BULLSEYE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Powered by handshake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4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185416"/>
            <a:ext cx="9845802" cy="3732425"/>
          </a:xfrm>
        </p:spPr>
        <p:txBody>
          <a:bodyPr/>
          <a:lstStyle/>
          <a:p>
            <a:r>
              <a:rPr lang="en-US" sz="2400" b="1" dirty="0"/>
              <a:t>Top 3 Actions Steps For You Right Now!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Complete your profile in the new Bullseye powered by Handshake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Make your profile public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Get your resume critiqued and then upload to the new Bullseye powered by Handshake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9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9468" y="2327285"/>
            <a:ext cx="9204260" cy="379048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we can help you.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STEM UP Fair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What’s new!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Career Services </a:t>
            </a:r>
            <a:endParaRPr lang="en-US" sz="4000" dirty="0"/>
          </a:p>
        </p:txBody>
      </p:sp>
      <p:sp>
        <p:nvSpPr>
          <p:cNvPr id="4" name="Arc 3"/>
          <p:cNvSpPr/>
          <p:nvPr/>
        </p:nvSpPr>
        <p:spPr>
          <a:xfrm rot="16796490" flipV="1">
            <a:off x="4678196" y="2003982"/>
            <a:ext cx="1399130" cy="1663105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rgbClr val="00C7B1"/>
            </a:solidFill>
            <a:prstDash val="dash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563" y="3022197"/>
            <a:ext cx="3625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Career Services Resources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4837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ACCF-1E97-4C6F-AC08-744599E322B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471487"/>
            <a:ext cx="1199197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ACCF-1E97-4C6F-AC08-744599E322B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-371475"/>
            <a:ext cx="11653837" cy="70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8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Your classmates profiles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6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ACCF-1E97-4C6F-AC08-744599E322B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90487"/>
            <a:ext cx="119824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1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1505903"/>
            <a:ext cx="6638544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UB Career SERVICES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3893503"/>
            <a:ext cx="6638544" cy="2212976"/>
          </a:xfrm>
        </p:spPr>
        <p:txBody>
          <a:bodyPr/>
          <a:lstStyle/>
          <a:p>
            <a:r>
              <a:rPr lang="en-US" dirty="0"/>
              <a:t>Resources &amp; Services </a:t>
            </a:r>
          </a:p>
        </p:txBody>
      </p:sp>
    </p:spTree>
    <p:extLst>
      <p:ext uri="{BB962C8B-B14F-4D97-AF65-F5344CB8AC3E}">
        <p14:creationId xmlns:p14="http://schemas.microsoft.com/office/powerpoint/2010/main" val="266757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185416"/>
            <a:ext cx="9845802" cy="3732425"/>
          </a:xfrm>
        </p:spPr>
        <p:txBody>
          <a:bodyPr numCol="2"/>
          <a:lstStyle/>
          <a:p>
            <a:pPr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Individual Career Counseling</a:t>
            </a:r>
          </a:p>
          <a:p>
            <a:pPr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Express Career Consult</a:t>
            </a:r>
          </a:p>
          <a:p>
            <a:pPr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Resume, Cover letter, &amp; </a:t>
            </a:r>
            <a:r>
              <a:rPr lang="en-US" dirty="0" err="1"/>
              <a:t>Linkedin</a:t>
            </a:r>
            <a:r>
              <a:rPr lang="en-US" dirty="0"/>
              <a:t> profile reviews </a:t>
            </a:r>
          </a:p>
          <a:p>
            <a:pPr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Practice</a:t>
            </a:r>
            <a:r>
              <a:rPr lang="en-US" dirty="0">
                <a:solidFill>
                  <a:schemeClr val="folHlink"/>
                </a:solidFill>
              </a:rPr>
              <a:t> </a:t>
            </a:r>
            <a:r>
              <a:rPr lang="en-US" dirty="0"/>
              <a:t>Interviews </a:t>
            </a:r>
          </a:p>
          <a:p>
            <a:pPr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Bullseye powered by Handshake</a:t>
            </a:r>
          </a:p>
          <a:p>
            <a:pPr marL="971550" lvl="1" indent="-514350">
              <a:lnSpc>
                <a:spcPct val="80000"/>
              </a:lnSpc>
              <a:buFont typeface="+mj-lt"/>
              <a:buAutoNum type="alphaLcParenR"/>
            </a:pPr>
            <a:r>
              <a:rPr lang="en-US" dirty="0"/>
              <a:t>Internship &amp; job postings</a:t>
            </a:r>
          </a:p>
          <a:p>
            <a:pPr marL="971550" lvl="1" indent="-514350">
              <a:lnSpc>
                <a:spcPct val="80000"/>
              </a:lnSpc>
              <a:buFont typeface="+mj-lt"/>
              <a:buAutoNum type="alphaLcParenR"/>
            </a:pPr>
            <a:r>
              <a:rPr lang="en-US" dirty="0"/>
              <a:t>On-campus &amp; off-campus jobs  </a:t>
            </a:r>
          </a:p>
          <a:p>
            <a:pPr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On-Campus Recruiting </a:t>
            </a:r>
          </a:p>
          <a:p>
            <a:pPr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Career &amp; Job Fairs – STEM Up Fair! </a:t>
            </a:r>
          </a:p>
          <a:p>
            <a:pPr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Connection (Networking) events &amp; web </a:t>
            </a:r>
            <a:r>
              <a:rPr lang="en-US" dirty="0" smtClean="0"/>
              <a:t>portal</a:t>
            </a:r>
            <a:endParaRPr lang="en-US" dirty="0"/>
          </a:p>
          <a:p>
            <a:pPr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Resources on the Career Services Website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/>
          <a:lstStyle/>
          <a:p>
            <a:r>
              <a:rPr lang="en-US" sz="3200" dirty="0"/>
              <a:t>Career Services Resources</a:t>
            </a:r>
            <a:endParaRPr lang="en-US" dirty="0"/>
          </a:p>
        </p:txBody>
      </p:sp>
      <p:pic>
        <p:nvPicPr>
          <p:cNvPr id="6" name="Picture 4" descr="http://www.oakland.edu/upload/images/ARC/P0508231_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9401" y="4580747"/>
            <a:ext cx="2488700" cy="1659132"/>
          </a:xfrm>
          <a:prstGeom prst="rect">
            <a:avLst/>
          </a:prstGeom>
          <a:noFill/>
        </p:spPr>
      </p:pic>
      <p:pic>
        <p:nvPicPr>
          <p:cNvPr id="5" name="Picture 2" descr="Image result for HANDSHAKE YELLOW HAND 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88" y="4455216"/>
            <a:ext cx="1296904" cy="191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98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185416"/>
            <a:ext cx="9845802" cy="3732425"/>
          </a:xfrm>
        </p:spPr>
        <p:txBody>
          <a:bodyPr numCol="2"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Discuss your personal career plans and how to achieve them 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Job 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Graduate School 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Volunteer / Service 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Becoming an Entrepreneur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/>
              <a:t>Other</a:t>
            </a:r>
            <a:endParaRPr lang="en-US" dirty="0"/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Resume creation &amp; review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Cover letter creation &amp; review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Linkedin</a:t>
            </a:r>
            <a:r>
              <a:rPr lang="en-US" dirty="0"/>
              <a:t> profile creation &amp; review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Internship &amp; Job search strategies 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How to make connections 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Preparing for an interview 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Strategies for career fairs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/>
          <a:lstStyle/>
          <a:p>
            <a:r>
              <a:rPr lang="en-US" sz="3200" dirty="0"/>
              <a:t>Individual Career Counseling</a:t>
            </a:r>
            <a:endParaRPr lang="en-US" dirty="0"/>
          </a:p>
        </p:txBody>
      </p:sp>
      <p:pic>
        <p:nvPicPr>
          <p:cNvPr id="6" name="Picture 4" descr="http://www.oakland.edu/upload/images/ARC/P0508231_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9401" y="4580747"/>
            <a:ext cx="2488700" cy="1659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540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185416"/>
            <a:ext cx="9845802" cy="3732425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One on one meeting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An hour long appointment.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*NEW* 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To schedule your Career Counseling appointment log on to “</a:t>
            </a:r>
            <a:r>
              <a:rPr lang="en-US" dirty="0" err="1"/>
              <a:t>BullsEye</a:t>
            </a:r>
            <a:r>
              <a:rPr lang="en-US" dirty="0"/>
              <a:t> powered by Handshake”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/>
          <a:lstStyle/>
          <a:p>
            <a:r>
              <a:rPr lang="en-US" sz="3200" dirty="0"/>
              <a:t>Individual Career Counseling</a:t>
            </a:r>
            <a:endParaRPr lang="en-US" dirty="0"/>
          </a:p>
        </p:txBody>
      </p:sp>
      <p:pic>
        <p:nvPicPr>
          <p:cNvPr id="5" name="Picture 4" descr="http://www.oakland.edu/upload/images/ARC/P0508231_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6994" y="4371164"/>
            <a:ext cx="2798174" cy="1865448"/>
          </a:xfrm>
          <a:prstGeom prst="rect">
            <a:avLst/>
          </a:prstGeom>
          <a:noFill/>
        </p:spPr>
      </p:pic>
      <p:pic>
        <p:nvPicPr>
          <p:cNvPr id="7" name="Picture 4" descr="Image result for HANDSHAKE YELLOW HAND 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99" y="4712271"/>
            <a:ext cx="6162541" cy="108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56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185416"/>
            <a:ext cx="10824972" cy="3732425"/>
          </a:xfrm>
        </p:spPr>
        <p:txBody>
          <a:bodyPr/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One on one meeting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20 minute, same day appointment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Monday – Friday 10:00am-4:00pm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Call 716-645-2231  or walk-in to the office (259 </a:t>
            </a:r>
            <a:r>
              <a:rPr lang="en-US" dirty="0" err="1"/>
              <a:t>Capen</a:t>
            </a:r>
            <a:r>
              <a:rPr lang="en-US" dirty="0"/>
              <a:t> Hall) to make an appt.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Great for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Resume reviews, cover letter reviews,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 err="1"/>
              <a:t>Linkedin</a:t>
            </a:r>
            <a:r>
              <a:rPr lang="en-US" dirty="0"/>
              <a:t> Profile reviews,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Basic internship/job search strategies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/>
              <a:t> Express Career Consult </a:t>
            </a:r>
            <a:endParaRPr lang="en-US" dirty="0"/>
          </a:p>
        </p:txBody>
      </p:sp>
      <p:pic>
        <p:nvPicPr>
          <p:cNvPr id="4" name="Picture 2" descr="http://www.careeranalysts.co.nz/images/BizMeeting2People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84" y="4233405"/>
            <a:ext cx="3052316" cy="1938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01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2870834"/>
            <a:ext cx="6638544" cy="1099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MAKING CONNECTIONS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9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904367" y="1718991"/>
            <a:ext cx="9845802" cy="4672584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Individual Career Counseling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Express Career Consult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Resume, Cover letter, &amp; </a:t>
            </a:r>
            <a:r>
              <a:rPr lang="en-US" dirty="0" err="1"/>
              <a:t>Linkedin</a:t>
            </a:r>
            <a:r>
              <a:rPr lang="en-US" dirty="0"/>
              <a:t> profile reviews 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Practice</a:t>
            </a:r>
            <a:r>
              <a:rPr lang="en-US" dirty="0">
                <a:solidFill>
                  <a:schemeClr val="folHlink"/>
                </a:solidFill>
              </a:rPr>
              <a:t> </a:t>
            </a:r>
            <a:r>
              <a:rPr lang="en-US" dirty="0"/>
              <a:t>Interviews 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Bullseye powered by Handshake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lphaLcParenR"/>
            </a:pPr>
            <a:r>
              <a:rPr lang="en-US" dirty="0"/>
              <a:t>Internship &amp; job postings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lphaLcParenR"/>
            </a:pPr>
            <a:r>
              <a:rPr lang="en-US" dirty="0"/>
              <a:t>On-campus &amp; off-campus jobs  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On-Campus Recruiting 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Career &amp; Job Fairs – STEM Up Fair! 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Connection (Networking) events &amp; web </a:t>
            </a:r>
            <a:r>
              <a:rPr lang="en-US" dirty="0" smtClean="0"/>
              <a:t>portal</a:t>
            </a:r>
            <a:endParaRPr lang="en-US" dirty="0"/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Resources on the Career Services Website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002907"/>
            <a:ext cx="10515600" cy="716084"/>
          </a:xfrm>
        </p:spPr>
        <p:txBody>
          <a:bodyPr/>
          <a:lstStyle/>
          <a:p>
            <a:r>
              <a:rPr lang="en-US" dirty="0"/>
              <a:t>Career Services Resources</a:t>
            </a:r>
          </a:p>
        </p:txBody>
      </p:sp>
      <p:pic>
        <p:nvPicPr>
          <p:cNvPr id="4" name="Picture 5" descr="Business-Suc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174" y="1433296"/>
            <a:ext cx="2318326" cy="141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mage result for HANDSHAKE YELLOW HAND 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74" y="2960817"/>
            <a:ext cx="2318326" cy="343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8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200" dirty="0"/>
              <a:t>Use the UB Career Connector Network to make a connection with alumni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Attend Road Trip to NYC event in January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/>
              <a:t>Includes </a:t>
            </a:r>
          </a:p>
          <a:p>
            <a:pPr marL="1657350" lvl="2" indent="-514350">
              <a:buFont typeface="+mj-lt"/>
              <a:buAutoNum type="romanLcPeriod"/>
            </a:pPr>
            <a:r>
              <a:rPr lang="en-US" sz="2200" dirty="0"/>
              <a:t>Employer Site Visits  	</a:t>
            </a:r>
          </a:p>
          <a:p>
            <a:pPr marL="1657350" lvl="2" indent="-514350">
              <a:buFont typeface="+mj-lt"/>
              <a:buAutoNum type="romanLcPeriod"/>
            </a:pPr>
            <a:r>
              <a:rPr lang="en-US" sz="2200" dirty="0"/>
              <a:t>Career Conversation – big networking night!</a:t>
            </a:r>
          </a:p>
          <a:p>
            <a:pPr marL="1657350" lvl="2" indent="-514350">
              <a:buFont typeface="+mj-lt"/>
              <a:buAutoNum type="romanLcPeriod"/>
            </a:pPr>
            <a:r>
              <a:rPr lang="en-US" sz="2200" dirty="0"/>
              <a:t>Coffee Chats with Alumni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Leverage your </a:t>
            </a:r>
            <a:r>
              <a:rPr lang="en-US" sz="2200" dirty="0" err="1"/>
              <a:t>Linkedin</a:t>
            </a:r>
            <a:r>
              <a:rPr lang="en-US" sz="2200" dirty="0"/>
              <a:t> profile </a:t>
            </a:r>
          </a:p>
          <a:p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/>
              <a:t>Making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7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801" t="6252" r="11608" b="3961"/>
          <a:stretch/>
        </p:blipFill>
        <p:spPr>
          <a:xfrm>
            <a:off x="1511299" y="1024635"/>
            <a:ext cx="8727809" cy="56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748" t="7910" r="26113" b="9818"/>
          <a:stretch/>
        </p:blipFill>
        <p:spPr>
          <a:xfrm>
            <a:off x="1807331" y="1053365"/>
            <a:ext cx="6076950" cy="572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0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3293744"/>
            <a:ext cx="8359902" cy="1099503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Internship &amp; Job Search Strategies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6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Strategy 1: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Apply online, Career Fairs, On-Campus Interviewing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Strategy 2: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Connection – Networking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/>
              <a:t>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7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Strategy 1: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Apply online using the </a:t>
            </a:r>
            <a:r>
              <a:rPr lang="en-US" dirty="0" err="1"/>
              <a:t>BullsEye</a:t>
            </a:r>
            <a:r>
              <a:rPr lang="en-US" dirty="0"/>
              <a:t> system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Career Fairs – attend STEM UP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On-Campus Interviewing – apply for opportunities through the </a:t>
            </a:r>
            <a:r>
              <a:rPr lang="en-US" dirty="0" err="1"/>
              <a:t>BullsEye</a:t>
            </a:r>
            <a:r>
              <a:rPr lang="en-US" dirty="0"/>
              <a:t> system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/>
              <a:t>How Career services can help – Strategy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4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514350" indent="-514350"/>
            <a:r>
              <a:rPr lang="en-US" dirty="0"/>
              <a:t>Strategy 2: Connection – Networking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‘Meet the Employer’ sessions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Career Conversations networking events with alumni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“On the Road” employer site visits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/>
              <a:t>How Career services can help – Strategy 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6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Strategy 1: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Apply online using the </a:t>
            </a:r>
            <a:r>
              <a:rPr lang="en-US" dirty="0" err="1"/>
              <a:t>BullsEye</a:t>
            </a:r>
            <a:r>
              <a:rPr lang="en-US" dirty="0"/>
              <a:t> system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Career Fairs – attend STEM UP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On-Campus Interviewing – apply for opportunities through the </a:t>
            </a:r>
            <a:r>
              <a:rPr lang="en-US" dirty="0" err="1"/>
              <a:t>BullsEye</a:t>
            </a:r>
            <a:r>
              <a:rPr lang="en-US" dirty="0"/>
              <a:t>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Strategy 2: Connection – Networking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‘Meet the Employer’ sessions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Career Conversations networking events with alumni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“On the Road” employer site visits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/>
              <a:t>How Career services can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9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1797784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3200" i="1" dirty="0">
              <a:latin typeface="+mj-lt"/>
            </a:endParaRPr>
          </a:p>
          <a:p>
            <a:pPr algn="ctr"/>
            <a:endParaRPr lang="en-US" sz="3200" i="1" dirty="0">
              <a:latin typeface="+mj-lt"/>
            </a:endParaRPr>
          </a:p>
          <a:p>
            <a:pPr algn="ctr"/>
            <a:endParaRPr lang="en-US" sz="3200" i="1" dirty="0">
              <a:latin typeface="+mj-lt"/>
            </a:endParaRPr>
          </a:p>
          <a:p>
            <a:pPr algn="ctr"/>
            <a:r>
              <a:rPr lang="en-US" sz="3200" i="1" dirty="0">
                <a:latin typeface="+mj-lt"/>
              </a:rPr>
              <a:t>One more resource for you! </a:t>
            </a:r>
          </a:p>
        </p:txBody>
      </p:sp>
    </p:spTree>
    <p:extLst>
      <p:ext uri="{BB962C8B-B14F-4D97-AF65-F5344CB8AC3E}">
        <p14:creationId xmlns:p14="http://schemas.microsoft.com/office/powerpoint/2010/main" val="273047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58368" y="3696462"/>
            <a:ext cx="8097012" cy="1650381"/>
          </a:xfrm>
        </p:spPr>
        <p:txBody>
          <a:bodyPr/>
          <a:lstStyle/>
          <a:p>
            <a:r>
              <a:rPr lang="en-US" dirty="0" smtClean="0"/>
              <a:t>Set your ideas in motion</a:t>
            </a:r>
          </a:p>
          <a:p>
            <a:r>
              <a:rPr lang="en-US" dirty="0" smtClean="0"/>
              <a:t>Class Presentation | Fall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2113308"/>
            <a:ext cx="7046562" cy="139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4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1220153"/>
            <a:ext cx="6638544" cy="2387600"/>
          </a:xfrm>
        </p:spPr>
        <p:txBody>
          <a:bodyPr>
            <a:normAutofit/>
          </a:bodyPr>
          <a:lstStyle/>
          <a:p>
            <a:r>
              <a:rPr lang="en-US" dirty="0"/>
              <a:t>Quiz Question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3607753"/>
            <a:ext cx="6638544" cy="2212976"/>
          </a:xfrm>
        </p:spPr>
        <p:txBody>
          <a:bodyPr/>
          <a:lstStyle/>
          <a:p>
            <a:r>
              <a:rPr lang="en-US" b="1" dirty="0"/>
              <a:t>When does the recruiting season start for engineering candidates? </a:t>
            </a:r>
          </a:p>
        </p:txBody>
      </p:sp>
    </p:spTree>
    <p:extLst>
      <p:ext uri="{BB962C8B-B14F-4D97-AF65-F5344CB8AC3E}">
        <p14:creationId xmlns:p14="http://schemas.microsoft.com/office/powerpoint/2010/main" val="168373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We help UB students, faculty, staff and alumni turn their research and ideas into businesses</a:t>
            </a:r>
          </a:p>
          <a:p>
            <a:pPr marL="557204" lvl="1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Open to all students regardless of discipline or degree </a:t>
            </a:r>
            <a:r>
              <a:rPr lang="en-US" dirty="0" smtClean="0">
                <a:solidFill>
                  <a:srgbClr val="666666"/>
                </a:solidFill>
                <a:latin typeface="+mj-lt"/>
              </a:rPr>
              <a:t>program</a:t>
            </a:r>
            <a:endParaRPr lang="en-US" dirty="0">
              <a:solidFill>
                <a:srgbClr val="666666"/>
              </a:solidFill>
              <a:latin typeface="+mj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Just have an idea?</a:t>
            </a:r>
          </a:p>
          <a:p>
            <a:pPr marL="557204" lvl="1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We’ll help you flesh out initial concepts and understand the roadmap to </a:t>
            </a:r>
            <a:r>
              <a:rPr lang="en-US" dirty="0" smtClean="0">
                <a:solidFill>
                  <a:srgbClr val="666666"/>
                </a:solidFill>
                <a:latin typeface="+mj-lt"/>
              </a:rPr>
              <a:t>execution</a:t>
            </a:r>
            <a:endParaRPr lang="en-US" dirty="0">
              <a:solidFill>
                <a:srgbClr val="666666"/>
              </a:solidFill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Already formed a company? </a:t>
            </a:r>
          </a:p>
          <a:p>
            <a:pPr marL="600067" lvl="1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We can help overcome obstacles as you look to grow and scale your business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Just curious? </a:t>
            </a:r>
          </a:p>
          <a:p>
            <a:pPr marL="600067" lvl="1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Participate in events, join the online community, or sign up for free mentorship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Entrepreneurship. That’s What We Do.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1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Do We Make It Happen?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15090" y="2449394"/>
            <a:ext cx="1493490" cy="3048000"/>
            <a:chOff x="1279" y="0"/>
            <a:chExt cx="1991320" cy="4064000"/>
          </a:xfrm>
        </p:grpSpPr>
        <p:sp>
          <p:nvSpPr>
            <p:cNvPr id="7" name="Rounded Rectangle 6"/>
            <p:cNvSpPr/>
            <p:nvPr/>
          </p:nvSpPr>
          <p:spPr>
            <a:xfrm>
              <a:off x="1279" y="0"/>
              <a:ext cx="1991320" cy="40640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1279" y="1625600"/>
              <a:ext cx="1991320" cy="1625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678" tIns="90678" rIns="90678" bIns="90678" numCol="1" spcCol="1270" anchor="ctr" anchorCtr="0">
              <a:noAutofit/>
            </a:bodyPr>
            <a:lstStyle/>
            <a:p>
              <a:pPr algn="ctr" defTabSz="5667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275" dirty="0">
                  <a:solidFill>
                    <a:schemeClr val="bg1"/>
                  </a:solidFill>
                </a:rPr>
                <a:t>Support to Campus Community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4054344" y="2632274"/>
            <a:ext cx="1014984" cy="101498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5353385" y="2449394"/>
            <a:ext cx="1493490" cy="3048000"/>
            <a:chOff x="2052339" y="0"/>
            <a:chExt cx="1991320" cy="4064000"/>
          </a:xfrm>
        </p:grpSpPr>
        <p:sp>
          <p:nvSpPr>
            <p:cNvPr id="11" name="Rounded Rectangle 10"/>
            <p:cNvSpPr/>
            <p:nvPr/>
          </p:nvSpPr>
          <p:spPr>
            <a:xfrm>
              <a:off x="2052339" y="0"/>
              <a:ext cx="1991320" cy="40640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7"/>
            <p:cNvSpPr/>
            <p:nvPr/>
          </p:nvSpPr>
          <p:spPr>
            <a:xfrm>
              <a:off x="2052339" y="1625600"/>
              <a:ext cx="1991320" cy="1625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678" tIns="90678" rIns="90678" bIns="90678" numCol="1" spcCol="1270" anchor="ctr" anchorCtr="0">
              <a:noAutofit/>
            </a:bodyPr>
            <a:lstStyle/>
            <a:p>
              <a:pPr algn="ctr" defTabSz="5667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275" dirty="0">
                  <a:solidFill>
                    <a:schemeClr val="bg1"/>
                  </a:solidFill>
                </a:rPr>
                <a:t>Connect the Entrepreneurship Dots on-campus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5592639" y="2632274"/>
            <a:ext cx="1014984" cy="101498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/>
          <p:cNvGrpSpPr/>
          <p:nvPr/>
        </p:nvGrpSpPr>
        <p:grpSpPr>
          <a:xfrm>
            <a:off x="6863110" y="2449394"/>
            <a:ext cx="1493490" cy="3048000"/>
            <a:chOff x="4065305" y="0"/>
            <a:chExt cx="1991320" cy="4064000"/>
          </a:xfrm>
        </p:grpSpPr>
        <p:sp>
          <p:nvSpPr>
            <p:cNvPr id="15" name="Rounded Rectangle 14"/>
            <p:cNvSpPr/>
            <p:nvPr/>
          </p:nvSpPr>
          <p:spPr>
            <a:xfrm>
              <a:off x="4065305" y="0"/>
              <a:ext cx="1991320" cy="40640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10"/>
            <p:cNvSpPr/>
            <p:nvPr/>
          </p:nvSpPr>
          <p:spPr>
            <a:xfrm>
              <a:off x="4065305" y="1625600"/>
              <a:ext cx="1991320" cy="1625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678" tIns="90678" rIns="90678" bIns="90678" numCol="1" spcCol="1270" anchor="ctr" anchorCtr="0">
              <a:noAutofit/>
            </a:bodyPr>
            <a:lstStyle/>
            <a:p>
              <a:pPr algn="ctr" defTabSz="5667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275" dirty="0">
                  <a:solidFill>
                    <a:schemeClr val="bg1"/>
                  </a:solidFill>
                </a:rPr>
                <a:t>Access + Entry for WNY Business + Startup Community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7130933" y="2632274"/>
            <a:ext cx="1014984" cy="101498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Left-Right Arrow 17"/>
          <p:cNvSpPr/>
          <p:nvPr/>
        </p:nvSpPr>
        <p:spPr>
          <a:xfrm>
            <a:off x="4002522" y="4795298"/>
            <a:ext cx="4093589" cy="540174"/>
          </a:xfrm>
          <a:prstGeom prst="leftRightArrow">
            <a:avLst>
              <a:gd name="adj1" fmla="val 50000"/>
              <a:gd name="adj2" fmla="val 93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16" y="4929718"/>
            <a:ext cx="1441828" cy="2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6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We’re All Over The Country (And Ireland Too).</a:t>
            </a:r>
            <a:endParaRPr lang="en-US" sz="3200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8" descr="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78" y="2812764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4" descr="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15" y="2812764"/>
            <a:ext cx="1339454" cy="2678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8" name="Picture 4" descr="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78" y="3306600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Med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78" y="3800436"/>
            <a:ext cx="1339454" cy="26789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10" name="Picture 38" descr="Med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53" y="3803305"/>
            <a:ext cx="1339454" cy="2678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1" name="Picture 20" descr="Medi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309" y="4869983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Medi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09" y="3306600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edi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24" y="2810650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Medi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36" y="3778490"/>
            <a:ext cx="1463530" cy="29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 descr="Mediu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173" y="4302141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6" descr="Syracuse-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69" y="2807911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ediu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69" y="3306600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Mediu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15" y="3306600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Medium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244" y="3790898"/>
            <a:ext cx="1339454" cy="26789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20" name="Picture 24" descr="Mediu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244" y="4302141"/>
            <a:ext cx="1339454" cy="26789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21" name="Picture 26" descr="Mediu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37" y="4869983"/>
            <a:ext cx="1339454" cy="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Ut-austin-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91" y="4294272"/>
            <a:ext cx="178593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Ut-dallas-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31" y="4824099"/>
            <a:ext cx="178593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Tam-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359" y="4824099"/>
            <a:ext cx="178593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Medium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11" y="4212844"/>
            <a:ext cx="178593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0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Think Like An Innovator And Entrepreneur.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14" y="2185416"/>
            <a:ext cx="7410384" cy="43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Many students do not self-identify as </a:t>
            </a:r>
            <a:r>
              <a:rPr lang="en-US" dirty="0" smtClean="0"/>
              <a:t>entrepreneurs</a:t>
            </a: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They may feel their technical skills are not easily transferrable to a business setting, or consider themselves “too introverted” to start a </a:t>
            </a:r>
            <a:r>
              <a:rPr lang="en-US" dirty="0" smtClean="0"/>
              <a:t>business</a:t>
            </a: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same skills needed by entrepreneurs apply to </a:t>
            </a:r>
            <a:r>
              <a:rPr lang="en-US" dirty="0" err="1"/>
              <a:t>intrapreneurs</a:t>
            </a:r>
            <a:r>
              <a:rPr lang="en-US" dirty="0"/>
              <a:t>: the ability to think “outside the box” and develop something new within a larger </a:t>
            </a:r>
            <a:r>
              <a:rPr lang="en-US" dirty="0" smtClean="0"/>
              <a:t>organization</a:t>
            </a: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Here at Blackstone </a:t>
            </a:r>
            <a:r>
              <a:rPr lang="en-US" dirty="0" err="1"/>
              <a:t>LaunchPad</a:t>
            </a:r>
            <a:r>
              <a:rPr lang="en-US" dirty="0"/>
              <a:t>, we have developed training and workshops to identify problems and show how your discipline can contribute to a solution </a:t>
            </a:r>
          </a:p>
          <a:p>
            <a:pPr marL="508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Intra-pre-</a:t>
            </a:r>
            <a:r>
              <a:rPr lang="en-US" sz="3200" i="1" dirty="0" smtClean="0"/>
              <a:t>what?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185416"/>
            <a:ext cx="10088372" cy="3732425"/>
          </a:xfrm>
        </p:spPr>
        <p:txBody>
          <a:bodyPr/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dirty="0"/>
              <a:t>Blackstone </a:t>
            </a:r>
            <a:r>
              <a:rPr lang="en-US" dirty="0" err="1"/>
              <a:t>LaunchPad</a:t>
            </a:r>
            <a:r>
              <a:rPr lang="en-US" dirty="0"/>
              <a:t> is partnering with campus clubs and initiatives to host a series of workshops and discussions to inspire and empower women leaders to be our next innovators, entrepreneurs, makers, and </a:t>
            </a:r>
            <a:r>
              <a:rPr lang="en-US" dirty="0" smtClean="0"/>
              <a:t>creators</a:t>
            </a:r>
            <a:endParaRPr lang="en-US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dirty="0"/>
              <a:t>Students will be encouraged to attend as many or as few seminars as they </a:t>
            </a:r>
            <a:r>
              <a:rPr lang="en-US" dirty="0" smtClean="0"/>
              <a:t>want</a:t>
            </a:r>
            <a:endParaRPr lang="en-US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dirty="0"/>
              <a:t>Those that attend four or more will receive a certificate of completion</a:t>
            </a:r>
          </a:p>
          <a:p>
            <a:pPr marL="50800" indent="0" algn="just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Empowering Women Through Entrepreneurship.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pic>
        <p:nvPicPr>
          <p:cNvPr id="5" name="Picture 4" descr="http://www.parnassusbooks.net/sites/parnassusbooks.net/files/author_photo/ariannahuffington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15152"/>
          <a:stretch/>
        </p:blipFill>
        <p:spPr bwMode="auto">
          <a:xfrm>
            <a:off x="7737865" y="4208556"/>
            <a:ext cx="2663435" cy="25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70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185416"/>
            <a:ext cx="11053572" cy="3732425"/>
          </a:xfrm>
        </p:spPr>
        <p:txBody>
          <a:bodyPr numCol="2"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Power of Networking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Creative Problem Solving + Idea Generation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Pitch Your Idea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How to Start a Start-up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Revenue Models + Customer Validation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How I Failed and Failed Forward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Storytelling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200" i="1" dirty="0"/>
              <a:t>* For full listing and up-to-date info, look at the events on our Facebook page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Intellectual Property + Strategic Planning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Non-profit and Social Entrepreneurship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Your Personal Brand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Power of Influence + Negotiations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Teamwork + Meeting Facilitation Skills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Working in Diverse Teams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Decision Making + Project Implementation Tools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Workshops Offered Multiple Times This Semester.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1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Plus We Have Fun Weekly Events.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r="14284"/>
          <a:stretch/>
        </p:blipFill>
        <p:spPr>
          <a:xfrm>
            <a:off x="2439107" y="2320501"/>
            <a:ext cx="3518017" cy="1783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03" y="2320501"/>
            <a:ext cx="3512194" cy="1780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4924" t="23255" r="7918" b="15950"/>
          <a:stretch/>
        </p:blipFill>
        <p:spPr>
          <a:xfrm>
            <a:off x="4623449" y="4194079"/>
            <a:ext cx="3518017" cy="17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4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923796" y="1906340"/>
            <a:ext cx="7886700" cy="6513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baseline="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WHO’S NEXT?</a:t>
            </a:r>
            <a:endParaRPr lang="en-US" dirty="0"/>
          </a:p>
        </p:txBody>
      </p:sp>
      <p:pic>
        <p:nvPicPr>
          <p:cNvPr id="6" name="Picture 5" descr="NJParisi_70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" b="9271"/>
          <a:stretch/>
        </p:blipFill>
        <p:spPr bwMode="auto">
          <a:xfrm>
            <a:off x="3586309" y="3224738"/>
            <a:ext cx="4561675" cy="252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90417" y="2588667"/>
            <a:ext cx="9144000" cy="5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1800" dirty="0">
                <a:latin typeface="Calibri" panose="020F0502020204030204" pitchFamily="34" charset="0"/>
              </a:rPr>
              <a:t>Enter the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Panasci Technology Entrepreneurship Competition </a:t>
            </a:r>
          </a:p>
          <a:p>
            <a:pPr algn="ctr" defTabSz="685800"/>
            <a:r>
              <a:rPr lang="en-US" sz="1800" dirty="0">
                <a:latin typeface="Calibri" panose="020F0502020204030204" pitchFamily="34" charset="0"/>
              </a:rPr>
              <a:t>for your chance to win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 rot="20853753">
            <a:off x="1390935" y="3680777"/>
            <a:ext cx="2719351" cy="175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1500" b="1" dirty="0">
                <a:solidFill>
                  <a:srgbClr val="041A9B"/>
                </a:solidFill>
                <a:latin typeface="Calibri" panose="020F0502020204030204" pitchFamily="34" charset="0"/>
                <a:cs typeface="Arial" pitchFamily="34" charset="0"/>
              </a:rPr>
              <a:t>First Place</a:t>
            </a:r>
          </a:p>
          <a:p>
            <a:pPr algn="ctr" defTabSz="685800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$25,000 cash plus in-kind </a:t>
            </a:r>
          </a:p>
          <a:p>
            <a:pPr algn="ctr" defTabSz="685800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services valued at $27,000</a:t>
            </a:r>
          </a:p>
          <a:p>
            <a:pPr algn="ctr" defTabSz="685800"/>
            <a:endParaRPr lang="en-US" sz="1500" dirty="0">
              <a:solidFill>
                <a:srgbClr val="041A9B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ctr" defTabSz="685800"/>
            <a:r>
              <a:rPr lang="en-US" sz="1500" b="1" dirty="0">
                <a:solidFill>
                  <a:srgbClr val="041A9B"/>
                </a:solidFill>
                <a:latin typeface="Calibri" panose="020F0502020204030204" pitchFamily="34" charset="0"/>
                <a:cs typeface="Arial" pitchFamily="34" charset="0"/>
              </a:rPr>
              <a:t>Second Place</a:t>
            </a:r>
          </a:p>
          <a:p>
            <a:pPr algn="ctr" defTabSz="685800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$10,000</a:t>
            </a:r>
            <a:endParaRPr lang="en-US" sz="12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 rot="944934">
            <a:off x="7855141" y="3707245"/>
            <a:ext cx="2605376" cy="170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1500" b="1" dirty="0">
                <a:solidFill>
                  <a:srgbClr val="041A9B"/>
                </a:solidFill>
                <a:latin typeface="Calibri" panose="020F0502020204030204" pitchFamily="34" charset="0"/>
                <a:cs typeface="Arial" pitchFamily="34" charset="0"/>
              </a:rPr>
              <a:t>Full Schedule</a:t>
            </a:r>
          </a:p>
          <a:p>
            <a:pPr algn="ctr" defTabSz="685800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mgt.buffalo.edu/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panasci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ctr" defTabSz="685800"/>
            <a:endParaRPr lang="en-US" sz="1500" b="1" dirty="0">
              <a:solidFill>
                <a:srgbClr val="041A9B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041A9B"/>
                </a:solidFill>
                <a:latin typeface="Calibri" panose="020F0502020204030204" pitchFamily="34" charset="0"/>
                <a:cs typeface="Arial" pitchFamily="34" charset="0"/>
              </a:rPr>
              <a:t>Questions?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Email mgt-cel@buffalo.edu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or call 716-885-5715</a:t>
            </a:r>
            <a:endParaRPr lang="en-US" sz="12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6309" y="5878974"/>
            <a:ext cx="456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Full schedule available at mgt.buffalo.edu/</a:t>
            </a:r>
            <a:r>
              <a:rPr lang="en-US" sz="1800" b="1" dirty="0" err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panasci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6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err="1"/>
              <a:t>eLAB</a:t>
            </a:r>
            <a:r>
              <a:rPr lang="en-US" sz="3200" dirty="0"/>
              <a:t>: </a:t>
            </a:r>
            <a:r>
              <a:rPr lang="en-US" sz="3200" dirty="0" smtClean="0"/>
              <a:t>The Entrepreneurship 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70778" y="3078878"/>
            <a:ext cx="4871301" cy="3089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en-US" altLang="en-US" sz="1350" b="1" dirty="0">
                <a:solidFill>
                  <a:srgbClr val="4D4D4D"/>
                </a:solidFill>
                <a:latin typeface="Calibri" panose="020F0502020204030204" pitchFamily="34" charset="0"/>
              </a:rPr>
              <a:t>Do you want to turn an idea into a  successful business? </a:t>
            </a:r>
          </a:p>
          <a:p>
            <a:pPr defTabSz="685800" eaLnBrk="0" hangingPunct="0"/>
            <a:r>
              <a:rPr lang="en-US" altLang="en-US" sz="1050" dirty="0" err="1">
                <a:solidFill>
                  <a:srgbClr val="666666"/>
                </a:solidFill>
                <a:latin typeface="Calibri" panose="020F0502020204030204" pitchFamily="34" charset="0"/>
              </a:rPr>
              <a:t>eLab</a:t>
            </a:r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 can help you understand the process of creating a startup and gain experience in starting a new venture.</a:t>
            </a:r>
          </a:p>
          <a:p>
            <a:pPr defTabSz="685800" eaLnBrk="0" hangingPunct="0"/>
            <a:endParaRPr lang="en-US" altLang="en-US" sz="1050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pPr defTabSz="685800" eaLnBrk="0" hangingPunct="0"/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Top teams participating in the </a:t>
            </a:r>
            <a:r>
              <a:rPr lang="en-US" altLang="en-US" sz="1050" dirty="0" err="1">
                <a:solidFill>
                  <a:srgbClr val="666666"/>
                </a:solidFill>
                <a:latin typeface="Calibri" panose="020F0502020204030204" pitchFamily="34" charset="0"/>
              </a:rPr>
              <a:t>eLab</a:t>
            </a:r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 course will be awarded fellowships of at least $5,000, space at the UB Office of Science, Technology Transfer and Economic Outreach and other professional services. </a:t>
            </a:r>
          </a:p>
          <a:p>
            <a:pPr defTabSz="685800" eaLnBrk="0" hangingPunct="0"/>
            <a:endParaRPr lang="en-US" altLang="en-US" sz="1050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pPr defTabSz="685800" eaLnBrk="0" hangingPunct="0"/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Several </a:t>
            </a:r>
            <a:r>
              <a:rPr lang="en-US" altLang="en-US" sz="1050" dirty="0" err="1">
                <a:solidFill>
                  <a:srgbClr val="666666"/>
                </a:solidFill>
                <a:latin typeface="Calibri" panose="020F0502020204030204" pitchFamily="34" charset="0"/>
              </a:rPr>
              <a:t>eLab</a:t>
            </a:r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 student teams have won top awards in the UB Pitch Competition, Regional Business Plan Competition and </a:t>
            </a:r>
            <a:r>
              <a:rPr lang="en-US" altLang="en-US" sz="1050" dirty="0" err="1">
                <a:solidFill>
                  <a:srgbClr val="666666"/>
                </a:solidFill>
                <a:latin typeface="Calibri" panose="020F0502020204030204" pitchFamily="34" charset="0"/>
              </a:rPr>
              <a:t>Panasci</a:t>
            </a:r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 Technology Entrepreneurship Competition.</a:t>
            </a:r>
            <a:endParaRPr lang="en-US" altLang="en-US" sz="1350" b="1" dirty="0">
              <a:solidFill>
                <a:srgbClr val="4D4D4D"/>
              </a:solidFill>
              <a:latin typeface="Calibri" panose="020F0502020204030204" pitchFamily="34" charset="0"/>
            </a:endParaRPr>
          </a:p>
          <a:p>
            <a:pPr defTabSz="685800" eaLnBrk="0" hangingPunct="0"/>
            <a:endParaRPr lang="en-US" altLang="en-US" sz="1350" b="1" dirty="0">
              <a:solidFill>
                <a:srgbClr val="4D4D4D"/>
              </a:solidFill>
              <a:latin typeface="Calibri" panose="020F0502020204030204" pitchFamily="34" charset="0"/>
            </a:endParaRPr>
          </a:p>
          <a:p>
            <a:pPr algn="ctr" defTabSz="685800" eaLnBrk="0" hangingPunct="0"/>
            <a:r>
              <a:rPr lang="en-US" altLang="en-US" sz="1350" b="1" dirty="0">
                <a:solidFill>
                  <a:srgbClr val="4D4D4D"/>
                </a:solidFill>
                <a:latin typeface="Calibri" panose="020F0502020204030204" pitchFamily="34" charset="0"/>
              </a:rPr>
              <a:t>Details</a:t>
            </a:r>
          </a:p>
          <a:p>
            <a:pPr algn="ctr" defTabSz="685800" eaLnBrk="0" hangingPunct="0"/>
            <a:endParaRPr lang="en-US" altLang="en-US" sz="900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pPr defTabSz="685800" eaLnBrk="0" hangingPunct="0">
              <a:buSzPts val="1000"/>
              <a:buFont typeface="Symbol" panose="05050102010706020507" pitchFamily="18" charset="2"/>
              <a:buChar char="¨"/>
            </a:pPr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Apply online at mgt.buffalo.edu/</a:t>
            </a:r>
            <a:r>
              <a:rPr lang="en-US" altLang="en-US" sz="1050" dirty="0" err="1">
                <a:solidFill>
                  <a:srgbClr val="666666"/>
                </a:solidFill>
                <a:latin typeface="Calibri" panose="020F0502020204030204" pitchFamily="34" charset="0"/>
              </a:rPr>
              <a:t>elab</a:t>
            </a:r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 by </a:t>
            </a:r>
            <a:r>
              <a:rPr lang="en-US" altLang="en-US" sz="1050" b="1" dirty="0">
                <a:solidFill>
                  <a:srgbClr val="666666"/>
                </a:solidFill>
                <a:latin typeface="Calibri" panose="020F0502020204030204" pitchFamily="34" charset="0"/>
              </a:rPr>
              <a:t>Friday, November 11 at 5:00PM</a:t>
            </a:r>
            <a:endParaRPr lang="en-US" altLang="en-US" sz="1050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pPr defTabSz="685800" eaLnBrk="0" hangingPunct="0">
              <a:buSzPts val="1000"/>
              <a:buFont typeface="Symbol" panose="05050102010706020507" pitchFamily="18" charset="2"/>
              <a:buChar char="¨"/>
            </a:pPr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Participation limited to 20 teams (50 students)</a:t>
            </a:r>
          </a:p>
          <a:p>
            <a:pPr defTabSz="685800" eaLnBrk="0" hangingPunct="0">
              <a:buSzPts val="1000"/>
              <a:buFont typeface="Symbol" panose="05050102010706020507" pitchFamily="18" charset="2"/>
              <a:buChar char="¨"/>
            </a:pPr>
            <a:r>
              <a:rPr lang="en-US" altLang="en-US" sz="1050" dirty="0">
                <a:solidFill>
                  <a:srgbClr val="666666"/>
                </a:solidFill>
                <a:latin typeface="Calibri" panose="020F0502020204030204" pitchFamily="34" charset="0"/>
              </a:rPr>
              <a:t>Questions? Contact mgt-cel@buffalo.edu or call 716-885-5715</a:t>
            </a:r>
            <a:endParaRPr lang="en-US" altLang="en-US" sz="1350" dirty="0">
              <a:latin typeface="Calibri" panose="020F050202020403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364996" y="2036884"/>
            <a:ext cx="7886700" cy="6513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baseline="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endParaRPr lang="en-US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66901" y="2824357"/>
            <a:ext cx="8375177" cy="155972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rgbClr val="2A55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11111"/>
                  </a:outerShdw>
                </a:effectLst>
              </a14:hiddenEffects>
            </a:ext>
          </a:extLst>
        </p:spPr>
        <p:txBody>
          <a:bodyPr vert="horz" wrap="square" lIns="68580" tIns="0" rIns="0" bIns="0" numCol="1" anchor="t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en-US" altLang="en-US" sz="825" b="1" dirty="0">
                <a:solidFill>
                  <a:srgbClr val="FFFFFF"/>
                </a:solidFill>
                <a:latin typeface="Arial" panose="020B0604020202020204" pitchFamily="34" charset="0"/>
              </a:rPr>
              <a:t>SPRING 2017  </a:t>
            </a:r>
            <a:r>
              <a:rPr lang="en-US" altLang="en-US" sz="825" b="1" noProof="1">
                <a:solidFill>
                  <a:srgbClr val="FFFFFF"/>
                </a:solidFill>
                <a:latin typeface="Arial" panose="020B0604020202020204" pitchFamily="34" charset="0"/>
              </a:rPr>
              <a:t>♦</a:t>
            </a:r>
            <a:r>
              <a:rPr lang="en-US" altLang="en-US" sz="825" b="1" dirty="0">
                <a:solidFill>
                  <a:srgbClr val="FFFFFF"/>
                </a:solidFill>
                <a:latin typeface="Arial" panose="020B0604020202020204" pitchFamily="34" charset="0"/>
              </a:rPr>
              <a:t>  MGO493/695  </a:t>
            </a:r>
            <a:r>
              <a:rPr lang="en-US" altLang="en-US" sz="825" b="1" noProof="1">
                <a:solidFill>
                  <a:srgbClr val="FFFFFF"/>
                </a:solidFill>
                <a:latin typeface="Arial" panose="020B0604020202020204" pitchFamily="34" charset="0"/>
              </a:rPr>
              <a:t>♦</a:t>
            </a:r>
            <a:r>
              <a:rPr lang="en-US" altLang="en-US" sz="825" b="1" dirty="0">
                <a:solidFill>
                  <a:srgbClr val="FFFFFF"/>
                </a:solidFill>
                <a:latin typeface="Arial" panose="020B0604020202020204" pitchFamily="34" charset="0"/>
              </a:rPr>
              <a:t>  3 CREDITS  </a:t>
            </a:r>
            <a:r>
              <a:rPr lang="en-US" altLang="en-US" sz="825" b="1" noProof="1">
                <a:solidFill>
                  <a:srgbClr val="FFFFFF"/>
                </a:solidFill>
                <a:latin typeface="Arial" panose="020B0604020202020204" pitchFamily="34" charset="0"/>
              </a:rPr>
              <a:t>♦</a:t>
            </a:r>
            <a:r>
              <a:rPr lang="en-US" altLang="en-US" sz="825" b="1" dirty="0">
                <a:solidFill>
                  <a:srgbClr val="FFFFFF"/>
                </a:solidFill>
                <a:latin typeface="Arial" panose="020B0604020202020204" pitchFamily="34" charset="0"/>
              </a:rPr>
              <a:t>  OPEN TO ALL STUDENTS  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algn="ctr" defTabSz="685800" eaLnBrk="0" hangingPunct="0"/>
            <a:r>
              <a:rPr lang="en-US" altLang="en-US" sz="825" b="1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64997" y="5272784"/>
            <a:ext cx="3383487" cy="64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A509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2A55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11111"/>
                  </a:outerShdw>
                </a:effectLst>
              </a14:hiddenEffects>
            </a:ext>
          </a:extLst>
        </p:spPr>
        <p:txBody>
          <a:bodyPr vert="horz" wrap="square" lIns="68580" tIns="68580" rIns="68580" bIns="68580" numCol="1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r>
              <a:rPr lang="en-US" altLang="en-US" sz="900" i="1" noProof="1">
                <a:solidFill>
                  <a:srgbClr val="000000"/>
                </a:solidFill>
                <a:latin typeface="Trebuchet MS" panose="020B0603020202020204" pitchFamily="34" charset="0"/>
              </a:rPr>
              <a:t>"</a:t>
            </a:r>
            <a:r>
              <a:rPr lang="en-US" altLang="en-US" sz="900" i="1" dirty="0">
                <a:solidFill>
                  <a:srgbClr val="000000"/>
                </a:solidFill>
                <a:latin typeface="Trebuchet MS" panose="020B0603020202020204" pitchFamily="34" charset="0"/>
              </a:rPr>
              <a:t>[</a:t>
            </a:r>
            <a:r>
              <a:rPr lang="en-US" altLang="en-US" sz="900" i="1" dirty="0" err="1">
                <a:solidFill>
                  <a:srgbClr val="000000"/>
                </a:solidFill>
                <a:latin typeface="Trebuchet MS" panose="020B0603020202020204" pitchFamily="34" charset="0"/>
              </a:rPr>
              <a:t>eLab</a:t>
            </a:r>
            <a:r>
              <a:rPr lang="en-US" altLang="en-US" sz="900" i="1" dirty="0">
                <a:solidFill>
                  <a:srgbClr val="000000"/>
                </a:solidFill>
                <a:latin typeface="Trebuchet MS" panose="020B0603020202020204" pitchFamily="34" charset="0"/>
              </a:rPr>
              <a:t>] is so practical and applicable to what I’m doing as an </a:t>
            </a:r>
          </a:p>
          <a:p>
            <a:pPr defTabSz="685800" eaLnBrk="0" hangingPunct="0"/>
            <a:r>
              <a:rPr lang="en-US" altLang="en-US" sz="900" i="1" dirty="0">
                <a:solidFill>
                  <a:srgbClr val="000000"/>
                </a:solidFill>
                <a:latin typeface="Trebuchet MS" panose="020B0603020202020204" pitchFamily="34" charset="0"/>
              </a:rPr>
              <a:t>entrepreneur that I can’t imagine any student with a startup not taking the course. It has given me information, support, connections and the push I needed.” </a:t>
            </a:r>
          </a:p>
          <a:p>
            <a:pPr defTabSz="685800" eaLnBrk="0" hangingPunct="0"/>
            <a:r>
              <a:rPr lang="en-US" altLang="en-US" sz="900" i="1" dirty="0">
                <a:solidFill>
                  <a:srgbClr val="000000"/>
                </a:solidFill>
                <a:latin typeface="Trebuchet MS" panose="020B0603020202020204" pitchFamily="34" charset="0"/>
              </a:rPr>
              <a:t>- April </a:t>
            </a:r>
            <a:r>
              <a:rPr lang="en-US" altLang="en-US" sz="900" i="1" dirty="0" err="1">
                <a:solidFill>
                  <a:srgbClr val="000000"/>
                </a:solidFill>
                <a:latin typeface="Trebuchet MS" panose="020B0603020202020204" pitchFamily="34" charset="0"/>
              </a:rPr>
              <a:t>LoTempio</a:t>
            </a:r>
            <a:r>
              <a:rPr lang="en-US" altLang="en-US" sz="900" i="1" dirty="0">
                <a:solidFill>
                  <a:srgbClr val="000000"/>
                </a:solidFill>
                <a:latin typeface="Trebuchet MS" panose="020B0603020202020204" pitchFamily="34" charset="0"/>
              </a:rPr>
              <a:t>, MBA Student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pic>
        <p:nvPicPr>
          <p:cNvPr id="10" name="Picture 5" descr="Student entreprene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96" y="3150362"/>
            <a:ext cx="3383487" cy="21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27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185417"/>
            <a:ext cx="10518139" cy="1917954"/>
          </a:xfrm>
        </p:spPr>
        <p:txBody>
          <a:bodyPr/>
          <a:lstStyle/>
          <a:p>
            <a:r>
              <a:rPr lang="en-US" sz="2400" dirty="0"/>
              <a:t>A) March </a:t>
            </a:r>
            <a:r>
              <a:rPr lang="en-US" sz="2400" i="1" dirty="0"/>
              <a:t>(Spring semester)</a:t>
            </a:r>
          </a:p>
          <a:p>
            <a:r>
              <a:rPr lang="en-US" sz="2400" dirty="0"/>
              <a:t>B) April </a:t>
            </a:r>
            <a:r>
              <a:rPr lang="en-US" sz="2400" i="1" dirty="0"/>
              <a:t>(Spring semester)</a:t>
            </a:r>
            <a:endParaRPr lang="en-US" sz="2400" dirty="0"/>
          </a:p>
          <a:p>
            <a:r>
              <a:rPr lang="en-US" sz="2400" dirty="0"/>
              <a:t>C) September </a:t>
            </a:r>
            <a:r>
              <a:rPr lang="en-US" sz="2400" i="1" dirty="0"/>
              <a:t>(Fall semester)</a:t>
            </a:r>
            <a:endParaRPr lang="en-US" sz="2400" dirty="0"/>
          </a:p>
          <a:p>
            <a:r>
              <a:rPr lang="en-US" sz="2400" dirty="0"/>
              <a:t>D) December </a:t>
            </a:r>
            <a:r>
              <a:rPr lang="en-US" sz="2400" i="1" dirty="0"/>
              <a:t>(Fall semester</a:t>
            </a:r>
            <a:r>
              <a:rPr lang="en-US" sz="2400" i="1" dirty="0" smtClean="0"/>
              <a:t>)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00657" y="42716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ANSWER: 		</a:t>
            </a:r>
            <a:r>
              <a:rPr lang="en-US" dirty="0" smtClean="0"/>
              <a:t>C</a:t>
            </a:r>
            <a:r>
              <a:rPr lang="en-US" dirty="0"/>
              <a:t>) September </a:t>
            </a:r>
          </a:p>
        </p:txBody>
      </p:sp>
    </p:spTree>
    <p:extLst>
      <p:ext uri="{BB962C8B-B14F-4D97-AF65-F5344CB8AC3E}">
        <p14:creationId xmlns:p14="http://schemas.microsoft.com/office/powerpoint/2010/main" val="179490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185416"/>
            <a:ext cx="10888472" cy="3732425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www.blackstonelaunchpad.org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Students can schedule coaching meetings, share their progress, find teammates, and access resources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Ventureboard</a:t>
            </a:r>
            <a:r>
              <a:rPr lang="en-US" sz="3200" dirty="0" smtClean="0"/>
              <a:t> Is Our Online Platform.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0" t="5739" r="1143" b="5515"/>
          <a:stretch>
            <a:fillRect/>
          </a:stretch>
        </p:blipFill>
        <p:spPr bwMode="auto">
          <a:xfrm>
            <a:off x="3124534" y="3541360"/>
            <a:ext cx="2771748" cy="221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3947" r="75217" b="5693"/>
          <a:stretch>
            <a:fillRect/>
          </a:stretch>
        </p:blipFill>
        <p:spPr bwMode="auto">
          <a:xfrm>
            <a:off x="770000" y="3527265"/>
            <a:ext cx="2766448" cy="216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3238" r="50893" b="3172"/>
          <a:stretch>
            <a:fillRect/>
          </a:stretch>
        </p:blipFill>
        <p:spPr bwMode="auto">
          <a:xfrm>
            <a:off x="8424227" y="3578458"/>
            <a:ext cx="2649855" cy="214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4" t="2847" r="25012" b="4895"/>
          <a:stretch>
            <a:fillRect/>
          </a:stretch>
        </p:blipFill>
        <p:spPr bwMode="auto">
          <a:xfrm>
            <a:off x="5890982" y="3550635"/>
            <a:ext cx="2684305" cy="21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90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66928" y="2575875"/>
            <a:ext cx="11002772" cy="3732425"/>
          </a:xfrm>
        </p:spPr>
        <p:txBody>
          <a:bodyPr/>
          <a:lstStyle/>
          <a:p>
            <a:pPr algn="just"/>
            <a:r>
              <a:rPr lang="en-US" sz="3200" b="1" dirty="0"/>
              <a:t>Blackstone </a:t>
            </a:r>
            <a:r>
              <a:rPr lang="en-US" sz="3200" b="1" dirty="0" err="1"/>
              <a:t>LaunchPad</a:t>
            </a:r>
            <a:r>
              <a:rPr lang="en-US" sz="3200" b="1" dirty="0"/>
              <a:t> at University at Buffalo</a:t>
            </a:r>
          </a:p>
          <a:p>
            <a:pPr algn="just"/>
            <a:r>
              <a:rPr lang="en-US" dirty="0"/>
              <a:t>220 Student Union</a:t>
            </a:r>
          </a:p>
          <a:p>
            <a:pPr algn="just"/>
            <a:r>
              <a:rPr lang="en-US" dirty="0"/>
              <a:t>North </a:t>
            </a:r>
            <a:r>
              <a:rPr lang="en-US" dirty="0" smtClean="0"/>
              <a:t>Campus</a:t>
            </a:r>
            <a:endParaRPr lang="en-US" sz="1050" dirty="0"/>
          </a:p>
          <a:p>
            <a:pPr algn="just"/>
            <a:r>
              <a:rPr lang="en-US" dirty="0"/>
              <a:t>716-645-8111</a:t>
            </a:r>
          </a:p>
          <a:p>
            <a:pPr algn="just"/>
            <a:r>
              <a:rPr lang="en-US" dirty="0" smtClean="0"/>
              <a:t>launchpadub@buffalo.edu</a:t>
            </a:r>
            <a:endParaRPr lang="en-US" sz="1200" dirty="0"/>
          </a:p>
          <a:p>
            <a:pPr algn="just"/>
            <a:r>
              <a:rPr lang="en-US" i="1" dirty="0"/>
              <a:t>Get started today: </a:t>
            </a:r>
          </a:p>
          <a:p>
            <a:pPr algn="just"/>
            <a:r>
              <a:rPr lang="en-US" dirty="0"/>
              <a:t>www.blackstonelaunchpad.org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7160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Set Your Ideas In Motion!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pic>
        <p:nvPicPr>
          <p:cNvPr id="5" name="Picture 2" descr="instagram-circle-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10" y="1626119"/>
            <a:ext cx="410765" cy="41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3" descr="Logo-Facebook-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22" y="1626119"/>
            <a:ext cx="410765" cy="41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4" descr="Logo-Twitter-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94" y="1628499"/>
            <a:ext cx="408385" cy="40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51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92" y="1316736"/>
            <a:ext cx="77896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2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8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8" y="242120"/>
            <a:ext cx="2732532" cy="539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156" t="-815" r="19573" b="33802"/>
          <a:stretch/>
        </p:blipFill>
        <p:spPr>
          <a:xfrm>
            <a:off x="2380343" y="1030514"/>
            <a:ext cx="7064828" cy="575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4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1490663"/>
            <a:ext cx="9298432" cy="2387600"/>
          </a:xfrm>
        </p:spPr>
        <p:txBody>
          <a:bodyPr/>
          <a:lstStyle/>
          <a:p>
            <a:r>
              <a:rPr lang="en-US" dirty="0" smtClean="0"/>
              <a:t>Thank you, again!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0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srv.jaredzei\Desktop\The Go To Folder\potential tech fest ads\hard rock rob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683" y="1"/>
            <a:ext cx="11559395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91000" y="533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8334" y="2967335"/>
            <a:ext cx="45660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STEM UP</a:t>
            </a:r>
            <a:r>
              <a:rPr lang="en-US" sz="480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pperplate Gothic Bold" pitchFamily="34" charset="0"/>
              </a:rPr>
              <a:t>  </a:t>
            </a:r>
            <a:r>
              <a:rPr lang="en-US" sz="72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Fair</a:t>
            </a:r>
            <a:endParaRPr lang="en-US" sz="4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5638800"/>
            <a:ext cx="350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1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657671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 Is Coming</a:t>
            </a:r>
            <a:endParaRPr lang="en-US" sz="14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1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srv.jaredzei\Desktop\The Go To Folder\potential tech fest ads\hard rock rob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310" y="1"/>
            <a:ext cx="11516264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91000" y="533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8334" y="2967335"/>
            <a:ext cx="45660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3352800"/>
            <a:ext cx="9144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Do you know the date </a:t>
            </a:r>
          </a:p>
          <a:p>
            <a:pPr algn="ctr"/>
            <a:r>
              <a:rPr lang="en-US" sz="4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for the</a:t>
            </a:r>
          </a:p>
          <a:p>
            <a:pPr algn="ctr"/>
            <a:r>
              <a:rPr lang="en-US" sz="4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STEM UP Fair </a:t>
            </a:r>
          </a:p>
          <a:p>
            <a:pPr algn="ctr"/>
            <a:r>
              <a:rPr lang="en-US" sz="4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this year?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5638800"/>
            <a:ext cx="350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1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657671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 </a:t>
            </a:r>
            <a:endParaRPr lang="en-US" sz="14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7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ACCF-1E97-4C6F-AC08-744599E322B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4286" y="2163558"/>
            <a:ext cx="96615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endParaRPr lang="en-US" sz="3600" b="1" dirty="0"/>
          </a:p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STEM </a:t>
            </a:r>
            <a:r>
              <a:rPr lang="en-US" sz="3600" b="1" dirty="0"/>
              <a:t>UP Job &amp; Internship Fair</a:t>
            </a:r>
          </a:p>
          <a:p>
            <a:pPr algn="ctr"/>
            <a:r>
              <a:rPr lang="en-US" sz="3600" dirty="0" smtClean="0"/>
              <a:t>Wednesday</a:t>
            </a:r>
            <a:r>
              <a:rPr lang="en-US" sz="3600" dirty="0"/>
              <a:t>, September 27, 2017</a:t>
            </a:r>
          </a:p>
          <a:p>
            <a:pPr algn="ctr"/>
            <a:r>
              <a:rPr lang="en-US" sz="3600" dirty="0"/>
              <a:t>Alumni Arena </a:t>
            </a:r>
          </a:p>
          <a:p>
            <a:pPr algn="ctr"/>
            <a:r>
              <a:rPr lang="en-US" sz="3600" dirty="0"/>
              <a:t>12:30 pm – 4:30 pm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1010788"/>
            <a:ext cx="11877675" cy="2809875"/>
          </a:xfrm>
          <a:prstGeom prst="rect">
            <a:avLst/>
          </a:prstGeom>
        </p:spPr>
      </p:pic>
      <p:sp>
        <p:nvSpPr>
          <p:cNvPr id="6" name="Arc 5"/>
          <p:cNvSpPr/>
          <p:nvPr/>
        </p:nvSpPr>
        <p:spPr>
          <a:xfrm rot="16917429" flipV="1">
            <a:off x="9011015" y="3454383"/>
            <a:ext cx="1729762" cy="2591057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rgbClr val="00C7B1"/>
            </a:solidFill>
            <a:prstDash val="dash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7600" y="5209744"/>
            <a:ext cx="284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Dress Code in effect. 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Bring resumes! 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7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1780223"/>
            <a:ext cx="6638544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BULLSEYE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4167823"/>
            <a:ext cx="6638544" cy="2212976"/>
          </a:xfrm>
        </p:spPr>
        <p:txBody>
          <a:bodyPr/>
          <a:lstStyle/>
          <a:p>
            <a:r>
              <a:rPr lang="en-US" dirty="0" smtClean="0"/>
              <a:t>Powered by Handshake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1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B Powerpoint Template">
  <a:themeElements>
    <a:clrScheme name="Custom 2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2364</TotalTime>
  <Words>1419</Words>
  <Application>Microsoft Macintosh PowerPoint</Application>
  <PresentationFormat>Custom</PresentationFormat>
  <Paragraphs>240</Paragraphs>
  <Slides>55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UB Powerpoint Template</vt:lpstr>
      <vt:lpstr>Career Services  </vt:lpstr>
      <vt:lpstr>Career Services </vt:lpstr>
      <vt:lpstr>Career Services Resources</vt:lpstr>
      <vt:lpstr>Quiz Question</vt:lpstr>
      <vt:lpstr>Options</vt:lpstr>
      <vt:lpstr>PowerPoint Presentation</vt:lpstr>
      <vt:lpstr>PowerPoint Presentation</vt:lpstr>
      <vt:lpstr>PowerPoint Presentation</vt:lpstr>
      <vt:lpstr>BULLSEYE</vt:lpstr>
      <vt:lpstr>PowerPoint Presentation</vt:lpstr>
      <vt:lpstr>What’s new! </vt:lpstr>
      <vt:lpstr>Tap the desk if you’ve had an experience with…</vt:lpstr>
      <vt:lpstr>What do Netflix, Spotify, Airbnb and Bullseye powered by Handshake all have in common?</vt:lpstr>
      <vt:lpstr>The new interface…</vt:lpstr>
      <vt:lpstr>PowerPoint Presentation</vt:lpstr>
      <vt:lpstr>PowerPoint Presentation</vt:lpstr>
      <vt:lpstr>PowerPoint Presentation</vt:lpstr>
      <vt:lpstr>How to use BULLSEYE</vt:lpstr>
      <vt:lpstr>PowerPoint Presentation</vt:lpstr>
      <vt:lpstr>PowerPoint Presentation</vt:lpstr>
      <vt:lpstr>PowerPoint Presentation</vt:lpstr>
      <vt:lpstr>Your classmates profiles</vt:lpstr>
      <vt:lpstr>PowerPoint Presentation</vt:lpstr>
      <vt:lpstr>UB Career SERVICES</vt:lpstr>
      <vt:lpstr>Career Services Resources</vt:lpstr>
      <vt:lpstr>Individual Career Counseling</vt:lpstr>
      <vt:lpstr>Individual Career Counseling</vt:lpstr>
      <vt:lpstr> Express Career Consult </vt:lpstr>
      <vt:lpstr>MAKING CONNECTIONS</vt:lpstr>
      <vt:lpstr>Making connections</vt:lpstr>
      <vt:lpstr>PowerPoint Presentation</vt:lpstr>
      <vt:lpstr>PowerPoint Presentation</vt:lpstr>
      <vt:lpstr>Internship &amp; Job Search Strategies</vt:lpstr>
      <vt:lpstr>Strategies</vt:lpstr>
      <vt:lpstr>How Career services can help – Strategy 1</vt:lpstr>
      <vt:lpstr>How Career services can help – Strategy  2</vt:lpstr>
      <vt:lpstr>How Career services can help</vt:lpstr>
      <vt:lpstr>PowerPoint Presentation</vt:lpstr>
      <vt:lpstr>PowerPoint Presentation</vt:lpstr>
      <vt:lpstr>Entrepreneurship. That’s What We Do.</vt:lpstr>
      <vt:lpstr>How Do We Make It Happen?</vt:lpstr>
      <vt:lpstr>We’re All Over The Country (And Ireland Too).</vt:lpstr>
      <vt:lpstr>Think Like An Innovator And Entrepreneur.</vt:lpstr>
      <vt:lpstr>Intra-pre-what?</vt:lpstr>
      <vt:lpstr>Empowering Women Through Entrepreneurship.</vt:lpstr>
      <vt:lpstr>Workshops Offered Multiple Times This Semester.</vt:lpstr>
      <vt:lpstr>Plus We Have Fun Weekly Events.</vt:lpstr>
      <vt:lpstr>PowerPoint Presentation</vt:lpstr>
      <vt:lpstr>eLAB: The Entrepreneurship Lab</vt:lpstr>
      <vt:lpstr>Ventureboard Is Our Online Platform.</vt:lpstr>
      <vt:lpstr>Set Your Ideas In Motion!</vt:lpstr>
      <vt:lpstr>PowerPoint Presentation</vt:lpstr>
      <vt:lpstr>Thank you!</vt:lpstr>
      <vt:lpstr>PowerPoint Presentation</vt:lpstr>
      <vt:lpstr>Thank you, again!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Template</dc:title>
  <dc:subject/>
  <dc:creator>Microsoft Office User</dc:creator>
  <cp:keywords/>
  <dc:description/>
  <cp:lastModifiedBy>Atri Rudra</cp:lastModifiedBy>
  <cp:revision>205</cp:revision>
  <cp:lastPrinted>2016-07-18T17:32:49Z</cp:lastPrinted>
  <dcterms:created xsi:type="dcterms:W3CDTF">2016-06-28T14:05:07Z</dcterms:created>
  <dcterms:modified xsi:type="dcterms:W3CDTF">2017-09-10T23:56:28Z</dcterms:modified>
  <cp:category/>
</cp:coreProperties>
</file>