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sldIdLst>
    <p:sldId id="256" r:id="rId2"/>
    <p:sldId id="259" r:id="rId3"/>
    <p:sldId id="260" r:id="rId4"/>
    <p:sldId id="403" r:id="rId5"/>
    <p:sldId id="261" r:id="rId6"/>
    <p:sldId id="401" r:id="rId7"/>
    <p:sldId id="272" r:id="rId8"/>
    <p:sldId id="382" r:id="rId9"/>
    <p:sldId id="399" r:id="rId10"/>
    <p:sldId id="383" r:id="rId11"/>
    <p:sldId id="402" r:id="rId12"/>
    <p:sldId id="295" r:id="rId13"/>
    <p:sldId id="312" r:id="rId14"/>
    <p:sldId id="385" r:id="rId15"/>
    <p:sldId id="400" r:id="rId16"/>
    <p:sldId id="404" r:id="rId17"/>
    <p:sldId id="384" r:id="rId18"/>
    <p:sldId id="282" r:id="rId19"/>
    <p:sldId id="348" r:id="rId20"/>
    <p:sldId id="386" r:id="rId21"/>
    <p:sldId id="273" r:id="rId22"/>
    <p:sldId id="361" r:id="rId23"/>
    <p:sldId id="288" r:id="rId24"/>
    <p:sldId id="298" r:id="rId25"/>
    <p:sldId id="362" r:id="rId26"/>
    <p:sldId id="374" r:id="rId27"/>
    <p:sldId id="375" r:id="rId28"/>
    <p:sldId id="376" r:id="rId29"/>
    <p:sldId id="377" r:id="rId30"/>
    <p:sldId id="378" r:id="rId31"/>
    <p:sldId id="379" r:id="rId32"/>
    <p:sldId id="333" r:id="rId33"/>
    <p:sldId id="334" r:id="rId34"/>
    <p:sldId id="325" r:id="rId35"/>
    <p:sldId id="326" r:id="rId36"/>
    <p:sldId id="327" r:id="rId37"/>
    <p:sldId id="328" r:id="rId38"/>
    <p:sldId id="329" r:id="rId39"/>
    <p:sldId id="330" r:id="rId40"/>
    <p:sldId id="331" r:id="rId41"/>
    <p:sldId id="366" r:id="rId42"/>
    <p:sldId id="300" r:id="rId43"/>
    <p:sldId id="336" r:id="rId44"/>
    <p:sldId id="338" r:id="rId45"/>
    <p:sldId id="339" r:id="rId46"/>
    <p:sldId id="371" r:id="rId47"/>
    <p:sldId id="381" r:id="rId48"/>
    <p:sldId id="341" r:id="rId49"/>
    <p:sldId id="340" r:id="rId50"/>
    <p:sldId id="342" r:id="rId51"/>
    <p:sldId id="345" r:id="rId52"/>
    <p:sldId id="388" r:id="rId53"/>
    <p:sldId id="389" r:id="rId54"/>
    <p:sldId id="390" r:id="rId55"/>
    <p:sldId id="391" r:id="rId56"/>
    <p:sldId id="392" r:id="rId57"/>
    <p:sldId id="393" r:id="rId58"/>
    <p:sldId id="394" r:id="rId59"/>
    <p:sldId id="395" r:id="rId60"/>
    <p:sldId id="398" r:id="rId61"/>
    <p:sldId id="396" r:id="rId62"/>
    <p:sldId id="397" r:id="rId6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4" autoAdjust="0"/>
    <p:restoredTop sz="94667" autoAdjust="0"/>
  </p:normalViewPr>
  <p:slideViewPr>
    <p:cSldViewPr snapToGrid="0" snapToObjects="1" showGuides="1">
      <p:cViewPr varScale="1">
        <p:scale>
          <a:sx n="75" d="100"/>
          <a:sy n="75" d="100"/>
        </p:scale>
        <p:origin x="-2032" y="-112"/>
      </p:cViewPr>
      <p:guideLst>
        <p:guide orient="horz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B0E7CE9-8D0E-CD44-A034-806633EFAED8}" type="datetimeFigureOut">
              <a:rPr lang="en-US"/>
              <a:pPr>
                <a:defRPr/>
              </a:pPr>
              <a:t>8/26/17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F126CD9-7BE9-D14A-9C75-515A238B8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86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3C36DD0-CBA5-4B47-933D-9C12C0DB30F1}" type="slidenum">
              <a:rPr lang="en-US" sz="1200"/>
              <a:pPr eaLnBrk="1" hangingPunct="1"/>
              <a:t>3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DFC0B-75B0-A342-87A6-D7ED2CE49F31}" type="datetime1">
              <a:rPr lang="en-US"/>
              <a:pPr>
                <a:defRPr/>
              </a:pPr>
              <a:t>8/26/17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6E3B3-1E5E-584A-87C8-603A2A2107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31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66375E-6E66-F141-B250-CF2365A7F03A}" type="datetime1">
              <a:rPr lang="en-US"/>
              <a:pPr>
                <a:defRPr/>
              </a:pPr>
              <a:t>8/26/17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14C36-DF28-4440-951C-C985D294A7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97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76642-EEC1-7D41-9112-3DF500073D82}" type="datetime1">
              <a:rPr lang="en-US"/>
              <a:pPr>
                <a:defRPr/>
              </a:pPr>
              <a:t>8/26/17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05D54-5DAD-EF41-BD9A-54468FA48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48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E0EFE-59E6-9D41-AB86-94CB2E01244E}" type="datetime1">
              <a:rPr lang="en-US"/>
              <a:pPr>
                <a:defRPr/>
              </a:pPr>
              <a:t>8/26/17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7D8FE-08FC-6B4A-8DC5-192647992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12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80D30-D88B-C54A-BF9D-97F00D5E6FFD}" type="datetime1">
              <a:rPr lang="en-US"/>
              <a:pPr>
                <a:defRPr/>
              </a:pPr>
              <a:t>8/26/17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F65D8-825A-5F47-BAA6-9957D34AE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620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430D3-BE7B-1E48-9A13-1195190BB049}" type="datetime1">
              <a:rPr lang="en-US"/>
              <a:pPr>
                <a:defRPr/>
              </a:pPr>
              <a:t>8/26/17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163A3-09A4-6B43-BC5B-E6529700F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2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10D9F-DB0B-EA4F-A513-66DDE23C2EB0}" type="datetime1">
              <a:rPr lang="en-US"/>
              <a:pPr>
                <a:defRPr/>
              </a:pPr>
              <a:t>8/26/17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54585-5409-AE4C-A4B1-25925E977C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47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67518-09B4-844A-A2B8-D4B0D618D007}" type="datetime1">
              <a:rPr lang="en-US"/>
              <a:pPr>
                <a:defRPr/>
              </a:pPr>
              <a:t>8/26/17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D574B-9F6E-4846-844F-52F953C81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2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009E1-0973-264C-A2F9-6D8BBB6359D5}" type="datetime1">
              <a:rPr lang="en-US"/>
              <a:pPr>
                <a:defRPr/>
              </a:pPr>
              <a:t>8/26/17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A4358-AC4B-1540-9ED1-CB984E3D0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1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30E2B-D09B-134E-83B4-49E010D754BE}" type="datetime1">
              <a:rPr lang="en-US"/>
              <a:pPr>
                <a:defRPr/>
              </a:pPr>
              <a:t>8/26/17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57304-6F50-4A4D-B541-FE58FAA4B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88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F72CE-62D0-0F4C-B928-544C1825B08E}" type="datetime1">
              <a:rPr lang="en-US"/>
              <a:pPr>
                <a:defRPr/>
              </a:pPr>
              <a:t>8/26/17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87E23-AFDB-974A-8245-34FB5228A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461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998FAD1-6817-B842-8394-C48318528391}" type="datetime1">
              <a:rPr lang="en-US"/>
              <a:pPr>
                <a:defRPr/>
              </a:pPr>
              <a:t>8/26/17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BA439E50-85A1-0D4B-90C5-4C5BF99949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5" charset="-128"/>
          <a:cs typeface="ＭＳ Ｐゴシック" pitchFamily="-10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Relationship Id="rId3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29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28.png"/><Relationship Id="rId11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1081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6415" y="3497032"/>
            <a:ext cx="3164749" cy="249299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n w="2857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FF00"/>
                </a:solidFill>
                <a:latin typeface="+mn-lt"/>
                <a:ea typeface="+mn-ea"/>
                <a:cs typeface="+mn-cs"/>
              </a:rPr>
              <a:t>Welcome</a:t>
            </a:r>
            <a:r>
              <a:rPr lang="en-US" sz="3600" dirty="0">
                <a:latin typeface="+mn-lt"/>
                <a:ea typeface="+mn-ea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to</a:t>
            </a:r>
            <a:r>
              <a:rPr lang="en-US" sz="3600" dirty="0">
                <a:latin typeface="+mn-lt"/>
                <a:ea typeface="+mn-ea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2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CSE 331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</a:t>
            </a:r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435412" y="3004638"/>
            <a:ext cx="3758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DO NOT CHEAT!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18154" y="1740803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</a:rPr>
              <a:t>WORK HARD!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40013" y="4277096"/>
            <a:ext cx="440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READ CAREFULLY!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371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Wait.. What???</a:t>
            </a:r>
            <a:endParaRPr lang="en-US" dirty="0"/>
          </a:p>
        </p:txBody>
      </p:sp>
      <p:pic>
        <p:nvPicPr>
          <p:cNvPr id="3" name="Picture 3" descr="DSC_01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86075"/>
            <a:ext cx="3667744" cy="434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76578" y="2105826"/>
            <a:ext cx="4700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Make sure you follow submission</a:t>
            </a:r>
          </a:p>
          <a:p>
            <a:r>
              <a:rPr lang="en-US" sz="2400" dirty="0" smtClean="0"/>
              <a:t>instructions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276578" y="4200850"/>
            <a:ext cx="41022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Make sure you read problem</a:t>
            </a:r>
          </a:p>
          <a:p>
            <a:r>
              <a:rPr lang="en-US" sz="2400" dirty="0" smtClean="0"/>
              <a:t>statements carefully</a:t>
            </a:r>
            <a:endParaRPr lang="en-US" sz="2400" dirty="0"/>
          </a:p>
        </p:txBody>
      </p:sp>
      <p:sp>
        <p:nvSpPr>
          <p:cNvPr id="6" name="Cloud Callout 5"/>
          <p:cNvSpPr/>
          <p:nvPr/>
        </p:nvSpPr>
        <p:spPr>
          <a:xfrm>
            <a:off x="4710667" y="3086401"/>
            <a:ext cx="3794258" cy="1001924"/>
          </a:xfrm>
          <a:prstGeom prst="cloudCallout">
            <a:avLst>
              <a:gd name="adj1" fmla="val -18714"/>
              <a:gd name="adj2" fmla="val 43247"/>
            </a:avLst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Two most common ways of losing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522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Academic Dishonesty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911725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All your submissions must be your own work</a:t>
            </a: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Penalty: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Minimum: An </a:t>
            </a:r>
            <a:r>
              <a:rPr lang="en-US" sz="2200" b="1" dirty="0" smtClean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grade reduction in course</a:t>
            </a:r>
            <a:r>
              <a:rPr lang="en-US" sz="2200" dirty="0" smtClean="0">
                <a:latin typeface="Calibri" charset="0"/>
                <a:ea typeface="ＭＳ Ｐゴシック" charset="0"/>
              </a:rPr>
              <a:t> </a:t>
            </a:r>
            <a:endParaRPr lang="en-US" sz="2200" dirty="0">
              <a:latin typeface="Calibri" charset="0"/>
              <a:ea typeface="ＭＳ Ｐゴシック" charset="0"/>
            </a:endParaRP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Possible: </a:t>
            </a:r>
            <a:r>
              <a:rPr lang="en-US" sz="22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F</a:t>
            </a:r>
            <a:r>
              <a:rPr lang="en-US" sz="2200" dirty="0">
                <a:latin typeface="Calibri" charset="0"/>
                <a:ea typeface="ＭＳ Ｐゴシック" charset="0"/>
              </a:rPr>
              <a:t> </a:t>
            </a:r>
            <a:r>
              <a:rPr lang="en-US" sz="2200" dirty="0" smtClean="0">
                <a:latin typeface="Calibri" charset="0"/>
                <a:ea typeface="ＭＳ Ｐゴシック" charset="0"/>
              </a:rPr>
              <a:t>(or higher penalty) if warranted</a:t>
            </a:r>
            <a:endParaRPr lang="en-US" altLang="ja-JP" sz="2200" dirty="0">
              <a:latin typeface="Calibri" charset="0"/>
              <a:ea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YOUR</a:t>
            </a: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 responsibility to know what is cheating, </a:t>
            </a:r>
            <a:r>
              <a:rPr lang="en-US" sz="2600" dirty="0" smtClean="0">
                <a:latin typeface="Calibri" charset="0"/>
                <a:ea typeface="ＭＳ Ｐゴシック" charset="0"/>
                <a:cs typeface="ＭＳ Ｐゴシック" charset="0"/>
              </a:rPr>
              <a:t>plagiarism </a:t>
            </a: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etc.</a:t>
            </a:r>
          </a:p>
          <a:p>
            <a:pPr lvl="1" eaLnBrk="1" hangingPunct="1">
              <a:buFont typeface="Arial" charset="0"/>
              <a:buNone/>
            </a:pPr>
            <a:r>
              <a:rPr lang="en-US" sz="2200" dirty="0">
                <a:latin typeface="Calibri" charset="0"/>
                <a:ea typeface="ＭＳ Ｐゴシック" charset="0"/>
              </a:rPr>
              <a:t>If not sure, come talk to me</a:t>
            </a:r>
          </a:p>
          <a:p>
            <a:pPr eaLnBrk="1" hangingPunct="1">
              <a:buFont typeface="Arial" charset="0"/>
              <a:buNone/>
            </a:pPr>
            <a:r>
              <a:rPr lang="en-US" sz="2600" dirty="0">
                <a:latin typeface="Calibri" charset="0"/>
                <a:ea typeface="ＭＳ Ｐゴシック" charset="0"/>
                <a:cs typeface="ＭＳ Ｐゴシック" charset="0"/>
              </a:rPr>
              <a:t>Excuses like 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I have a job,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ja-JP" altLang="en-US" sz="2600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This was OK earlier/in my country,</a:t>
            </a:r>
            <a:r>
              <a:rPr lang="ja-JP" altLang="en-US" sz="2600" dirty="0" smtClean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600" dirty="0" smtClean="0">
                <a:latin typeface="Calibri" charset="0"/>
                <a:ea typeface="ＭＳ Ｐゴシック" charset="0"/>
                <a:cs typeface="ＭＳ Ｐゴシック" charset="0"/>
              </a:rPr>
              <a:t> “This course is hard,” </a:t>
            </a:r>
            <a:r>
              <a:rPr lang="en-US" altLang="ja-JP" sz="2600" dirty="0">
                <a:latin typeface="Calibri" charset="0"/>
                <a:ea typeface="ＭＳ Ｐゴシック" charset="0"/>
                <a:cs typeface="ＭＳ Ｐゴシック" charset="0"/>
              </a:rPr>
              <a:t>etc. </a:t>
            </a:r>
            <a:r>
              <a:rPr lang="en-US" altLang="ja-JP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WON</a:t>
            </a:r>
            <a:r>
              <a:rPr lang="ja-JP" alt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T WORK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I DO NOT HAVE ANY PATIENCE WITH ANY CHEATING :</a:t>
            </a:r>
          </a:p>
          <a:p>
            <a:pPr eaLnBrk="1" hangingPunct="1">
              <a:buFont typeface="Arial" charset="0"/>
              <a:buNone/>
            </a:pP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YOU WILL GET </a:t>
            </a:r>
            <a:r>
              <a:rPr lang="en-US" sz="2600" b="1" dirty="0" smtClean="0">
                <a:latin typeface="Calibri" charset="0"/>
                <a:ea typeface="ＭＳ Ｐゴシック" charset="0"/>
                <a:cs typeface="ＭＳ Ｐゴシック" charset="0"/>
              </a:rPr>
              <a:t>A </a:t>
            </a:r>
            <a:r>
              <a:rPr lang="en-US" sz="2600" b="1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GRADE REDUCTION</a:t>
            </a:r>
            <a:r>
              <a:rPr lang="en-US" sz="2600" b="1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IN THE COURSE </a:t>
            </a:r>
            <a:endParaRPr lang="en-US" sz="2600" b="1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600" b="1" dirty="0" smtClean="0">
                <a:latin typeface="Calibri" charset="0"/>
                <a:ea typeface="ＭＳ Ｐゴシック" charset="0"/>
                <a:cs typeface="ＭＳ Ｐゴシック" charset="0"/>
              </a:rPr>
              <a:t>FOR </a:t>
            </a: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YOUR </a:t>
            </a:r>
            <a:r>
              <a:rPr lang="en-US" sz="26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FIRST</a:t>
            </a:r>
            <a:r>
              <a:rPr lang="en-US" sz="2600" b="1" dirty="0">
                <a:latin typeface="Calibri" charset="0"/>
                <a:ea typeface="ＭＳ Ｐゴシック" charset="0"/>
                <a:cs typeface="ＭＳ Ｐゴシック" charset="0"/>
              </a:rPr>
              <a:t> MISTAKE</a:t>
            </a:r>
            <a:endParaRPr lang="en-US" altLang="ja-JP" sz="2600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endParaRPr lang="en-US" altLang="ja-JP" sz="2600" dirty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endParaRPr lang="en-US" sz="2200" dirty="0">
              <a:latin typeface="Calibri" charset="0"/>
              <a:ea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1625" y="5159375"/>
            <a:ext cx="8112125" cy="1406525"/>
          </a:xfrm>
          <a:prstGeom prst="rect">
            <a:avLst/>
          </a:prstGeom>
          <a:noFill/>
          <a:ln w="571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8-26 at 2.46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6032109"/>
          </a:xfrm>
          <a:prstGeom prst="rect">
            <a:avLst/>
          </a:prstGeom>
        </p:spPr>
      </p:pic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Read the syllabus CAREFULLY!</a:t>
            </a:r>
          </a:p>
        </p:txBody>
      </p:sp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1112838" y="1417638"/>
            <a:ext cx="67095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 smtClean="0">
                <a:solidFill>
                  <a:srgbClr val="FF0000"/>
                </a:solidFill>
                <a:latin typeface="Calibri" charset="0"/>
              </a:rPr>
              <a:t>No </a:t>
            </a:r>
            <a:r>
              <a:rPr lang="en-US" altLang="ja-JP" sz="1800" dirty="0">
                <a:solidFill>
                  <a:srgbClr val="FF0000"/>
                </a:solidFill>
                <a:latin typeface="Calibri" charset="0"/>
              </a:rPr>
              <a:t>graded material will be handed back </a:t>
            </a:r>
            <a:r>
              <a:rPr lang="en-US" altLang="ja-JP" sz="1800" dirty="0" smtClean="0">
                <a:solidFill>
                  <a:srgbClr val="FF0000"/>
                </a:solidFill>
                <a:latin typeface="Calibri" charset="0"/>
              </a:rPr>
              <a:t>till </a:t>
            </a:r>
            <a:r>
              <a:rPr lang="en-US" sz="1800" dirty="0" smtClean="0">
                <a:solidFill>
                  <a:srgbClr val="FF0000"/>
                </a:solidFill>
                <a:latin typeface="Calibri" charset="0"/>
              </a:rPr>
              <a:t>you submit  a signed form!</a:t>
            </a:r>
            <a:endParaRPr lang="en-US" sz="1800" dirty="0">
              <a:solidFill>
                <a:srgbClr val="FF0000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8-26 at 2.48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93800"/>
            <a:ext cx="10424063" cy="50754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8188"/>
            <a:ext cx="8229600" cy="1143000"/>
          </a:xfrm>
        </p:spPr>
        <p:txBody>
          <a:bodyPr/>
          <a:lstStyle/>
          <a:p>
            <a:r>
              <a:rPr lang="en-US" dirty="0" smtClean="0"/>
              <a:t>Where to find the form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76661" y="5627654"/>
            <a:ext cx="687294" cy="38847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34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Autolab</a:t>
            </a:r>
            <a:endParaRPr lang="en-US" dirty="0"/>
          </a:p>
        </p:txBody>
      </p:sp>
      <p:pic>
        <p:nvPicPr>
          <p:cNvPr id="6" name="Picture 5" descr="Screen Shot 2017-08-26 at 2.50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900"/>
            <a:ext cx="9144000" cy="31208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2986" y="5003846"/>
            <a:ext cx="4839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https://</a:t>
            </a:r>
            <a:r>
              <a:rPr lang="en-US" sz="2400" dirty="0" err="1">
                <a:solidFill>
                  <a:srgbClr val="FF0000"/>
                </a:solidFill>
              </a:rPr>
              <a:t>autograder.cse.buffalo.edu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8" name="Rectangle 7"/>
          <p:cNvSpPr/>
          <p:nvPr/>
        </p:nvSpPr>
        <p:spPr>
          <a:xfrm>
            <a:off x="3601329" y="3697252"/>
            <a:ext cx="2025748" cy="61085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04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can submit the following now</a:t>
            </a:r>
            <a:endParaRPr lang="en-US" dirty="0"/>
          </a:p>
        </p:txBody>
      </p:sp>
      <p:pic>
        <p:nvPicPr>
          <p:cNvPr id="3" name="Picture 2" descr="Screen Shot 2017-08-26 at 2.45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3050"/>
            <a:ext cx="9144000" cy="420825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6410" y="6140653"/>
            <a:ext cx="7880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you were registered by 9pm on Sunday, Aug 27 you should be on </a:t>
            </a:r>
            <a:r>
              <a:rPr lang="en-US" dirty="0" err="1" smtClean="0"/>
              <a:t>Autolab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782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Grading break-down</a:t>
            </a:r>
            <a:endParaRPr lang="en-US" dirty="0"/>
          </a:p>
        </p:txBody>
      </p:sp>
      <p:pic>
        <p:nvPicPr>
          <p:cNvPr id="3" name="Picture 2" descr="Screen Shot 2016-08-28 at 12.51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2182"/>
            <a:ext cx="9144000" cy="306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62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Pre-requisites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600">
                <a:latin typeface="Calibri" charset="0"/>
                <a:ea typeface="ＭＳ Ｐゴシック" charset="0"/>
                <a:cs typeface="ＭＳ Ｐゴシック" charset="0"/>
              </a:rPr>
              <a:t>Required (officially)</a:t>
            </a:r>
          </a:p>
          <a:p>
            <a:pPr lvl="1" eaLnBrk="1" hangingPunct="1">
              <a:buFont typeface="Arial" charset="0"/>
              <a:buNone/>
            </a:pPr>
            <a:r>
              <a:rPr lang="en-US" sz="2200">
                <a:latin typeface="Calibri" charset="0"/>
                <a:ea typeface="ＭＳ Ｐゴシック" charset="0"/>
              </a:rPr>
              <a:t>CSE 250, CSE 191 and MTH 142</a:t>
            </a:r>
          </a:p>
          <a:p>
            <a:pPr lvl="1" eaLnBrk="1" hangingPunct="1">
              <a:buFont typeface="Arial" charset="0"/>
              <a:buNone/>
            </a:pPr>
            <a:r>
              <a:rPr lang="en-US" sz="2200">
                <a:latin typeface="Calibri" charset="0"/>
                <a:ea typeface="ＭＳ Ｐゴシック" charset="0"/>
              </a:rPr>
              <a:t>At least a C-</a:t>
            </a:r>
          </a:p>
          <a:p>
            <a:pPr eaLnBrk="1" hangingPunct="1">
              <a:buFont typeface="Arial" charset="0"/>
              <a:buNone/>
            </a:pPr>
            <a:endParaRPr lang="en-US" sz="2600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sz="2600">
                <a:latin typeface="Calibri" charset="0"/>
                <a:ea typeface="ＭＳ Ｐゴシック" charset="0"/>
                <a:cs typeface="ＭＳ Ｐゴシック" charset="0"/>
              </a:rPr>
              <a:t>Required (for practical purposes)</a:t>
            </a:r>
          </a:p>
          <a:p>
            <a:pPr lvl="1" eaLnBrk="1" hangingPunct="1">
              <a:buFont typeface="Arial" charset="0"/>
              <a:buNone/>
            </a:pPr>
            <a:r>
              <a:rPr lang="en-US" sz="2200">
                <a:latin typeface="Calibri" charset="0"/>
                <a:ea typeface="ＭＳ Ｐゴシック" charset="0"/>
              </a:rPr>
              <a:t>Comfort with proofs</a:t>
            </a:r>
          </a:p>
          <a:p>
            <a:pPr lvl="1" eaLnBrk="1" hangingPunct="1">
              <a:buFont typeface="Arial" charset="0"/>
              <a:buNone/>
            </a:pPr>
            <a:r>
              <a:rPr lang="en-US" sz="2200">
                <a:latin typeface="Calibri" charset="0"/>
                <a:ea typeface="ＭＳ Ｐゴシック" charset="0"/>
              </a:rPr>
              <a:t>Willingness to work hard!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Disabilities</a:t>
            </a:r>
          </a:p>
        </p:txBody>
      </p:sp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711200" y="2373313"/>
            <a:ext cx="65166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400">
                <a:latin typeface="Calibri" charset="0"/>
              </a:rPr>
              <a:t>Information included in the syllabus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11200" y="3622675"/>
            <a:ext cx="7446963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>
                <a:latin typeface="Calibri" charset="0"/>
              </a:rPr>
              <a:t>In short, let me know and consult with Office of  Disability Services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Let’s do some introductions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62100" y="1358900"/>
            <a:ext cx="6019800" cy="5387975"/>
            <a:chOff x="1561895" y="1358900"/>
            <a:chExt cx="6020210" cy="5387777"/>
          </a:xfrm>
        </p:grpSpPr>
        <p:pic>
          <p:nvPicPr>
            <p:cNvPr id="15363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000" y="1358900"/>
              <a:ext cx="5080000" cy="508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64" name="TextBox 5"/>
            <p:cNvSpPr txBox="1">
              <a:spLocks noChangeArrowheads="1"/>
            </p:cNvSpPr>
            <p:nvPr/>
          </p:nvSpPr>
          <p:spPr bwMode="auto">
            <a:xfrm>
              <a:off x="1561895" y="6438900"/>
              <a:ext cx="602021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400">
                  <a:latin typeface="Calibri" charset="0"/>
                </a:rPr>
                <a:t>http://www.zazzle.com/warning_teaching_assistant_bag-149882665435161818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Preferred Name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TextBox 4"/>
          <p:cNvSpPr txBox="1">
            <a:spLocks noChangeArrowheads="1"/>
          </p:cNvSpPr>
          <p:nvPr/>
        </p:nvSpPr>
        <p:spPr bwMode="auto">
          <a:xfrm>
            <a:off x="576731" y="2373313"/>
            <a:ext cx="820839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400" dirty="0" smtClean="0">
                <a:latin typeface="Calibri" charset="0"/>
              </a:rPr>
              <a:t>If you prefer using name diff from UB records </a:t>
            </a:r>
            <a:endParaRPr lang="en-US" sz="3400" dirty="0">
              <a:latin typeface="Calibri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11200" y="3622675"/>
            <a:ext cx="462832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100" dirty="0" smtClean="0">
                <a:latin typeface="Calibri" charset="0"/>
              </a:rPr>
              <a:t>Let me </a:t>
            </a:r>
            <a:r>
              <a:rPr lang="en-US" sz="2100" dirty="0">
                <a:latin typeface="Calibri" charset="0"/>
              </a:rPr>
              <a:t>know and </a:t>
            </a:r>
            <a:r>
              <a:rPr lang="en-US" sz="2100" dirty="0" smtClean="0">
                <a:latin typeface="Calibri" charset="0"/>
              </a:rPr>
              <a:t>we’ll make a note of it.</a:t>
            </a:r>
            <a:endParaRPr lang="en-US" sz="21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397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TA Office hours</a:t>
            </a:r>
          </a:p>
        </p:txBody>
      </p:sp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3508131" y="1417638"/>
            <a:ext cx="21113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>
                <a:latin typeface="Calibri" charset="0"/>
              </a:rPr>
              <a:t>YOU decide!</a:t>
            </a:r>
          </a:p>
        </p:txBody>
      </p:sp>
      <p:pic>
        <p:nvPicPr>
          <p:cNvPr id="3" name="Picture 2" descr="Screen Shot 2017-08-26 at 7.36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3726"/>
            <a:ext cx="9144000" cy="5602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Recitations</a:t>
            </a:r>
          </a:p>
        </p:txBody>
      </p:sp>
      <p:sp>
        <p:nvSpPr>
          <p:cNvPr id="29698" name="TextBox 2"/>
          <p:cNvSpPr txBox="1">
            <a:spLocks noChangeArrowheads="1"/>
          </p:cNvSpPr>
          <p:nvPr/>
        </p:nvSpPr>
        <p:spPr bwMode="auto">
          <a:xfrm>
            <a:off x="2431584" y="1472100"/>
            <a:ext cx="417188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400" dirty="0" smtClean="0"/>
              <a:t>Are on for this week!</a:t>
            </a:r>
            <a:endParaRPr lang="en-US" sz="3400" dirty="0"/>
          </a:p>
        </p:txBody>
      </p:sp>
      <p:grpSp>
        <p:nvGrpSpPr>
          <p:cNvPr id="3" name="Group 2"/>
          <p:cNvGrpSpPr/>
          <p:nvPr/>
        </p:nvGrpSpPr>
        <p:grpSpPr>
          <a:xfrm>
            <a:off x="3466828" y="2379101"/>
            <a:ext cx="2685748" cy="4050902"/>
            <a:chOff x="3466828" y="2379101"/>
            <a:chExt cx="2685748" cy="40509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66828" y="2379101"/>
              <a:ext cx="2685748" cy="4050902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697793" y="2716676"/>
              <a:ext cx="2186522" cy="41795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smtClean="0">
                  <a:solidFill>
                    <a:schemeClr val="tx1"/>
                  </a:solidFill>
                </a:rPr>
                <a:t>RECITATIONS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Exams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Mid term (two parts)</a:t>
            </a:r>
          </a:p>
          <a:p>
            <a:pPr lvl="1"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</a:rPr>
              <a:t>Mon, </a:t>
            </a:r>
            <a:r>
              <a:rPr lang="en-US" b="1" dirty="0">
                <a:latin typeface="Calibri" charset="0"/>
                <a:ea typeface="ＭＳ Ｐゴシック" charset="0"/>
              </a:rPr>
              <a:t>Oct </a:t>
            </a:r>
            <a:r>
              <a:rPr lang="en-US" b="1" dirty="0" smtClean="0">
                <a:latin typeface="Calibri" charset="0"/>
                <a:ea typeface="ＭＳ Ｐゴシック" charset="0"/>
              </a:rPr>
              <a:t>16 </a:t>
            </a:r>
            <a:r>
              <a:rPr lang="en-US" dirty="0">
                <a:latin typeface="Calibri" charset="0"/>
                <a:ea typeface="ＭＳ Ｐゴシック" charset="0"/>
              </a:rPr>
              <a:t>and Wed, </a:t>
            </a:r>
            <a:r>
              <a:rPr lang="en-US" b="1" dirty="0">
                <a:latin typeface="Calibri" charset="0"/>
                <a:ea typeface="ＭＳ Ｐゴシック" charset="0"/>
              </a:rPr>
              <a:t>Oct </a:t>
            </a:r>
            <a:r>
              <a:rPr lang="en-US" b="1" dirty="0" smtClean="0">
                <a:latin typeface="Calibri" charset="0"/>
                <a:ea typeface="ＭＳ Ｐゴシック" charset="0"/>
              </a:rPr>
              <a:t>18</a:t>
            </a:r>
            <a:r>
              <a:rPr lang="en-US" dirty="0" smtClean="0">
                <a:latin typeface="Calibri" charset="0"/>
                <a:ea typeface="ＭＳ Ｐゴシック" charset="0"/>
              </a:rPr>
              <a:t>, 2017. </a:t>
            </a:r>
            <a:r>
              <a:rPr lang="en-US" dirty="0">
                <a:latin typeface="Calibri" charset="0"/>
                <a:ea typeface="ＭＳ Ｐゴシック" charset="0"/>
              </a:rPr>
              <a:t>Usual place and time.</a:t>
            </a:r>
          </a:p>
          <a:p>
            <a:pPr lvl="1" eaLnBrk="1" hangingPunct="1">
              <a:buFont typeface="Arial" charset="0"/>
              <a:buNone/>
            </a:pPr>
            <a:endParaRPr lang="en-US" dirty="0">
              <a:latin typeface="Calibri" charset="0"/>
              <a:ea typeface="ＭＳ Ｐゴシック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Final exam</a:t>
            </a:r>
          </a:p>
          <a:p>
            <a:pPr lvl="1" eaLnBrk="1" hangingPunct="1">
              <a:buFont typeface="Arial" charset="0"/>
              <a:buNone/>
            </a:pPr>
            <a:r>
              <a:rPr lang="en-US" dirty="0">
                <a:latin typeface="Calibri" charset="0"/>
                <a:ea typeface="ＭＳ Ｐゴシック" charset="0"/>
              </a:rPr>
              <a:t>Fri, </a:t>
            </a:r>
            <a:r>
              <a:rPr lang="en-US" b="1" dirty="0">
                <a:latin typeface="Calibri" charset="0"/>
                <a:ea typeface="ＭＳ Ｐゴシック" charset="0"/>
              </a:rPr>
              <a:t>Dec </a:t>
            </a:r>
            <a:r>
              <a:rPr lang="en-US" b="1" dirty="0" smtClean="0">
                <a:latin typeface="Calibri" charset="0"/>
                <a:ea typeface="ＭＳ Ｐゴシック" charset="0"/>
              </a:rPr>
              <a:t>15</a:t>
            </a:r>
            <a:r>
              <a:rPr lang="en-US" dirty="0" smtClean="0">
                <a:latin typeface="Calibri" charset="0"/>
                <a:ea typeface="ＭＳ Ｐゴシック" charset="0"/>
              </a:rPr>
              <a:t>, 2017. NSC 225, </a:t>
            </a:r>
            <a:r>
              <a:rPr lang="en-US" b="1" dirty="0">
                <a:latin typeface="Calibri" charset="0"/>
                <a:ea typeface="ＭＳ Ｐゴシック" charset="0"/>
              </a:rPr>
              <a:t>noon-2:30pm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ea typeface="+mj-ea"/>
                <a:cs typeface="+mj-cs"/>
              </a:rPr>
              <a:t>This course: how to solve problems!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1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45212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2362200" y="6477000"/>
            <a:ext cx="14478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FFFF00"/>
                </a:solidFill>
                <a:latin typeface="Calibri" charset="0"/>
              </a:rPr>
              <a:t>http://xkcd.com/173/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Why should I care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118" y="1210235"/>
            <a:ext cx="3671094" cy="5528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Combining Shadows to Understanding the network</a:t>
            </a:r>
          </a:p>
        </p:txBody>
      </p:sp>
      <p:grpSp>
        <p:nvGrpSpPr>
          <p:cNvPr id="59394" name="Group 3"/>
          <p:cNvGrpSpPr>
            <a:grpSpLocks/>
          </p:cNvGrpSpPr>
          <p:nvPr/>
        </p:nvGrpSpPr>
        <p:grpSpPr bwMode="auto">
          <a:xfrm>
            <a:off x="325438" y="461963"/>
            <a:ext cx="1833562" cy="1909762"/>
            <a:chOff x="2219325" y="1417638"/>
            <a:chExt cx="4611688" cy="3889375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3876338" y="1417638"/>
              <a:ext cx="15971" cy="225991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H="1">
              <a:off x="2219325" y="3677549"/>
              <a:ext cx="1657013" cy="16294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3892309" y="3677549"/>
              <a:ext cx="293870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4355474" y="1601922"/>
              <a:ext cx="307447" cy="29421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900691" y="1588989"/>
              <a:ext cx="311439" cy="294210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900691" y="2921012"/>
              <a:ext cx="311439" cy="290976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4375439" y="2924246"/>
              <a:ext cx="307445" cy="29420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429144" y="3370409"/>
              <a:ext cx="155721" cy="29420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437129" y="1999590"/>
              <a:ext cx="155721" cy="29420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602634" y="2921012"/>
              <a:ext cx="151727" cy="290976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598640" y="4236870"/>
              <a:ext cx="155721" cy="290976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024518" y="3874753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5539875" y="3880100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756486" y="4751136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208422" y="4746455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59395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250825"/>
            <a:ext cx="1884363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685800" y="3746500"/>
            <a:ext cx="7996238" cy="3074208"/>
            <a:chOff x="685800" y="3745830"/>
            <a:chExt cx="7995604" cy="3074846"/>
          </a:xfrm>
        </p:grpSpPr>
        <p:pic>
          <p:nvPicPr>
            <p:cNvPr id="59397" name="Picture 20" descr="Screen Shot 2014-09-18 at 1.40.0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3745830"/>
              <a:ext cx="1836889" cy="2343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398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9736" y="3754600"/>
              <a:ext cx="1785735" cy="2343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399" name="Picture 1" descr="Screen Shot 2013-10-08 at 9.51.03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0111" y="3754600"/>
              <a:ext cx="1739278" cy="2335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0" name="Picture 23" descr="Screen Shot 2014-09-18 at 1.43.50 PM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7115" y="3745830"/>
              <a:ext cx="2074289" cy="2352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2" name="Picture 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2261" y="6144030"/>
              <a:ext cx="1713210" cy="676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3" name="Picture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7851" y="6144030"/>
              <a:ext cx="1490349" cy="65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key technical problem</a:t>
            </a:r>
          </a:p>
        </p:txBody>
      </p:sp>
      <p:grpSp>
        <p:nvGrpSpPr>
          <p:cNvPr id="60418" name="Group 1"/>
          <p:cNvGrpSpPr>
            <a:grpSpLocks/>
          </p:cNvGrpSpPr>
          <p:nvPr/>
        </p:nvGrpSpPr>
        <p:grpSpPr bwMode="auto">
          <a:xfrm>
            <a:off x="2219325" y="1417638"/>
            <a:ext cx="4611688" cy="3889375"/>
            <a:chOff x="2219325" y="1417638"/>
            <a:chExt cx="4611688" cy="3889375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3876675" y="1417638"/>
              <a:ext cx="14288" cy="225901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2219325" y="3676650"/>
              <a:ext cx="1657350" cy="163036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3890963" y="3676650"/>
              <a:ext cx="294005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/>
            <p:nvPr/>
          </p:nvSpPr>
          <p:spPr>
            <a:xfrm>
              <a:off x="4356100" y="1601788"/>
              <a:ext cx="307975" cy="293687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902325" y="1587500"/>
              <a:ext cx="307975" cy="295275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902325" y="2919413"/>
              <a:ext cx="307975" cy="293687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373563" y="2925763"/>
              <a:ext cx="307975" cy="293687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3429000" y="3371850"/>
              <a:ext cx="153988" cy="29368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3438525" y="2000250"/>
              <a:ext cx="153988" cy="29368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601913" y="2919413"/>
              <a:ext cx="153987" cy="293687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600325" y="4235450"/>
              <a:ext cx="153988" cy="29368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024518" y="3874753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5539875" y="3880100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4756486" y="4751136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3208422" y="4746455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6" name="Rounded Rectangle 45"/>
          <p:cNvSpPr/>
          <p:nvPr/>
        </p:nvSpPr>
        <p:spPr>
          <a:xfrm>
            <a:off x="457200" y="5494338"/>
            <a:ext cx="8378825" cy="105568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/>
              <a:t>Given the three projections, what is the largest size of the original set of points</a:t>
            </a:r>
            <a:r>
              <a:rPr lang="en-US" dirty="0"/>
              <a:t>?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4338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3" descr="Screen Shot 2015-03-26 at 1.33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5945188"/>
            <a:ext cx="4768850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Detecting Communities</a:t>
            </a:r>
          </a:p>
        </p:txBody>
      </p:sp>
      <p:pic>
        <p:nvPicPr>
          <p:cNvPr id="6144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5" y="1343025"/>
            <a:ext cx="4768850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Conquering Shadows to Conquering the Internet</a:t>
            </a:r>
            <a:endParaRPr lang="en-US" dirty="0"/>
          </a:p>
        </p:txBody>
      </p:sp>
      <p:grpSp>
        <p:nvGrpSpPr>
          <p:cNvPr id="36866" name="Group 2"/>
          <p:cNvGrpSpPr>
            <a:grpSpLocks/>
          </p:cNvGrpSpPr>
          <p:nvPr/>
        </p:nvGrpSpPr>
        <p:grpSpPr bwMode="auto">
          <a:xfrm>
            <a:off x="925513" y="2211388"/>
            <a:ext cx="2546350" cy="2701925"/>
            <a:chOff x="2219325" y="1417638"/>
            <a:chExt cx="4611688" cy="3889375"/>
          </a:xfrm>
        </p:grpSpPr>
        <p:cxnSp>
          <p:nvCxnSpPr>
            <p:cNvPr id="4" name="Straight Arrow Connector 3"/>
            <p:cNvCxnSpPr/>
            <p:nvPr/>
          </p:nvCxnSpPr>
          <p:spPr>
            <a:xfrm flipV="1">
              <a:off x="3875393" y="1417638"/>
              <a:ext cx="14375" cy="226004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flipH="1">
              <a:off x="2219325" y="3677680"/>
              <a:ext cx="1656068" cy="162933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3889767" y="3677680"/>
              <a:ext cx="294124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/>
            <p:cNvSpPr/>
            <p:nvPr/>
          </p:nvSpPr>
          <p:spPr>
            <a:xfrm>
              <a:off x="4355536" y="1602737"/>
              <a:ext cx="307638" cy="29250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5902349" y="1586741"/>
              <a:ext cx="307638" cy="29707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902349" y="2919000"/>
              <a:ext cx="307638" cy="294789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372787" y="2925856"/>
              <a:ext cx="307638" cy="29250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3429748" y="3371465"/>
              <a:ext cx="152382" cy="294789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438375" y="2000358"/>
              <a:ext cx="155256" cy="292503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01715" y="2919000"/>
              <a:ext cx="155256" cy="294789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601715" y="4235263"/>
              <a:ext cx="152382" cy="294789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4024518" y="3874753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5539875" y="3880100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756486" y="4751136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3208422" y="4746455"/>
              <a:ext cx="307473" cy="294105"/>
            </a:xfrm>
            <a:prstGeom prst="ellipse">
              <a:avLst/>
            </a:prstGeom>
            <a:solidFill>
              <a:srgbClr val="FF0000"/>
            </a:solidFill>
            <a:scene3d>
              <a:camera prst="orthographicFront">
                <a:rot lat="378000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36867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2543175"/>
            <a:ext cx="243205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ight Arrow 19"/>
          <p:cNvSpPr/>
          <p:nvPr/>
        </p:nvSpPr>
        <p:spPr>
          <a:xfrm>
            <a:off x="3605213" y="2997200"/>
            <a:ext cx="2324100" cy="1376363"/>
          </a:xfrm>
          <a:prstGeom prst="rightArrow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Algorithmically compute the missing set</a:t>
            </a:r>
          </a:p>
        </p:txBody>
      </p: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806575" y="4992688"/>
            <a:ext cx="4416425" cy="1725612"/>
            <a:chOff x="1806789" y="4993241"/>
            <a:chExt cx="4416972" cy="1725612"/>
          </a:xfrm>
        </p:grpSpPr>
        <p:pic>
          <p:nvPicPr>
            <p:cNvPr id="36870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6789" y="4993241"/>
              <a:ext cx="1309688" cy="1719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1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3763" y="4993241"/>
              <a:ext cx="1155700" cy="172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2" name="Picture 22" descr="Screen Shot 2014-09-18 at 1.43.50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3849" y="5022725"/>
              <a:ext cx="1489912" cy="1689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TAs first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546237"/>
            <a:ext cx="1572313" cy="15723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908" y="1546238"/>
            <a:ext cx="1266710" cy="1583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235" y="1546238"/>
            <a:ext cx="1534070" cy="158338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19946" y="3295770"/>
            <a:ext cx="864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Anand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2451464" y="3295770"/>
            <a:ext cx="95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Aishani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954363" y="3295770"/>
            <a:ext cx="903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Adhish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5377001" y="1546238"/>
            <a:ext cx="1435281" cy="2118864"/>
            <a:chOff x="5377001" y="1546238"/>
            <a:chExt cx="1435281" cy="2118864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77001" y="1546238"/>
              <a:ext cx="1435281" cy="1591397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5521574" y="3295770"/>
              <a:ext cx="12111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Sravanika</a:t>
              </a:r>
              <a:endParaRPr lang="en-US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265633" y="3295770"/>
            <a:ext cx="710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Katie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689" y="4375440"/>
            <a:ext cx="1572312" cy="157231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8286" y="4375439"/>
            <a:ext cx="1148525" cy="157231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3470" y="4352409"/>
            <a:ext cx="1328812" cy="157231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6215" y="4352409"/>
            <a:ext cx="1340439" cy="159534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19946" y="611662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Dhruv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2524948" y="6124230"/>
            <a:ext cx="76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Kevin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141120" y="6116621"/>
            <a:ext cx="915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Simran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5672181" y="612423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Emily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7441203" y="6116621"/>
            <a:ext cx="121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Zhenkang</a:t>
            </a:r>
            <a:endParaRPr lang="en-US" dirty="0"/>
          </a:p>
        </p:txBody>
      </p:sp>
      <p:pic>
        <p:nvPicPr>
          <p:cNvPr id="45" name="Picture 44" descr="kevin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457" y="4375440"/>
            <a:ext cx="959578" cy="1572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proof is in the performance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2522538"/>
            <a:ext cx="28336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3" y="3287713"/>
            <a:ext cx="2308225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3" y="3324225"/>
            <a:ext cx="2201862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717675"/>
            <a:ext cx="17716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5126038"/>
            <a:ext cx="1409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4270375"/>
            <a:ext cx="171291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224338" y="1125538"/>
            <a:ext cx="1711325" cy="3770312"/>
            <a:chOff x="4224744" y="1125460"/>
            <a:chExt cx="1711150" cy="3770263"/>
          </a:xfrm>
        </p:grpSpPr>
        <p:sp>
          <p:nvSpPr>
            <p:cNvPr id="62475" name="TextBox 13"/>
            <p:cNvSpPr txBox="1">
              <a:spLocks noChangeArrowheads="1"/>
            </p:cNvSpPr>
            <p:nvPr/>
          </p:nvSpPr>
          <p:spPr bwMode="auto">
            <a:xfrm>
              <a:off x="4224744" y="1125460"/>
              <a:ext cx="1711150" cy="377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3900">
                  <a:solidFill>
                    <a:srgbClr val="008000"/>
                  </a:solidFill>
                </a:rPr>
                <a:t>&gt;</a:t>
              </a:r>
            </a:p>
          </p:txBody>
        </p:sp>
        <p:sp>
          <p:nvSpPr>
            <p:cNvPr id="62476" name="TextBox 14"/>
            <p:cNvSpPr txBox="1">
              <a:spLocks noChangeArrowheads="1"/>
            </p:cNvSpPr>
            <p:nvPr/>
          </p:nvSpPr>
          <p:spPr bwMode="auto">
            <a:xfrm>
              <a:off x="4444772" y="2092012"/>
              <a:ext cx="113425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srgbClr val="008000"/>
                  </a:solidFill>
                </a:rPr>
                <a:t>10x faster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57200" y="5657850"/>
            <a:ext cx="5478463" cy="877888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Better algorithm with little hacking will </a:t>
            </a:r>
            <a:r>
              <a:rPr lang="en-US" dirty="0" smtClean="0"/>
              <a:t>beat a </a:t>
            </a:r>
            <a:r>
              <a:rPr lang="en-US" dirty="0"/>
              <a:t>worse algorithm with tons of hacking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76916" y="4402140"/>
            <a:ext cx="3798515" cy="995615"/>
            <a:chOff x="576916" y="4402140"/>
            <a:chExt cx="3798515" cy="995615"/>
          </a:xfrm>
        </p:grpSpPr>
        <p:pic>
          <p:nvPicPr>
            <p:cNvPr id="62477" name="Picture 3" descr="Screen Shot 2015-03-26 at 1.43.57 PM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916" y="4417080"/>
              <a:ext cx="782886" cy="98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79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667" y="4402140"/>
              <a:ext cx="775266" cy="980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80" name="Picture 6" descr="Screen Shot 2014-09-18 at 1.43.50 PM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0717" y="4402140"/>
              <a:ext cx="864714" cy="98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4" descr="Screen Shot 2016-08-29 at 9.23.33 AM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9610" y="4417081"/>
              <a:ext cx="697787" cy="98067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key technical problem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876675" y="1417638"/>
            <a:ext cx="14288" cy="2259012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219325" y="3676650"/>
            <a:ext cx="1657350" cy="1630363"/>
          </a:xfrm>
          <a:prstGeom prst="straightConnector1">
            <a:avLst/>
          </a:prstGeom>
          <a:ln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890963" y="3676650"/>
            <a:ext cx="2940050" cy="0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4356100" y="1601788"/>
            <a:ext cx="307975" cy="293687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902325" y="1587500"/>
            <a:ext cx="307975" cy="29527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902325" y="2919413"/>
            <a:ext cx="307975" cy="293687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373563" y="2925763"/>
            <a:ext cx="307975" cy="293687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3429000" y="3371850"/>
            <a:ext cx="153988" cy="293688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438525" y="2000250"/>
            <a:ext cx="153988" cy="293688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2601913" y="2919413"/>
            <a:ext cx="153987" cy="293687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2600325" y="4235450"/>
            <a:ext cx="153988" cy="293688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024518" y="3874753"/>
            <a:ext cx="307473" cy="29410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scene3d>
            <a:camera prst="orthographicFront">
              <a:rot lat="37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5539875" y="3880100"/>
            <a:ext cx="307473" cy="29410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scene3d>
            <a:camera prst="orthographicFront">
              <a:rot lat="37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756486" y="4751136"/>
            <a:ext cx="307473" cy="29410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scene3d>
            <a:camera prst="orthographicFront">
              <a:rot lat="37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3208422" y="4746455"/>
            <a:ext cx="307473" cy="294105"/>
          </a:xfrm>
          <a:prstGeom prst="ellipse">
            <a:avLst/>
          </a:prstGeom>
          <a:solidFill>
            <a:srgbClr val="FF0000">
              <a:alpha val="35000"/>
            </a:srgbClr>
          </a:solidFill>
          <a:ln>
            <a:noFill/>
          </a:ln>
          <a:scene3d>
            <a:camera prst="orthographicFront">
              <a:rot lat="3780000" lon="0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874963" y="2011363"/>
            <a:ext cx="2819400" cy="2595562"/>
            <a:chOff x="2874214" y="2011862"/>
            <a:chExt cx="2820030" cy="2594819"/>
          </a:xfrm>
        </p:grpSpPr>
        <p:sp>
          <p:nvSpPr>
            <p:cNvPr id="47" name="Oval 46"/>
            <p:cNvSpPr/>
            <p:nvPr/>
          </p:nvSpPr>
          <p:spPr>
            <a:xfrm>
              <a:off x="3877470" y="2011862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5392827" y="2033919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4594065" y="2946399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2874214" y="2951746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2951061" y="4312576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3897558" y="3360807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398134" y="3360807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4610057" y="4301955"/>
              <a:ext cx="296110" cy="29410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>
                <a:rot lat="3420000" lon="5400000" rev="840000"/>
              </a:camera>
              <a:lightRig rig="threePt" dir="t"/>
            </a:scene3d>
            <a:sp3d>
              <a:bevelT w="152400" h="152400"/>
              <a:bevelB w="152400" h="1524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7426" name="TextBox 9"/>
          <p:cNvSpPr txBox="1">
            <a:spLocks noChangeArrowheads="1"/>
          </p:cNvSpPr>
          <p:nvPr/>
        </p:nvSpPr>
        <p:spPr bwMode="auto">
          <a:xfrm>
            <a:off x="641350" y="6002338"/>
            <a:ext cx="2114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Highly trivial: 4</a:t>
            </a:r>
            <a:r>
              <a:rPr lang="en-US" sz="1800" baseline="30000">
                <a:latin typeface="Calibri" charset="0"/>
              </a:rPr>
              <a:t>3</a:t>
            </a:r>
            <a:r>
              <a:rPr lang="en-US" sz="1800">
                <a:latin typeface="Calibri" charset="0"/>
              </a:rPr>
              <a:t> = 64</a:t>
            </a: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3516313" y="6002338"/>
            <a:ext cx="1870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Still trivial: 4</a:t>
            </a:r>
            <a:r>
              <a:rPr lang="en-US" sz="1800" baseline="30000">
                <a:latin typeface="Calibri" charset="0"/>
              </a:rPr>
              <a:t>2</a:t>
            </a:r>
            <a:r>
              <a:rPr lang="en-US" sz="1800">
                <a:latin typeface="Calibri" charset="0"/>
              </a:rPr>
              <a:t> = 16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102350" y="6002338"/>
            <a:ext cx="237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Calibri" charset="0"/>
              </a:rPr>
              <a:t>Correct answer: 4</a:t>
            </a:r>
            <a:r>
              <a:rPr lang="en-US" sz="1800" baseline="30000">
                <a:latin typeface="Calibri" charset="0"/>
              </a:rPr>
              <a:t>1.5</a:t>
            </a:r>
            <a:r>
              <a:rPr lang="en-US" sz="1800">
                <a:latin typeface="Calibri" charset="0"/>
              </a:rPr>
              <a:t> = 8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5551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6" grpId="0"/>
      <p:bldP spid="55" grpId="0"/>
      <p:bldP spid="5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If detecting communities is not for you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417638"/>
            <a:ext cx="237331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3016250"/>
            <a:ext cx="4632325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342265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357505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4421188"/>
            <a:ext cx="1547812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From someone who got a Google job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" y="1970088"/>
            <a:ext cx="8229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ja-JP" altLang="en-US" sz="3500"/>
              <a:t>“</a:t>
            </a:r>
            <a:r>
              <a:rPr lang="en-US" altLang="ja-JP" sz="3500"/>
              <a:t>You can let your algorithms class know that the phone interviews are essentially like </a:t>
            </a:r>
            <a:r>
              <a:rPr lang="en-US" altLang="ja-JP" sz="3500" b="1"/>
              <a:t>a difficult algorithms test</a:t>
            </a:r>
            <a:r>
              <a:rPr lang="en-US" altLang="ja-JP" sz="3500"/>
              <a:t>. </a:t>
            </a:r>
            <a:endParaRPr lang="en-US" sz="260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33413" y="4108450"/>
            <a:ext cx="7927975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/>
              <a:t>Lots of data structures, specifying the algorithm, analyzing the </a:t>
            </a:r>
          </a:p>
          <a:p>
            <a:pPr eaLnBrk="1" hangingPunct="1"/>
            <a:r>
              <a:rPr lang="en-US" sz="2200"/>
              <a:t>run time and space requirements... And all on the phone and </a:t>
            </a:r>
          </a:p>
          <a:p>
            <a:pPr eaLnBrk="1" hangingPunct="1"/>
            <a:r>
              <a:rPr lang="en-US" sz="2200" b="1"/>
              <a:t>you're supposed to talk through your thought process</a:t>
            </a:r>
            <a:r>
              <a:rPr lang="en-US" sz="1800" b="1"/>
              <a:t>.</a:t>
            </a:r>
            <a:r>
              <a:rPr lang="ja-JP" altLang="en-US" sz="1800" b="1"/>
              <a:t>”</a:t>
            </a:r>
            <a:endParaRPr lang="en-US" sz="1800" b="1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Why care about algorithms?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1319213"/>
            <a:ext cx="9144000" cy="5351462"/>
            <a:chOff x="0" y="1319934"/>
            <a:chExt cx="9144000" cy="5350990"/>
          </a:xfrm>
        </p:grpSpPr>
        <p:pic>
          <p:nvPicPr>
            <p:cNvPr id="39939" name="Picture 2" descr="Picture 5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19934"/>
              <a:ext cx="9144000" cy="4737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0" name="TextBox 3"/>
            <p:cNvSpPr txBox="1">
              <a:spLocks noChangeArrowheads="1"/>
            </p:cNvSpPr>
            <p:nvPr/>
          </p:nvSpPr>
          <p:spPr bwMode="auto">
            <a:xfrm>
              <a:off x="3028552" y="6116926"/>
              <a:ext cx="313525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3000"/>
                <a:t>Driving directions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Why care about algorithms?</a:t>
            </a:r>
          </a:p>
        </p:txBody>
      </p:sp>
      <p:sp>
        <p:nvSpPr>
          <p:cNvPr id="40962" name="TextBox 3"/>
          <p:cNvSpPr txBox="1">
            <a:spLocks noChangeArrowheads="1"/>
          </p:cNvSpPr>
          <p:nvPr/>
        </p:nvSpPr>
        <p:spPr bwMode="auto">
          <a:xfrm>
            <a:off x="1920875" y="6051550"/>
            <a:ext cx="57023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/>
              <a:t>Computing Bestsellers on the fly</a:t>
            </a:r>
          </a:p>
        </p:txBody>
      </p:sp>
      <p:pic>
        <p:nvPicPr>
          <p:cNvPr id="40963" name="Picture 5" descr="Picture 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9050"/>
            <a:ext cx="914400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Why care about algorithms?</a:t>
            </a:r>
          </a:p>
        </p:txBody>
      </p:sp>
      <p:sp>
        <p:nvSpPr>
          <p:cNvPr id="41986" name="TextBox 3"/>
          <p:cNvSpPr txBox="1">
            <a:spLocks noChangeArrowheads="1"/>
          </p:cNvSpPr>
          <p:nvPr/>
        </p:nvSpPr>
        <p:spPr bwMode="auto">
          <a:xfrm>
            <a:off x="2073275" y="6051550"/>
            <a:ext cx="49752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/>
              <a:t>Booking cheapest air tickets</a:t>
            </a:r>
          </a:p>
        </p:txBody>
      </p:sp>
      <p:pic>
        <p:nvPicPr>
          <p:cNvPr id="41987" name="Picture 4" descr="Picture 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1417638"/>
            <a:ext cx="74803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Why care about algorithms?</a:t>
            </a:r>
          </a:p>
        </p:txBody>
      </p:sp>
      <p:sp>
        <p:nvSpPr>
          <p:cNvPr id="43010" name="TextBox 3"/>
          <p:cNvSpPr txBox="1">
            <a:spLocks noChangeArrowheads="1"/>
          </p:cNvSpPr>
          <p:nvPr/>
        </p:nvSpPr>
        <p:spPr bwMode="auto">
          <a:xfrm>
            <a:off x="2909888" y="6051550"/>
            <a:ext cx="30924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/>
              <a:t>Google searches</a:t>
            </a:r>
          </a:p>
        </p:txBody>
      </p:sp>
      <p:pic>
        <p:nvPicPr>
          <p:cNvPr id="43011" name="Picture 5" descr="Picture 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1292225"/>
            <a:ext cx="6397625" cy="475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Why care about algorithms?</a:t>
            </a:r>
          </a:p>
        </p:txBody>
      </p:sp>
      <p:sp>
        <p:nvSpPr>
          <p:cNvPr id="44034" name="TextBox 3"/>
          <p:cNvSpPr txBox="1">
            <a:spLocks noChangeArrowheads="1"/>
          </p:cNvSpPr>
          <p:nvPr/>
        </p:nvSpPr>
        <p:spPr bwMode="auto">
          <a:xfrm>
            <a:off x="2909888" y="6051550"/>
            <a:ext cx="32845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/>
              <a:t>Data compression</a:t>
            </a:r>
          </a:p>
        </p:txBody>
      </p:sp>
      <p:pic>
        <p:nvPicPr>
          <p:cNvPr id="4403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563688"/>
            <a:ext cx="44450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6"/>
          <p:cNvSpPr txBox="1">
            <a:spLocks noChangeArrowheads="1"/>
          </p:cNvSpPr>
          <p:nvPr/>
        </p:nvSpPr>
        <p:spPr bwMode="auto">
          <a:xfrm>
            <a:off x="2887663" y="5621338"/>
            <a:ext cx="3652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/>
              <a:t>http://www.di.ens.fr/~cherniav/teaching.html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Why care about algorithms?</a:t>
            </a:r>
          </a:p>
        </p:txBody>
      </p:sp>
      <p:sp>
        <p:nvSpPr>
          <p:cNvPr id="45058" name="TextBox 3"/>
          <p:cNvSpPr txBox="1">
            <a:spLocks noChangeArrowheads="1"/>
          </p:cNvSpPr>
          <p:nvPr/>
        </p:nvSpPr>
        <p:spPr bwMode="auto">
          <a:xfrm>
            <a:off x="3170238" y="6272213"/>
            <a:ext cx="283527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/>
              <a:t>Error correction</a:t>
            </a:r>
          </a:p>
        </p:txBody>
      </p:sp>
      <p:pic>
        <p:nvPicPr>
          <p:cNvPr id="4505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306513"/>
            <a:ext cx="66675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Box 7"/>
          <p:cNvSpPr txBox="1">
            <a:spLocks noChangeArrowheads="1"/>
          </p:cNvSpPr>
          <p:nvPr/>
        </p:nvSpPr>
        <p:spPr bwMode="auto">
          <a:xfrm>
            <a:off x="982663" y="5673725"/>
            <a:ext cx="5659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http://www.switched.com/2010/02/11/fix-dvd-scratches-using-a-banana-and-toothpaste</a:t>
            </a:r>
            <a:r>
              <a:rPr lang="en-US" sz="1800"/>
              <a:t>/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Lectures will be videotaped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543" y="1393745"/>
            <a:ext cx="3339039" cy="50362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87171" y="2379101"/>
            <a:ext cx="450181" cy="35365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331218" y="6494303"/>
            <a:ext cx="45985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http://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www.imdb.com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/title/tt0363510/</a:t>
            </a:r>
            <a:r>
              <a:rPr 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mediaviewer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/rm2499681792</a:t>
            </a:r>
          </a:p>
        </p:txBody>
      </p:sp>
    </p:spTree>
    <p:extLst>
      <p:ext uri="{BB962C8B-B14F-4D97-AF65-F5344CB8AC3E}">
        <p14:creationId xmlns:p14="http://schemas.microsoft.com/office/powerpoint/2010/main" val="2670665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(And I could) go on…</a:t>
            </a:r>
          </a:p>
        </p:txBody>
      </p:sp>
      <p:pic>
        <p:nvPicPr>
          <p:cNvPr id="4608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813" y="1312863"/>
            <a:ext cx="335915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4"/>
          <p:cNvSpPr txBox="1">
            <a:spLocks noChangeArrowheads="1"/>
          </p:cNvSpPr>
          <p:nvPr/>
        </p:nvSpPr>
        <p:spPr bwMode="auto">
          <a:xfrm>
            <a:off x="2801938" y="6284913"/>
            <a:ext cx="36083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/>
              <a:t>http://www.movieposter.com/poster/MPW-33672/Titanic.html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Find out for yourself</a:t>
            </a:r>
          </a:p>
        </p:txBody>
      </p:sp>
      <p:sp>
        <p:nvSpPr>
          <p:cNvPr id="47106" name="TextBox 2"/>
          <p:cNvSpPr txBox="1">
            <a:spLocks noChangeArrowheads="1"/>
          </p:cNvSpPr>
          <p:nvPr/>
        </p:nvSpPr>
        <p:spPr bwMode="auto">
          <a:xfrm>
            <a:off x="500063" y="1477963"/>
            <a:ext cx="78423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Mini project: </a:t>
            </a:r>
            <a:r>
              <a:rPr lang="en-US" sz="2000" dirty="0" smtClean="0">
                <a:solidFill>
                  <a:srgbClr val="FF0000"/>
                </a:solidFill>
              </a:rPr>
              <a:t>Video on social impact of </a:t>
            </a:r>
            <a:r>
              <a:rPr lang="en-US" sz="2000" dirty="0">
                <a:solidFill>
                  <a:srgbClr val="FF0000"/>
                </a:solidFill>
              </a:rPr>
              <a:t>algorithm. Groups of size = </a:t>
            </a:r>
            <a:r>
              <a:rPr lang="en-US" sz="2000" dirty="0" smtClean="0">
                <a:solidFill>
                  <a:srgbClr val="FF0000"/>
                </a:solidFill>
              </a:rPr>
              <a:t>3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3" name="Picture 2" descr="Screen Shot 2017-08-26 at 3.05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800"/>
            <a:ext cx="9144000" cy="4831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Questions/Comments?</a:t>
            </a:r>
          </a:p>
        </p:txBody>
      </p:sp>
      <p:pic>
        <p:nvPicPr>
          <p:cNvPr id="49154" name="Picture 4" descr="Pictur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458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Now about the course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2857500" y="1581150"/>
            <a:ext cx="3557588" cy="4845050"/>
            <a:chOff x="1014357" y="1581046"/>
            <a:chExt cx="3557643" cy="4845154"/>
          </a:xfrm>
        </p:grpSpPr>
        <p:pic>
          <p:nvPicPr>
            <p:cNvPr id="50179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907" y="1581046"/>
              <a:ext cx="3449093" cy="4845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1014357" y="5351440"/>
              <a:ext cx="1503386" cy="58580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dirty="0">
                  <a:solidFill>
                    <a:schemeClr val="accent6">
                      <a:lumMod val="75000"/>
                    </a:schemeClr>
                  </a:solidFill>
                </a:rPr>
                <a:t>IT’LL BE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We’ll do loads of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378200" y="1720850"/>
            <a:ext cx="2408238" cy="3646488"/>
            <a:chOff x="3378200" y="1720850"/>
            <a:chExt cx="2408890" cy="3647132"/>
          </a:xfrm>
        </p:grpSpPr>
        <p:grpSp>
          <p:nvGrpSpPr>
            <p:cNvPr id="51204" name="Group 4"/>
            <p:cNvGrpSpPr>
              <a:grpSpLocks/>
            </p:cNvGrpSpPr>
            <p:nvPr/>
          </p:nvGrpSpPr>
          <p:grpSpPr bwMode="auto">
            <a:xfrm>
              <a:off x="3378200" y="1720850"/>
              <a:ext cx="2387600" cy="3416300"/>
              <a:chOff x="3378200" y="1720850"/>
              <a:chExt cx="2387600" cy="3416300"/>
            </a:xfrm>
          </p:grpSpPr>
          <p:pic>
            <p:nvPicPr>
              <p:cNvPr id="51206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8200" y="1720850"/>
                <a:ext cx="2387600" cy="3416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207" name="TextBox 3"/>
              <p:cNvSpPr txBox="1">
                <a:spLocks noChangeArrowheads="1"/>
              </p:cNvSpPr>
              <p:nvPr/>
            </p:nvSpPr>
            <p:spPr bwMode="auto">
              <a:xfrm>
                <a:off x="5344459" y="3884133"/>
                <a:ext cx="3000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/>
                  <a:t>s</a:t>
                </a:r>
              </a:p>
            </p:txBody>
          </p:sp>
        </p:grpSp>
        <p:sp>
          <p:nvSpPr>
            <p:cNvPr id="51205" name="Rectangle 5"/>
            <p:cNvSpPr>
              <a:spLocks noChangeArrowheads="1"/>
            </p:cNvSpPr>
            <p:nvPr/>
          </p:nvSpPr>
          <p:spPr bwMode="auto">
            <a:xfrm>
              <a:off x="3395765" y="5137150"/>
              <a:ext cx="239132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900"/>
                <a:t>http://www.impawards.com/2005/proof.html</a:t>
              </a:r>
            </a:p>
          </p:txBody>
        </p:sp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774825" y="5724525"/>
            <a:ext cx="6094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Writing down your thought process formally and precisely!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language of proofs</a:t>
            </a:r>
          </a:p>
        </p:txBody>
      </p:sp>
      <p:sp>
        <p:nvSpPr>
          <p:cNvPr id="52226" name="TextBox 2"/>
          <p:cNvSpPr txBox="1">
            <a:spLocks noChangeArrowheads="1"/>
          </p:cNvSpPr>
          <p:nvPr/>
        </p:nvSpPr>
        <p:spPr bwMode="auto">
          <a:xfrm>
            <a:off x="792163" y="2041525"/>
            <a:ext cx="32146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500"/>
              <a:t>Brad Pitt had a beard</a:t>
            </a:r>
          </a:p>
        </p:txBody>
      </p:sp>
      <p:pic>
        <p:nvPicPr>
          <p:cNvPr id="52227" name="Picture 3" descr="brad-pitt-be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1417638"/>
            <a:ext cx="1593850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Box 4"/>
          <p:cNvSpPr txBox="1">
            <a:spLocks noChangeArrowheads="1"/>
          </p:cNvSpPr>
          <p:nvPr/>
        </p:nvSpPr>
        <p:spPr bwMode="auto">
          <a:xfrm>
            <a:off x="792163" y="3800475"/>
            <a:ext cx="35004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500"/>
              <a:t>Every goat has a beard </a:t>
            </a:r>
          </a:p>
        </p:txBody>
      </p:sp>
      <p:pic>
        <p:nvPicPr>
          <p:cNvPr id="52229" name="Picture 5" descr="goat-bear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3544888"/>
            <a:ext cx="128428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TextBox 6"/>
          <p:cNvSpPr txBox="1">
            <a:spLocks noChangeArrowheads="1"/>
          </p:cNvSpPr>
          <p:nvPr/>
        </p:nvSpPr>
        <p:spPr bwMode="auto">
          <a:xfrm>
            <a:off x="5340350" y="3051175"/>
            <a:ext cx="85883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waleg.com</a:t>
            </a:r>
          </a:p>
        </p:txBody>
      </p:sp>
      <p:sp>
        <p:nvSpPr>
          <p:cNvPr id="52231" name="TextBox 7"/>
          <p:cNvSpPr txBox="1">
            <a:spLocks noChangeArrowheads="1"/>
          </p:cNvSpPr>
          <p:nvPr/>
        </p:nvSpPr>
        <p:spPr bwMode="auto">
          <a:xfrm>
            <a:off x="4914900" y="5008563"/>
            <a:ext cx="13509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/>
              <a:t>animaldiversity.org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6025" y="5557838"/>
            <a:ext cx="6989763" cy="7064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/>
              <a:t>Hence, Brad Pitt is a goat.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Why do proofs?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57200" y="1984375"/>
            <a:ext cx="7694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Makes you think logically about problems and solutions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87375" y="3143250"/>
            <a:ext cx="5983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From a friend who works on Google Maps: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68375" y="4095750"/>
            <a:ext cx="6765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Proving that the algorithm I am implementing is correct helps me </a:t>
            </a:r>
          </a:p>
          <a:p>
            <a:pPr eaLnBrk="1" hangingPunct="1"/>
            <a:r>
              <a:rPr lang="en-US" sz="1800"/>
              <a:t>identify corner cases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8-26 at 3.06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9144000" cy="47757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2321" y="6285328"/>
            <a:ext cx="8541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http://www-</a:t>
            </a:r>
            <a:r>
              <a:rPr lang="en-US" sz="2000" dirty="0" err="1">
                <a:solidFill>
                  <a:srgbClr val="FF0000"/>
                </a:solidFill>
              </a:rPr>
              <a:t>student.cse.buffalo.edu</a:t>
            </a:r>
            <a:r>
              <a:rPr lang="en-US" sz="2000" dirty="0">
                <a:solidFill>
                  <a:srgbClr val="FF0000"/>
                </a:solidFill>
              </a:rPr>
              <a:t>/~</a:t>
            </a:r>
            <a:r>
              <a:rPr lang="en-US" sz="2000" dirty="0" err="1">
                <a:solidFill>
                  <a:srgbClr val="FF0000"/>
                </a:solidFill>
              </a:rPr>
              <a:t>atri</a:t>
            </a:r>
            <a:r>
              <a:rPr lang="en-US" sz="2000" dirty="0">
                <a:solidFill>
                  <a:srgbClr val="FF0000"/>
                </a:solidFill>
              </a:rPr>
              <a:t>/cse331/support/proofs/</a:t>
            </a:r>
            <a:r>
              <a:rPr lang="en-US" sz="2000" dirty="0" err="1">
                <a:solidFill>
                  <a:srgbClr val="FF0000"/>
                </a:solidFill>
              </a:rPr>
              <a:t>index.html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 common complaint</a:t>
            </a:r>
          </a:p>
        </p:txBody>
      </p:sp>
      <p:sp>
        <p:nvSpPr>
          <p:cNvPr id="55298" name="TextBox 2"/>
          <p:cNvSpPr txBox="1">
            <a:spLocks noChangeArrowheads="1"/>
          </p:cNvSpPr>
          <p:nvPr/>
        </p:nvSpPr>
        <p:spPr bwMode="auto">
          <a:xfrm>
            <a:off x="1295400" y="2073275"/>
            <a:ext cx="64897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100"/>
              <a:t>Your examples in class look nothing </a:t>
            </a:r>
          </a:p>
          <a:p>
            <a:pPr eaLnBrk="1" hangingPunct="1"/>
            <a:r>
              <a:rPr lang="en-US" sz="3100"/>
              <a:t>            like HW questions.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True because….</a:t>
            </a:r>
          </a:p>
        </p:txBody>
      </p:sp>
      <p:pic>
        <p:nvPicPr>
          <p:cNvPr id="563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275" y="1590675"/>
            <a:ext cx="4092575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3"/>
          <p:cNvSpPr txBox="1">
            <a:spLocks noChangeArrowheads="1"/>
          </p:cNvSpPr>
          <p:nvPr/>
        </p:nvSpPr>
        <p:spPr bwMode="auto">
          <a:xfrm>
            <a:off x="4078288" y="5867400"/>
            <a:ext cx="1338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zazzle.com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98700" y="3819525"/>
            <a:ext cx="4984750" cy="403225"/>
            <a:chOff x="2299167" y="3819672"/>
            <a:chExt cx="4984753" cy="403374"/>
          </a:xfrm>
        </p:grpSpPr>
        <p:sp>
          <p:nvSpPr>
            <p:cNvPr id="5" name="Rectangle 4"/>
            <p:cNvSpPr/>
            <p:nvPr/>
          </p:nvSpPr>
          <p:spPr>
            <a:xfrm rot="18143592">
              <a:off x="4651772" y="1590899"/>
              <a:ext cx="389081" cy="4875215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 rot="3089124">
              <a:off x="4542235" y="1576604"/>
              <a:ext cx="389082" cy="487521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About Me</a:t>
            </a:r>
          </a:p>
        </p:txBody>
      </p:sp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820738" y="1574800"/>
            <a:ext cx="23891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200">
                <a:latin typeface="Calibri" charset="0"/>
              </a:rPr>
              <a:t>Atri Rudra</a:t>
            </a:r>
          </a:p>
        </p:txBody>
      </p:sp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1570038" y="2406650"/>
            <a:ext cx="286118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 err="1" smtClean="0">
                <a:latin typeface="Calibri" charset="0"/>
              </a:rPr>
              <a:t>atri</a:t>
            </a:r>
            <a:r>
              <a:rPr lang="en-US" sz="3000" dirty="0" err="1">
                <a:latin typeface="Calibri" charset="0"/>
              </a:rPr>
              <a:t>@</a:t>
            </a:r>
            <a:r>
              <a:rPr lang="en-US" altLang="ja-JP" sz="3000" dirty="0" err="1" smtClean="0">
                <a:latin typeface="Calibri" charset="0"/>
              </a:rPr>
              <a:t>buffalo.edu</a:t>
            </a:r>
            <a:endParaRPr lang="en-US" sz="3000" dirty="0">
              <a:latin typeface="Calibri" charset="0"/>
            </a:endParaRP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1570038" y="3086100"/>
            <a:ext cx="24511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>
                <a:latin typeface="Calibri" charset="0"/>
              </a:rPr>
              <a:t>Office: 319 Davis</a:t>
            </a:r>
          </a:p>
        </p:txBody>
      </p:sp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1570038" y="3606800"/>
            <a:ext cx="71389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600" dirty="0">
                <a:latin typeface="Calibri" charset="0"/>
              </a:rPr>
              <a:t>Office hours: Mon, </a:t>
            </a:r>
            <a:r>
              <a:rPr lang="en-US" sz="2600" dirty="0" smtClean="0">
                <a:latin typeface="Calibri" charset="0"/>
              </a:rPr>
              <a:t>3</a:t>
            </a:r>
            <a:r>
              <a:rPr lang="en-US" sz="2600" dirty="0" smtClean="0">
                <a:latin typeface="Calibri" charset="0"/>
              </a:rPr>
              <a:t>:</a:t>
            </a:r>
            <a:r>
              <a:rPr lang="en-US" sz="2600" dirty="0">
                <a:latin typeface="Calibri" charset="0"/>
              </a:rPr>
              <a:t>3</a:t>
            </a:r>
            <a:r>
              <a:rPr lang="en-US" sz="2600" dirty="0" smtClean="0">
                <a:latin typeface="Calibri" charset="0"/>
              </a:rPr>
              <a:t>0-4:</a:t>
            </a:r>
            <a:r>
              <a:rPr lang="en-US" sz="2600" dirty="0">
                <a:latin typeface="Calibri" charset="0"/>
              </a:rPr>
              <a:t>2</a:t>
            </a:r>
            <a:r>
              <a:rPr lang="en-US" sz="2600" dirty="0" smtClean="0">
                <a:latin typeface="Calibri" charset="0"/>
              </a:rPr>
              <a:t>0pm</a:t>
            </a:r>
            <a:r>
              <a:rPr lang="en-US" sz="2600" dirty="0">
                <a:latin typeface="Calibri" charset="0"/>
              </a:rPr>
              <a:t>; Wed </a:t>
            </a:r>
            <a:r>
              <a:rPr lang="en-US" sz="2600" dirty="0" smtClean="0">
                <a:latin typeface="Calibri" charset="0"/>
              </a:rPr>
              <a:t>2:</a:t>
            </a:r>
            <a:r>
              <a:rPr lang="en-US" sz="2600" dirty="0">
                <a:latin typeface="Calibri" charset="0"/>
              </a:rPr>
              <a:t>00</a:t>
            </a:r>
            <a:r>
              <a:rPr lang="en-US" sz="2600" dirty="0" smtClean="0">
                <a:latin typeface="Calibri" charset="0"/>
              </a:rPr>
              <a:t>-2:</a:t>
            </a:r>
            <a:r>
              <a:rPr lang="en-US" sz="2600" dirty="0">
                <a:latin typeface="Calibri" charset="0"/>
              </a:rPr>
              <a:t>50pm</a:t>
            </a:r>
          </a:p>
        </p:txBody>
      </p:sp>
      <p:sp>
        <p:nvSpPr>
          <p:cNvPr id="20486" name="TextBox 1"/>
          <p:cNvSpPr txBox="1">
            <a:spLocks noChangeArrowheads="1"/>
          </p:cNvSpPr>
          <p:nvPr/>
        </p:nvSpPr>
        <p:spPr bwMode="auto">
          <a:xfrm>
            <a:off x="3417888" y="4111625"/>
            <a:ext cx="1609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/>
              <a:t>OH starts today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False because…</a:t>
            </a:r>
          </a:p>
        </p:txBody>
      </p:sp>
      <p:sp>
        <p:nvSpPr>
          <p:cNvPr id="57346" name="TextBox 2"/>
          <p:cNvSpPr txBox="1">
            <a:spLocks noChangeArrowheads="1"/>
          </p:cNvSpPr>
          <p:nvPr/>
        </p:nvSpPr>
        <p:spPr bwMode="auto">
          <a:xfrm>
            <a:off x="665163" y="2290763"/>
            <a:ext cx="7661275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300"/>
              <a:t>HWs and exams will test your </a:t>
            </a:r>
          </a:p>
          <a:p>
            <a:pPr eaLnBrk="1" hangingPunct="1"/>
            <a:r>
              <a:rPr lang="en-US" sz="4300" b="1"/>
              <a:t>understanding</a:t>
            </a:r>
            <a:r>
              <a:rPr lang="en-US" sz="4300"/>
              <a:t> of the material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To get an A in the class</a:t>
            </a:r>
          </a:p>
        </p:txBody>
      </p:sp>
      <p:sp>
        <p:nvSpPr>
          <p:cNvPr id="58370" name="TextBox 2"/>
          <p:cNvSpPr txBox="1">
            <a:spLocks noChangeArrowheads="1"/>
          </p:cNvSpPr>
          <p:nvPr/>
        </p:nvSpPr>
        <p:spPr bwMode="auto">
          <a:xfrm>
            <a:off x="1217613" y="2462213"/>
            <a:ext cx="708977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300"/>
              <a:t>Have to get at least 90.0000000000000000000000%</a:t>
            </a:r>
          </a:p>
        </p:txBody>
      </p:sp>
      <p:sp>
        <p:nvSpPr>
          <p:cNvPr id="58371" name="TextBox 3"/>
          <p:cNvSpPr txBox="1">
            <a:spLocks noChangeArrowheads="1"/>
          </p:cNvSpPr>
          <p:nvPr/>
        </p:nvSpPr>
        <p:spPr bwMode="auto">
          <a:xfrm>
            <a:off x="1217613" y="3835400"/>
            <a:ext cx="2776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Rest graded on the curve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 cautionary tale…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When I was an undergrad</a:t>
            </a:r>
          </a:p>
          <a:p>
            <a:pPr lvl="1" eaLnBrk="1" hangingPunct="1">
              <a:lnSpc>
                <a:spcPct val="90000"/>
              </a:lnSpc>
              <a:buFont typeface="Arial" charset="0"/>
              <a:buNone/>
            </a:pPr>
            <a:r>
              <a:rPr lang="en-US">
                <a:latin typeface="Calibri" charset="0"/>
                <a:ea typeface="ＭＳ Ｐゴシック" charset="0"/>
              </a:rPr>
              <a:t>Took algorithms as a sophomore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Understood all the lectures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Did not study outside of lectures</a:t>
            </a:r>
          </a:p>
          <a:p>
            <a:pPr lvl="1" eaLnBrk="1" hangingPunct="1">
              <a:lnSpc>
                <a:spcPct val="90000"/>
              </a:lnSpc>
              <a:buFont typeface="Arial" charset="0"/>
              <a:buNone/>
            </a:pPr>
            <a:r>
              <a:rPr lang="en-US">
                <a:latin typeface="Calibri" charset="0"/>
                <a:ea typeface="ＭＳ Ｐゴシック" charset="0"/>
              </a:rPr>
              <a:t>(We had no homeworks)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Did decent on the mid-term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Nearly flunked the finals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Got a </a:t>
            </a:r>
            <a:r>
              <a:rPr lang="en-US" b="1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C</a:t>
            </a:r>
          </a:p>
          <a:p>
            <a:pPr lvl="1" eaLnBrk="1" hangingPunct="1">
              <a:lnSpc>
                <a:spcPct val="90000"/>
              </a:lnSpc>
            </a:pPr>
            <a:endParaRPr lang="en-US">
              <a:latin typeface="Calibri" charset="0"/>
              <a:ea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00200"/>
            <a:ext cx="26273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Questions/Comments?</a:t>
            </a:r>
          </a:p>
        </p:txBody>
      </p:sp>
      <p:pic>
        <p:nvPicPr>
          <p:cNvPr id="37890" name="Picture 4" descr="Pictur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458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How we will make 331</a:t>
            </a: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028950" y="1417638"/>
            <a:ext cx="3289300" cy="5105400"/>
            <a:chOff x="5282981" y="1581046"/>
            <a:chExt cx="3289325" cy="5105979"/>
          </a:xfrm>
        </p:grpSpPr>
        <p:pic>
          <p:nvPicPr>
            <p:cNvPr id="3891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2981" y="1581046"/>
              <a:ext cx="3289325" cy="5105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5883422" y="5351791"/>
              <a:ext cx="2496656" cy="814167"/>
            </a:xfrm>
            <a:prstGeom prst="rect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20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RIDING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What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we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 smtClean="0">
                <a:latin typeface="Calibri" charset="0"/>
                <a:ea typeface="ＭＳ Ｐゴシック" charset="0"/>
                <a:cs typeface="ＭＳ Ｐゴシック" charset="0"/>
              </a:rPr>
              <a:t>ll 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strive to do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787400" y="1739900"/>
            <a:ext cx="70754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>
                <a:latin typeface="Calibri" charset="0"/>
              </a:rPr>
              <a:t>Help you with your questions and/or doubts</a:t>
            </a:r>
          </a:p>
        </p:txBody>
      </p:sp>
      <p:sp>
        <p:nvSpPr>
          <p:cNvPr id="39939" name="TextBox 3"/>
          <p:cNvSpPr txBox="1">
            <a:spLocks noChangeArrowheads="1"/>
          </p:cNvSpPr>
          <p:nvPr/>
        </p:nvSpPr>
        <p:spPr bwMode="auto">
          <a:xfrm>
            <a:off x="-25400" y="3009900"/>
            <a:ext cx="93535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>
                <a:latin typeface="Calibri" charset="0"/>
              </a:rPr>
              <a:t>If need be, email us for time outside of regular office hours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We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dirty="0" smtClean="0">
                <a:latin typeface="Calibri" charset="0"/>
                <a:ea typeface="ＭＳ Ｐゴシック" charset="0"/>
                <a:cs typeface="ＭＳ Ｐゴシック" charset="0"/>
              </a:rPr>
              <a:t>re 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not mind readers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096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390650"/>
            <a:ext cx="635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If you need it, ask for help</a:t>
            </a:r>
          </a:p>
        </p:txBody>
      </p:sp>
      <p:pic>
        <p:nvPicPr>
          <p:cNvPr id="4198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070100"/>
            <a:ext cx="50800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More chances to recover</a:t>
            </a:r>
          </a:p>
        </p:txBody>
      </p:sp>
      <p:sp>
        <p:nvSpPr>
          <p:cNvPr id="44034" name="TextBox 2"/>
          <p:cNvSpPr txBox="1">
            <a:spLocks noChangeArrowheads="1"/>
          </p:cNvSpPr>
          <p:nvPr/>
        </p:nvSpPr>
        <p:spPr bwMode="auto">
          <a:xfrm>
            <a:off x="725488" y="2371725"/>
            <a:ext cx="43164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Lowest three HW scores will be dropped</a:t>
            </a:r>
          </a:p>
        </p:txBody>
      </p:sp>
      <p:sp>
        <p:nvSpPr>
          <p:cNvPr id="44035" name="TextBox 3"/>
          <p:cNvSpPr txBox="1">
            <a:spLocks noChangeArrowheads="1"/>
          </p:cNvSpPr>
          <p:nvPr/>
        </p:nvSpPr>
        <p:spPr bwMode="auto">
          <a:xfrm>
            <a:off x="725488" y="3679825"/>
            <a:ext cx="6111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If you do better on the final exam than  the mid-term exam</a:t>
            </a:r>
          </a:p>
          <a:p>
            <a:pPr eaLnBrk="1" hangingPunct="1"/>
            <a:endParaRPr lang="en-US" sz="1800"/>
          </a:p>
          <a:p>
            <a:pPr eaLnBrk="1" hangingPunct="1"/>
            <a:r>
              <a:rPr lang="en-US" sz="1800"/>
              <a:t>then only final exam score will count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Follow the Textbook</a:t>
            </a:r>
          </a:p>
        </p:txBody>
      </p:sp>
      <p:pic>
        <p:nvPicPr>
          <p:cNvPr id="46082" name="Picture 3" descr="DSC_01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3" y="1301750"/>
            <a:ext cx="4265612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us all at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78000" y="3053540"/>
            <a:ext cx="5589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cse-331-staff@buffalo.edu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3647" y="5127927"/>
            <a:ext cx="7198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TAs will not respond to individual emails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(except for re-grading requests)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4244424" y="1417638"/>
            <a:ext cx="3537020" cy="1331188"/>
          </a:xfrm>
          <a:prstGeom prst="cloudCallou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Or use piazza!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67500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7-08-26 at 3.09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500"/>
            <a:ext cx="9144000" cy="46916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9172" y="6124578"/>
            <a:ext cx="7757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http://www-</a:t>
            </a:r>
            <a:r>
              <a:rPr lang="en-US" sz="2000" dirty="0" err="1">
                <a:solidFill>
                  <a:srgbClr val="FF0000"/>
                </a:solidFill>
              </a:rPr>
              <a:t>student.cse.buffalo.edu</a:t>
            </a:r>
            <a:r>
              <a:rPr lang="en-US" sz="2000" dirty="0">
                <a:solidFill>
                  <a:srgbClr val="FF0000"/>
                </a:solidFill>
              </a:rPr>
              <a:t>/~</a:t>
            </a:r>
            <a:r>
              <a:rPr lang="en-US" sz="2000" dirty="0" err="1">
                <a:solidFill>
                  <a:srgbClr val="FF0000"/>
                </a:solidFill>
              </a:rPr>
              <a:t>atri</a:t>
            </a:r>
            <a:r>
              <a:rPr lang="en-US" sz="2000" dirty="0">
                <a:solidFill>
                  <a:srgbClr val="FF0000"/>
                </a:solidFill>
              </a:rPr>
              <a:t>/cse331/support/</a:t>
            </a:r>
            <a:r>
              <a:rPr lang="en-US" sz="2000" dirty="0" err="1">
                <a:solidFill>
                  <a:srgbClr val="FF0000"/>
                </a:solidFill>
              </a:rPr>
              <a:t>index.html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99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The cautionary tale has asilver lining…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3581400" y="3657600"/>
            <a:ext cx="1295400" cy="609600"/>
          </a:xfrm>
          <a:prstGeom prst="righ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7108" name="Group 7"/>
          <p:cNvGrpSpPr>
            <a:grpSpLocks/>
          </p:cNvGrpSpPr>
          <p:nvPr/>
        </p:nvGrpSpPr>
        <p:grpSpPr bwMode="auto">
          <a:xfrm>
            <a:off x="609600" y="1524000"/>
            <a:ext cx="2840038" cy="4637088"/>
            <a:chOff x="609600" y="1524000"/>
            <a:chExt cx="2840591" cy="4636532"/>
          </a:xfrm>
        </p:grpSpPr>
        <p:pic>
          <p:nvPicPr>
            <p:cNvPr id="47112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524000"/>
              <a:ext cx="2628106" cy="419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3" name="TextBox 6"/>
            <p:cNvSpPr txBox="1">
              <a:spLocks noChangeArrowheads="1"/>
            </p:cNvSpPr>
            <p:nvPr/>
          </p:nvSpPr>
          <p:spPr bwMode="auto">
            <a:xfrm>
              <a:off x="609600" y="5791200"/>
              <a:ext cx="284059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Calibri" charset="0"/>
                </a:rPr>
                <a:t>C in undergrad algorithms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953000" y="2362200"/>
            <a:ext cx="3905250" cy="3189288"/>
            <a:chOff x="4953000" y="2362200"/>
            <a:chExt cx="3904794" cy="3188732"/>
          </a:xfrm>
        </p:grpSpPr>
        <p:pic>
          <p:nvPicPr>
            <p:cNvPr id="47110" name="Picture 7" descr="cwvDm9asA3Lw9bM2Abl5etGLg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2362200"/>
              <a:ext cx="3904794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1" name="TextBox 8"/>
            <p:cNvSpPr txBox="1">
              <a:spLocks noChangeArrowheads="1"/>
            </p:cNvSpPr>
            <p:nvPr/>
          </p:nvSpPr>
          <p:spPr bwMode="auto">
            <a:xfrm>
              <a:off x="5334000" y="5181600"/>
              <a:ext cx="32891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Calibri" charset="0"/>
                </a:rPr>
                <a:t>Ph.D. in algorithms/complexity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The only way to do well is to work hard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511300"/>
            <a:ext cx="635000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Handouts for today</a:t>
            </a:r>
          </a:p>
        </p:txBody>
      </p:sp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1231900" y="1917700"/>
            <a:ext cx="27463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>
                <a:latin typeface="Calibri" charset="0"/>
              </a:rPr>
              <a:t>Syllabus (online)</a:t>
            </a:r>
          </a:p>
        </p:txBody>
      </p:sp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1231900" y="3744913"/>
            <a:ext cx="34845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>
                <a:latin typeface="Calibri" charset="0"/>
              </a:rPr>
              <a:t>Homework 0 (online)</a:t>
            </a:r>
          </a:p>
        </p:txBody>
      </p:sp>
      <p:sp>
        <p:nvSpPr>
          <p:cNvPr id="23557" name="TextBox 2"/>
          <p:cNvSpPr txBox="1">
            <a:spLocks noChangeArrowheads="1"/>
          </p:cNvSpPr>
          <p:nvPr/>
        </p:nvSpPr>
        <p:spPr bwMode="auto">
          <a:xfrm>
            <a:off x="1231900" y="2798763"/>
            <a:ext cx="58975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>
                <a:latin typeface="Calibri" charset="0"/>
              </a:rPr>
              <a:t>Homework Policy document (online)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7-08-26 at 10.08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4248"/>
            <a:ext cx="9144000" cy="51156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Stop Shop for the Course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0708" y="6379882"/>
            <a:ext cx="75151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http://www-</a:t>
            </a:r>
            <a:r>
              <a:rPr lang="en-US" sz="2000" dirty="0" err="1">
                <a:solidFill>
                  <a:srgbClr val="FF0000"/>
                </a:solidFill>
              </a:rPr>
              <a:t>student.cse.buffalo.edu</a:t>
            </a:r>
            <a:r>
              <a:rPr lang="en-US" sz="2000" dirty="0">
                <a:solidFill>
                  <a:srgbClr val="FF0000"/>
                </a:solidFill>
              </a:rPr>
              <a:t>/~</a:t>
            </a:r>
            <a:r>
              <a:rPr lang="en-US" sz="2000" dirty="0" err="1">
                <a:solidFill>
                  <a:srgbClr val="FF0000"/>
                </a:solidFill>
              </a:rPr>
              <a:t>atri</a:t>
            </a:r>
            <a:r>
              <a:rPr lang="en-US" sz="2000" dirty="0">
                <a:solidFill>
                  <a:srgbClr val="FF0000"/>
                </a:solidFill>
              </a:rPr>
              <a:t>/cse331/</a:t>
            </a:r>
            <a:r>
              <a:rPr lang="en-US" sz="2000" dirty="0" smtClean="0">
                <a:solidFill>
                  <a:srgbClr val="FF0000"/>
                </a:solidFill>
              </a:rPr>
              <a:t>fall17/</a:t>
            </a:r>
            <a:r>
              <a:rPr lang="en-US" sz="2000" dirty="0" err="1">
                <a:solidFill>
                  <a:srgbClr val="FF0000"/>
                </a:solidFill>
              </a:rPr>
              <a:t>index.html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1322" y="1611379"/>
            <a:ext cx="627527" cy="254000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10371" y="1611379"/>
            <a:ext cx="508000" cy="254000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40807" y="1614367"/>
            <a:ext cx="773951" cy="251012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32059" y="1611379"/>
            <a:ext cx="815787" cy="254000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56559" y="1614367"/>
            <a:ext cx="938306" cy="254000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93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7-08-27 at 9.45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4899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 0 (Optional)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07647" y="2300941"/>
            <a:ext cx="2699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Due: this Friday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579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6.4|15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10447</TotalTime>
  <Words>1123</Words>
  <Application>Microsoft Macintosh PowerPoint</Application>
  <PresentationFormat>On-screen Show (4:3)</PresentationFormat>
  <Paragraphs>190</Paragraphs>
  <Slides>62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PowerPoint Presentation</vt:lpstr>
      <vt:lpstr>Let’s do some introductions</vt:lpstr>
      <vt:lpstr>TAs first</vt:lpstr>
      <vt:lpstr>Lectures will be videotaped</vt:lpstr>
      <vt:lpstr>About Me</vt:lpstr>
      <vt:lpstr>Contact us all at</vt:lpstr>
      <vt:lpstr>Handouts for today</vt:lpstr>
      <vt:lpstr>One Stop Shop for the Course</vt:lpstr>
      <vt:lpstr>Homework 0 (Optional)</vt:lpstr>
      <vt:lpstr>Three things to remember</vt:lpstr>
      <vt:lpstr>Wait.. What???</vt:lpstr>
      <vt:lpstr>Academic Dishonesty</vt:lpstr>
      <vt:lpstr>Read the syllabus CAREFULLY!</vt:lpstr>
      <vt:lpstr>Where to find the form</vt:lpstr>
      <vt:lpstr>Autolab</vt:lpstr>
      <vt:lpstr>You can submit the following now</vt:lpstr>
      <vt:lpstr>Grading break-down</vt:lpstr>
      <vt:lpstr>Pre-requisites</vt:lpstr>
      <vt:lpstr>Disabilities</vt:lpstr>
      <vt:lpstr>Preferred Name</vt:lpstr>
      <vt:lpstr>TA Office hours</vt:lpstr>
      <vt:lpstr>Recitations</vt:lpstr>
      <vt:lpstr>Exams</vt:lpstr>
      <vt:lpstr>This course: how to solve problems!</vt:lpstr>
      <vt:lpstr>Why should I care ?</vt:lpstr>
      <vt:lpstr>Combining Shadows to Understanding the network</vt:lpstr>
      <vt:lpstr>The key technical problem</vt:lpstr>
      <vt:lpstr>Detecting Communities</vt:lpstr>
      <vt:lpstr>Conquering Shadows to Conquering the Internet</vt:lpstr>
      <vt:lpstr>The proof is in the performance</vt:lpstr>
      <vt:lpstr>The key technical problem</vt:lpstr>
      <vt:lpstr>If detecting communities is not for you</vt:lpstr>
      <vt:lpstr>From someone who got a Google job</vt:lpstr>
      <vt:lpstr>Why care about algorithms?</vt:lpstr>
      <vt:lpstr>Why care about algorithms?</vt:lpstr>
      <vt:lpstr>Why care about algorithms?</vt:lpstr>
      <vt:lpstr>Why care about algorithms?</vt:lpstr>
      <vt:lpstr>Why care about algorithms?</vt:lpstr>
      <vt:lpstr>Why care about algorithms?</vt:lpstr>
      <vt:lpstr>(And I could) go on…</vt:lpstr>
      <vt:lpstr>Find out for yourself</vt:lpstr>
      <vt:lpstr>Questions/Comments?</vt:lpstr>
      <vt:lpstr>Now about the course</vt:lpstr>
      <vt:lpstr>We’ll do loads of</vt:lpstr>
      <vt:lpstr>The language of proofs</vt:lpstr>
      <vt:lpstr>Why do proofs?</vt:lpstr>
      <vt:lpstr>PowerPoint Presentation</vt:lpstr>
      <vt:lpstr>A common complaint</vt:lpstr>
      <vt:lpstr>True because….</vt:lpstr>
      <vt:lpstr>False because…</vt:lpstr>
      <vt:lpstr>To get an A in the class</vt:lpstr>
      <vt:lpstr>A cautionary tale…</vt:lpstr>
      <vt:lpstr>Questions/Comments?</vt:lpstr>
      <vt:lpstr>How we will make 331</vt:lpstr>
      <vt:lpstr>What we’ll strive to do</vt:lpstr>
      <vt:lpstr>We’re not mind readers</vt:lpstr>
      <vt:lpstr>If you need it, ask for help</vt:lpstr>
      <vt:lpstr>More chances to recover</vt:lpstr>
      <vt:lpstr>Follow the Textbook</vt:lpstr>
      <vt:lpstr>PowerPoint Presentation</vt:lpstr>
      <vt:lpstr>The cautionary tale has asilver lining…</vt:lpstr>
      <vt:lpstr>The only way to do well is to work hard</vt:lpstr>
    </vt:vector>
  </TitlesOfParts>
  <Company>UB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Atri</dc:creator>
  <cp:lastModifiedBy>Atri Rudra</cp:lastModifiedBy>
  <cp:revision>85</cp:revision>
  <dcterms:created xsi:type="dcterms:W3CDTF">2011-08-29T00:52:11Z</dcterms:created>
  <dcterms:modified xsi:type="dcterms:W3CDTF">2017-08-28T18:16:18Z</dcterms:modified>
</cp:coreProperties>
</file>