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86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7" r:id="rId30"/>
    <p:sldId id="281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32"/>
  </p:normalViewPr>
  <p:slideViewPr>
    <p:cSldViewPr snapToGrid="0" snapToObjects="1">
      <p:cViewPr varScale="1">
        <p:scale>
          <a:sx n="90" d="100"/>
          <a:sy n="90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8A69-55A2-3242-928F-C07B8B3DC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54EC5-5A07-AC46-B16F-4BC4ECE17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1054F-06F3-2044-8CE4-C641EE01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3C45-27C6-AA41-8AD8-77AF2694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0C223-8486-254B-B910-7FE7327D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CB13-EF96-DF41-B369-FBD6E7DA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801D5-EFEF-564E-B40F-D6D7A737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F4DDB-8BAE-9445-B834-B4DB1240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D43B-2264-AF44-9A8D-4C2887E2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726F5-7DD9-234A-AA4C-85D516B6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3B885-5CE1-B542-8A93-BD59716A5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600A4-C8F5-FB46-9E9E-58382A210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F419-DF63-2841-9266-B14AA887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DFEE-43F7-454E-B680-C50D2555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6CA3-B5A8-8742-8E30-2D474F83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0C76-40E7-064C-B99F-F13D78C5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93C9E-87CF-7640-848C-26C1B1D9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3F59-65C8-3B4E-8189-5971B764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41D80-3FF1-2F4A-AC29-48A786FD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752A-E29A-444B-B4C3-79BA20AD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49EC-A013-4045-91FD-7988B860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E8BAE-25F6-7645-864D-237FBF178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09DB5-54DC-B248-9385-434C176C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B9B5A-44CE-2140-B113-544CD04D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D602-49CF-2B48-B1C8-520BE93F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2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1D26-5595-B544-9FEF-DDD61147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4B65-7662-EC46-B5F4-D6DA5B31D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6389-7410-F649-9B89-CBA58C858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75B03-47FF-1B41-B478-8DEFAEB4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A7A93-93C9-8B48-AE78-8366FF9A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C30D-3F4C-2143-B80E-5E2B5C67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6228-9719-BF49-AC4C-35BD5EE9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930FE-C8DE-674F-A30C-332FA212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0FF1C-A9C4-F54D-9556-325CDBF4E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46D40-81E3-594B-A46C-1AA6AE0BA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2DDFB-9443-E74D-8366-646B182C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4EEBD-9D95-804F-8108-36F2E0B0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A4824-F274-6C44-9E0B-3DCF00FE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B5FC7-CBEB-0D42-996C-30DB6C16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87C6-164B-324C-A22C-9945E761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49751-958C-264F-85FF-B25D2479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0C7CB-673D-A84B-B270-22237154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2E00-0A75-1844-BE2E-1BB19277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6354E-C1B6-464E-8CAC-9185DD6E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5110E-DC4C-4F45-B0E4-DF587E15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8B0A9-B3B9-7740-B4A9-BEFBA4CA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DB20-57D6-FC43-8D39-0FC15BF4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F84B-411A-2D47-9C50-7F60EB4A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EDB63-D4F7-1149-BCCA-48C19B56B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98349-CDB9-6C44-9168-44FC89A8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A962F-4185-A841-8483-5F7040D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84142-6C42-E643-86C8-81F6DC8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BF04-8856-9949-BFB3-F71D4DCB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2A6C0-4D9A-3247-97AB-E598C93E2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C99CA-F6BC-A24A-BB74-8E0331B57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10DB2-14C7-BB4D-859C-17F9DDE8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1E596-2B9A-F442-8F19-C02036B1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868B5-CA08-FB46-AA21-D2037E46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80414-9F1B-8049-8B9B-DEF49BC4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91CA4-5521-7E45-BF44-5CAC23633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8481E-AE7A-7F44-B0F9-084CA1469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A69EF-293A-6648-991A-C65F356A98F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3F2D-2858-DD4B-A2AE-BC242F2C9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26AC4-EF08-3641-A867-60E3B060F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0Ti-gkJiXc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NSp-kzVVhU?feature=oembe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8C86A66-78DF-B541-AD69-39BA76FA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94E9B-AE01-8542-B5CA-EE2B957BD312}"/>
              </a:ext>
            </a:extLst>
          </p:cNvPr>
          <p:cNvSpPr txBox="1"/>
          <p:nvPr/>
        </p:nvSpPr>
        <p:spPr>
          <a:xfrm>
            <a:off x="5915378" y="372533"/>
            <a:ext cx="5679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Welcome to HON 214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DD953C-01CC-AC43-A332-962084BB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01" y="1203530"/>
            <a:ext cx="3556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8BE8A-1DF9-584B-8DC9-8F2AAC3D3546}"/>
              </a:ext>
            </a:extLst>
          </p:cNvPr>
          <p:cNvSpPr txBox="1"/>
          <p:nvPr/>
        </p:nvSpPr>
        <p:spPr>
          <a:xfrm>
            <a:off x="7048502" y="6023802"/>
            <a:ext cx="345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.. of Computing in Society</a:t>
            </a:r>
          </a:p>
        </p:txBody>
      </p:sp>
    </p:spTree>
    <p:extLst>
      <p:ext uri="{BB962C8B-B14F-4D97-AF65-F5344CB8AC3E}">
        <p14:creationId xmlns:p14="http://schemas.microsoft.com/office/powerpoint/2010/main" val="213653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8B8B-76C5-C24E-8C7E-2F2566D9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Name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1E2787F-805E-4E4E-8AB9-E9A9054E4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1" y="2373313"/>
            <a:ext cx="820839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dirty="0">
                <a:latin typeface="Calibri" charset="0"/>
              </a:rPr>
              <a:t>If you prefer using name diff from UB records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9A6B-A15D-B04B-B0A9-FC5A6C25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622675"/>
            <a:ext cx="46283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dirty="0">
                <a:latin typeface="Calibri" charset="0"/>
              </a:rPr>
              <a:t>Let me know and we’ll make a note of it.</a:t>
            </a:r>
          </a:p>
        </p:txBody>
      </p:sp>
    </p:spTree>
    <p:extLst>
      <p:ext uri="{BB962C8B-B14F-4D97-AF65-F5344CB8AC3E}">
        <p14:creationId xmlns:p14="http://schemas.microsoft.com/office/powerpoint/2010/main" val="2536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1C2-F96E-B84E-8DD7-03C01BF7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Campus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E5804-6232-9E4F-B88B-7A586329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10"/>
            <a:ext cx="12192000" cy="54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7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904250-095A-A94D-B612-85CF14BA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9" y="1471612"/>
            <a:ext cx="106492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3FEE2-F9D4-F54E-9E3D-54468393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Stop-shop for the course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58FA2-CACE-7A41-96BC-947FF0E2A31F}"/>
              </a:ext>
            </a:extLst>
          </p:cNvPr>
          <p:cNvSpPr txBox="1"/>
          <p:nvPr/>
        </p:nvSpPr>
        <p:spPr>
          <a:xfrm>
            <a:off x="3929063" y="3771900"/>
            <a:ext cx="768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http://www-</a:t>
            </a:r>
            <a:r>
              <a:rPr lang="en-US" sz="2400" b="1" dirty="0" err="1">
                <a:solidFill>
                  <a:srgbClr val="FF0000"/>
                </a:solidFill>
              </a:rPr>
              <a:t>student.cse.buffalo.edu</a:t>
            </a:r>
            <a:r>
              <a:rPr lang="en-US" sz="2400" b="1" dirty="0">
                <a:solidFill>
                  <a:srgbClr val="FF0000"/>
                </a:solidFill>
              </a:rPr>
              <a:t>/~</a:t>
            </a:r>
            <a:r>
              <a:rPr lang="en-US" sz="2400" b="1" dirty="0" err="1">
                <a:solidFill>
                  <a:srgbClr val="FF0000"/>
                </a:solidFill>
              </a:rPr>
              <a:t>atri</a:t>
            </a:r>
            <a:r>
              <a:rPr lang="en-US" sz="2400" b="1" dirty="0">
                <a:solidFill>
                  <a:srgbClr val="FF0000"/>
                </a:solidFill>
              </a:rPr>
              <a:t>/hon214/fall19/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BA392-08AD-3549-AA07-F84031E2CCFF}"/>
              </a:ext>
            </a:extLst>
          </p:cNvPr>
          <p:cNvSpPr/>
          <p:nvPr/>
        </p:nvSpPr>
        <p:spPr>
          <a:xfrm>
            <a:off x="1857375" y="1471612"/>
            <a:ext cx="642938" cy="3286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65836-329F-C244-A4DF-0CA9E6DDDE4E}"/>
              </a:ext>
            </a:extLst>
          </p:cNvPr>
          <p:cNvSpPr/>
          <p:nvPr/>
        </p:nvSpPr>
        <p:spPr>
          <a:xfrm>
            <a:off x="2543176" y="1471611"/>
            <a:ext cx="642938" cy="3286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90156-F45D-A640-B43F-392096C1787A}"/>
              </a:ext>
            </a:extLst>
          </p:cNvPr>
          <p:cNvSpPr/>
          <p:nvPr/>
        </p:nvSpPr>
        <p:spPr>
          <a:xfrm>
            <a:off x="3236270" y="1471611"/>
            <a:ext cx="642938" cy="3286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89BB8-6990-2F48-96CF-18BC52466500}"/>
              </a:ext>
            </a:extLst>
          </p:cNvPr>
          <p:cNvSpPr/>
          <p:nvPr/>
        </p:nvSpPr>
        <p:spPr>
          <a:xfrm>
            <a:off x="4007797" y="1471610"/>
            <a:ext cx="642938" cy="3286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1564-EB3B-1B4D-ABB4-98D95AC4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syllabus carefully!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611DA-67A0-E044-8708-3128A97B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810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77A7-CA9C-494F-83A5-5CF11299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52EA6806-2E79-5749-80F7-D5CC24E5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316038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3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5FFA-61C2-FD4F-B0DB-CFA729C3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C7436-D348-4A46-98AF-32E09F81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78038"/>
            <a:ext cx="90805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4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A610-249C-1141-9812-50B5CC27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on </a:t>
            </a:r>
            <a:r>
              <a:rPr lang="en-US" dirty="0" err="1"/>
              <a:t>Autolab</a:t>
            </a:r>
            <a:endParaRPr lang="en-US" dirty="0"/>
          </a:p>
        </p:txBody>
      </p:sp>
      <p:pic>
        <p:nvPicPr>
          <p:cNvPr id="3" name="Picture 2" descr="Screen Shot 2017-08-26 at 2.50.22 PM.png">
            <a:extLst>
              <a:ext uri="{FF2B5EF4-FFF2-40B4-BE49-F238E27FC236}">
                <a16:creationId xmlns:a16="http://schemas.microsoft.com/office/drawing/2014/main" id="{A109F7E7-7AE1-3E45-B66B-213358B55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9" y="1690688"/>
            <a:ext cx="9144000" cy="3120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553B8-64CA-524B-A5D8-6A2643138C14}"/>
              </a:ext>
            </a:extLst>
          </p:cNvPr>
          <p:cNvSpPr txBox="1"/>
          <p:nvPr/>
        </p:nvSpPr>
        <p:spPr>
          <a:xfrm>
            <a:off x="3583155" y="4827634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https://</a:t>
            </a:r>
            <a:r>
              <a:rPr lang="en-US" sz="2400" dirty="0" err="1">
                <a:solidFill>
                  <a:srgbClr val="FF0000"/>
                </a:solidFill>
              </a:rPr>
              <a:t>autograder.cse.buffalo.edu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1136C-8D69-BA44-915D-0A55F789B016}"/>
              </a:ext>
            </a:extLst>
          </p:cNvPr>
          <p:cNvSpPr/>
          <p:nvPr/>
        </p:nvSpPr>
        <p:spPr>
          <a:xfrm>
            <a:off x="4901498" y="3521040"/>
            <a:ext cx="2025748" cy="6108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A34D-D0A9-2A4A-98A1-F0CA35E1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you should see when you login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DB753-E2B2-2A4A-8E41-A3841FB1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12" y="1443037"/>
            <a:ext cx="88091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0A993B-581E-BD40-9535-F8BA75337363}"/>
              </a:ext>
            </a:extLst>
          </p:cNvPr>
          <p:cNvSpPr/>
          <p:nvPr/>
        </p:nvSpPr>
        <p:spPr>
          <a:xfrm>
            <a:off x="7029453" y="3657600"/>
            <a:ext cx="3228975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8FE9-5E68-E14C-A459-F4923F36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see a link for attendance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5D384-7275-B14C-AC59-C7B926E4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230313"/>
            <a:ext cx="9169400" cy="6083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50A109-5B35-394D-93F3-38DD35BF398C}"/>
              </a:ext>
            </a:extLst>
          </p:cNvPr>
          <p:cNvSpPr/>
          <p:nvPr/>
        </p:nvSpPr>
        <p:spPr>
          <a:xfrm>
            <a:off x="4129090" y="5186362"/>
            <a:ext cx="4162428" cy="16716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284F-2BA1-E040-B69A-1EFAE0E5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enter a pass-phrase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752FB-1E70-4047-B9B7-006018AD9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032000"/>
            <a:ext cx="10693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8AC3-BE14-0B43-A6FF-40E7604B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format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A0DC0-833B-AC4C-9910-DEF4C9554480}"/>
              </a:ext>
            </a:extLst>
          </p:cNvPr>
          <p:cNvSpPr txBox="1"/>
          <p:nvPr/>
        </p:nvSpPr>
        <p:spPr>
          <a:xfrm>
            <a:off x="959556" y="2043289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0F6F-36EA-6547-8061-118B074168A7}"/>
              </a:ext>
            </a:extLst>
          </p:cNvPr>
          <p:cNvSpPr txBox="1"/>
          <p:nvPr/>
        </p:nvSpPr>
        <p:spPr>
          <a:xfrm>
            <a:off x="959556" y="2782669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Major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1F80A-DEA7-C447-9189-FB9EC0588321}"/>
              </a:ext>
            </a:extLst>
          </p:cNvPr>
          <p:cNvSpPr txBox="1"/>
          <p:nvPr/>
        </p:nvSpPr>
        <p:spPr>
          <a:xfrm>
            <a:off x="959556" y="3522049"/>
            <a:ext cx="1938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Your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C091C-2156-5946-A797-DF679F2F05B3}"/>
              </a:ext>
            </a:extLst>
          </p:cNvPr>
          <p:cNvSpPr txBox="1"/>
          <p:nvPr/>
        </p:nvSpPr>
        <p:spPr>
          <a:xfrm>
            <a:off x="959556" y="4261429"/>
            <a:ext cx="4175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Where are you from?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74036-DE32-6B46-96C6-E2BF071AB486}"/>
              </a:ext>
            </a:extLst>
          </p:cNvPr>
          <p:cNvSpPr txBox="1"/>
          <p:nvPr/>
        </p:nvSpPr>
        <p:spPr>
          <a:xfrm>
            <a:off x="959556" y="5000809"/>
            <a:ext cx="533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Why are you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401712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E675-261F-8443-8E05-8F49288B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Pass-phrase for today: </a:t>
            </a:r>
            <a:r>
              <a:rPr lang="en-US" b="1" dirty="0">
                <a:solidFill>
                  <a:srgbClr val="FF0000"/>
                </a:solidFill>
              </a:rPr>
              <a:t>Kashmir Hill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219F3-D0CA-644B-8FBF-94D936F4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3" y="1528762"/>
            <a:ext cx="11544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75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77A7-CA9C-494F-83A5-5CF11299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52EA6806-2E79-5749-80F7-D5CC24E5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316038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6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C3FDE-CD5B-0949-A798-A1A7C065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are on piazza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199D9-3555-DC40-833D-0D5292AF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1" y="1690688"/>
            <a:ext cx="101208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EA4E5-0744-C849-BD8D-3D2F2A994569}"/>
              </a:ext>
            </a:extLst>
          </p:cNvPr>
          <p:cNvSpPr txBox="1"/>
          <p:nvPr/>
        </p:nvSpPr>
        <p:spPr>
          <a:xfrm>
            <a:off x="3214687" y="2493031"/>
            <a:ext cx="6851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https://</a:t>
            </a:r>
            <a:r>
              <a:rPr lang="en-US" sz="2800" b="1" dirty="0" err="1">
                <a:solidFill>
                  <a:srgbClr val="FF0000"/>
                </a:solidFill>
              </a:rPr>
              <a:t>piazza.com</a:t>
            </a:r>
            <a:r>
              <a:rPr lang="en-US" sz="2800" b="1" dirty="0">
                <a:solidFill>
                  <a:srgbClr val="FF0000"/>
                </a:solidFill>
              </a:rPr>
              <a:t>/buffalo/fall2019/hon214</a:t>
            </a:r>
          </a:p>
        </p:txBody>
      </p:sp>
    </p:spTree>
    <p:extLst>
      <p:ext uri="{BB962C8B-B14F-4D97-AF65-F5344CB8AC3E}">
        <p14:creationId xmlns:p14="http://schemas.microsoft.com/office/powerpoint/2010/main" val="1040565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05E8-A341-9641-8F58-AA67FDE1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Assignments on schedule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6BBA-B91A-1548-A43C-BEFB782E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6" y="1443038"/>
            <a:ext cx="1129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34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17EF-5EBC-8149-BF59-5BBBB317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seminar?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2DAF6-EC19-2247-AFDE-B3E5B413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85056"/>
            <a:ext cx="3671094" cy="55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56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7AD2-7ECD-9A47-9B30-987A230F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998B4-AE24-6345-B3C1-DA34BCCD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20299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AF2E417-1FF4-D547-A5A7-E5F320DCE3A3}"/>
              </a:ext>
            </a:extLst>
          </p:cNvPr>
          <p:cNvGrpSpPr/>
          <p:nvPr/>
        </p:nvGrpSpPr>
        <p:grpSpPr>
          <a:xfrm>
            <a:off x="10822781" y="1380118"/>
            <a:ext cx="1192213" cy="2959100"/>
            <a:chOff x="10161587" y="1399014"/>
            <a:chExt cx="1192213" cy="29591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E5C2F7-E3A5-A340-A2B9-16BC77C9D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1587" y="1399014"/>
              <a:ext cx="1092200" cy="2362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B1E957-026F-C84B-8FE3-7E90DCCAC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48900" y="3761214"/>
              <a:ext cx="1104900" cy="5969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4D2B9-89A7-7947-B866-472DA3411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16200"/>
            <a:ext cx="10452100" cy="16256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EECF450-CFC1-3F42-A37B-455568DC9A42}"/>
              </a:ext>
            </a:extLst>
          </p:cNvPr>
          <p:cNvGrpSpPr/>
          <p:nvPr/>
        </p:nvGrpSpPr>
        <p:grpSpPr>
          <a:xfrm>
            <a:off x="9144506" y="3128459"/>
            <a:ext cx="956755" cy="2633082"/>
            <a:chOff x="9144506" y="3128459"/>
            <a:chExt cx="956755" cy="26330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5C1367-21A5-7D4A-82E4-909B39FAB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506" y="3128459"/>
              <a:ext cx="956755" cy="20234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1025E0-3748-E14A-9910-025A00CFA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23385" y="5151941"/>
              <a:ext cx="749300" cy="6096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B87DDD7-64F8-F64D-8F8F-B42BA5D4C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75" y="4383591"/>
            <a:ext cx="8026400" cy="2146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B6A465D-DE2A-D044-9FD0-438835A6F8E6}"/>
              </a:ext>
            </a:extLst>
          </p:cNvPr>
          <p:cNvGrpSpPr/>
          <p:nvPr/>
        </p:nvGrpSpPr>
        <p:grpSpPr>
          <a:xfrm>
            <a:off x="7590473" y="3797879"/>
            <a:ext cx="976396" cy="3094933"/>
            <a:chOff x="7590473" y="3797879"/>
            <a:chExt cx="976396" cy="30949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4A89841-5615-C246-A898-1462E6FA2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0474" y="3797879"/>
              <a:ext cx="976395" cy="24098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927F16-A371-404B-A078-4DC6E0036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0473" y="6206697"/>
              <a:ext cx="976395" cy="686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7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8C97-941F-BD49-93E5-9FF409DB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class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5C6D0-0477-834E-89CE-28233C3AA536}"/>
              </a:ext>
            </a:extLst>
          </p:cNvPr>
          <p:cNvSpPr txBox="1"/>
          <p:nvPr/>
        </p:nvSpPr>
        <p:spPr>
          <a:xfrm>
            <a:off x="562530" y="1690688"/>
            <a:ext cx="11066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Before class</a:t>
            </a:r>
            <a:r>
              <a:rPr lang="en-US" sz="2800" dirty="0"/>
              <a:t>: Submit your weekly report on reading material for the lecture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45420-EDB5-6845-BFC1-D9F978919E57}"/>
              </a:ext>
            </a:extLst>
          </p:cNvPr>
          <p:cNvSpPr txBox="1"/>
          <p:nvPr/>
        </p:nvSpPr>
        <p:spPr>
          <a:xfrm>
            <a:off x="1500188" y="2400300"/>
            <a:ext cx="941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Due by 5PM ON MONDAY BEFORE LECTURE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1A073-EB68-E94A-B1C5-5DF3CBA12955}"/>
              </a:ext>
            </a:extLst>
          </p:cNvPr>
          <p:cNvSpPr txBox="1"/>
          <p:nvPr/>
        </p:nvSpPr>
        <p:spPr>
          <a:xfrm>
            <a:off x="671513" y="3529013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the 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853E4-FE56-BA49-9C60-5BC8491F848A}"/>
              </a:ext>
            </a:extLst>
          </p:cNvPr>
          <p:cNvSpPr txBox="1"/>
          <p:nvPr/>
        </p:nvSpPr>
        <p:spPr>
          <a:xfrm>
            <a:off x="1385888" y="4429125"/>
            <a:ext cx="7605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First ~30 mins: presentation/ video watching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FB714-BBAE-6445-B659-069D389F9DAE}"/>
              </a:ext>
            </a:extLst>
          </p:cNvPr>
          <p:cNvSpPr txBox="1"/>
          <p:nvPr/>
        </p:nvSpPr>
        <p:spPr>
          <a:xfrm>
            <a:off x="1385888" y="5324474"/>
            <a:ext cx="760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Remaining ~20 mins: Discussion on the topic</a:t>
            </a:r>
          </a:p>
        </p:txBody>
      </p:sp>
    </p:spTree>
    <p:extLst>
      <p:ext uri="{BB962C8B-B14F-4D97-AF65-F5344CB8AC3E}">
        <p14:creationId xmlns:p14="http://schemas.microsoft.com/office/powerpoint/2010/main" val="35744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1A8B-40E3-F34B-AB97-D9810A28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could get heated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868E8-F3FA-1B4C-BE86-E458DD247724}"/>
              </a:ext>
            </a:extLst>
          </p:cNvPr>
          <p:cNvSpPr txBox="1"/>
          <p:nvPr/>
        </p:nvSpPr>
        <p:spPr>
          <a:xfrm>
            <a:off x="838200" y="1504951"/>
            <a:ext cx="10786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Disagree with what someone SAID 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  <a:r>
              <a:rPr lang="en-US" sz="3200" dirty="0"/>
              <a:t> who you think they ARE</a:t>
            </a:r>
          </a:p>
        </p:txBody>
      </p:sp>
      <p:pic>
        <p:nvPicPr>
          <p:cNvPr id="4" name="Online Media 3" descr="How To Tell Someone They Sound Racist">
            <a:hlinkClick r:id="" action="ppaction://media"/>
            <a:extLst>
              <a:ext uri="{FF2B5EF4-FFF2-40B4-BE49-F238E27FC236}">
                <a16:creationId xmlns:a16="http://schemas.microsoft.com/office/drawing/2014/main" id="{E74DE2D7-69B5-8545-B59C-201BB6AB13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2124075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2AC9384-AA73-4B46-B914-37E5033A684C}"/>
              </a:ext>
            </a:extLst>
          </p:cNvPr>
          <p:cNvGrpSpPr/>
          <p:nvPr/>
        </p:nvGrpSpPr>
        <p:grpSpPr>
          <a:xfrm>
            <a:off x="0" y="1256043"/>
            <a:ext cx="12192000" cy="5236832"/>
            <a:chOff x="-161925" y="-761041"/>
            <a:chExt cx="12192000" cy="52368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C8570C-16D0-1D48-A3B2-F535CD535E1C}"/>
                </a:ext>
              </a:extLst>
            </p:cNvPr>
            <p:cNvGrpSpPr/>
            <p:nvPr/>
          </p:nvGrpSpPr>
          <p:grpSpPr>
            <a:xfrm>
              <a:off x="-161925" y="-761041"/>
              <a:ext cx="12192000" cy="5236832"/>
              <a:chOff x="-161925" y="-761041"/>
              <a:chExt cx="12192000" cy="523683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3CEB3B9-FB50-A44E-B814-AAEF9607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61925" y="-761041"/>
                <a:ext cx="12192000" cy="5236832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6C69AB0-DF61-544D-906D-6FC09237A798}"/>
                  </a:ext>
                </a:extLst>
              </p:cNvPr>
              <p:cNvSpPr/>
              <p:nvPr/>
            </p:nvSpPr>
            <p:spPr>
              <a:xfrm>
                <a:off x="5457825" y="1271588"/>
                <a:ext cx="1600200" cy="18573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DE963E-D015-E443-9711-5485253EF98C}"/>
                </a:ext>
              </a:extLst>
            </p:cNvPr>
            <p:cNvSpPr/>
            <p:nvPr/>
          </p:nvSpPr>
          <p:spPr>
            <a:xfrm>
              <a:off x="7372350" y="3757613"/>
              <a:ext cx="1771650" cy="3143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D154C6-4902-FC43-A751-3DFF977C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principle replace “race” by other topic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76B7C-3E14-7F4D-87BE-433B0C52F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0714"/>
            <a:ext cx="12192000" cy="15965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395C5F-D43D-3B47-8E99-90C4CF4CAA78}"/>
              </a:ext>
            </a:extLst>
          </p:cNvPr>
          <p:cNvSpPr/>
          <p:nvPr/>
        </p:nvSpPr>
        <p:spPr>
          <a:xfrm>
            <a:off x="1885950" y="3143250"/>
            <a:ext cx="10144125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3566-038A-654D-9647-3C01F2DA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disagree with someone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62DFC-6E91-AA49-91A6-C4AFA86EEBFB}"/>
              </a:ext>
            </a:extLst>
          </p:cNvPr>
          <p:cNvSpPr txBox="1"/>
          <p:nvPr/>
        </p:nvSpPr>
        <p:spPr>
          <a:xfrm>
            <a:off x="838200" y="1935677"/>
            <a:ext cx="870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First, pause to see if you understand </a:t>
            </a:r>
            <a:r>
              <a:rPr lang="en-US" sz="2800" b="1" dirty="0"/>
              <a:t>WHAT</a:t>
            </a:r>
            <a:r>
              <a:rPr lang="en-US" sz="2800" dirty="0"/>
              <a:t> they are saying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C47FC-A6FB-F349-9FC4-E23DAAE7687A}"/>
              </a:ext>
            </a:extLst>
          </p:cNvPr>
          <p:cNvSpPr txBox="1"/>
          <p:nvPr/>
        </p:nvSpPr>
        <p:spPr>
          <a:xfrm>
            <a:off x="838200" y="2905780"/>
            <a:ext cx="700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Then, try to understand </a:t>
            </a:r>
            <a:r>
              <a:rPr lang="en-US" sz="2800" b="1" dirty="0"/>
              <a:t>WHY</a:t>
            </a:r>
            <a:r>
              <a:rPr lang="en-US" sz="2800" dirty="0"/>
              <a:t> they are saying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451EB-6C73-544A-B1A0-5D04A152C76D}"/>
              </a:ext>
            </a:extLst>
          </p:cNvPr>
          <p:cNvSpPr txBox="1"/>
          <p:nvPr/>
        </p:nvSpPr>
        <p:spPr>
          <a:xfrm>
            <a:off x="838200" y="4137493"/>
            <a:ext cx="10874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ALWAYS</a:t>
            </a:r>
            <a:r>
              <a:rPr lang="en-US" sz="2800" dirty="0"/>
              <a:t> ask for clarifications to make sure you are not missing something</a:t>
            </a:r>
          </a:p>
        </p:txBody>
      </p:sp>
    </p:spTree>
    <p:extLst>
      <p:ext uri="{BB962C8B-B14F-4D97-AF65-F5344CB8AC3E}">
        <p14:creationId xmlns:p14="http://schemas.microsoft.com/office/powerpoint/2010/main" val="35007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8AC3-BE14-0B43-A6FF-40E7604B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go first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A0DC0-833B-AC4C-9910-DEF4C9554480}"/>
              </a:ext>
            </a:extLst>
          </p:cNvPr>
          <p:cNvSpPr txBox="1"/>
          <p:nvPr/>
        </p:nvSpPr>
        <p:spPr>
          <a:xfrm>
            <a:off x="959556" y="2043289"/>
            <a:ext cx="2071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Atri</a:t>
            </a:r>
            <a:r>
              <a:rPr lang="en-US" sz="3600" dirty="0"/>
              <a:t> Rudra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0F6F-36EA-6547-8061-118B074168A7}"/>
              </a:ext>
            </a:extLst>
          </p:cNvPr>
          <p:cNvSpPr txBox="1"/>
          <p:nvPr/>
        </p:nvSpPr>
        <p:spPr>
          <a:xfrm>
            <a:off x="959556" y="2782669"/>
            <a:ext cx="4453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Faculty member in CSE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1F80A-DEA7-C447-9189-FB9EC0588321}"/>
              </a:ext>
            </a:extLst>
          </p:cNvPr>
          <p:cNvSpPr txBox="1"/>
          <p:nvPr/>
        </p:nvSpPr>
        <p:spPr>
          <a:xfrm>
            <a:off x="959556" y="3522049"/>
            <a:ext cx="4883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This is my 12</a:t>
            </a:r>
            <a:r>
              <a:rPr lang="en-US" sz="3600" baseline="30000" dirty="0"/>
              <a:t>th</a:t>
            </a:r>
            <a:r>
              <a:rPr lang="en-US" sz="3600" dirty="0"/>
              <a:t> year at 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C091C-2156-5946-A797-DF679F2F05B3}"/>
              </a:ext>
            </a:extLst>
          </p:cNvPr>
          <p:cNvSpPr txBox="1"/>
          <p:nvPr/>
        </p:nvSpPr>
        <p:spPr>
          <a:xfrm>
            <a:off x="959556" y="4261429"/>
            <a:ext cx="151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Buffalo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74036-DE32-6B46-96C6-E2BF071AB486}"/>
              </a:ext>
            </a:extLst>
          </p:cNvPr>
          <p:cNvSpPr txBox="1"/>
          <p:nvPr/>
        </p:nvSpPr>
        <p:spPr>
          <a:xfrm>
            <a:off x="959556" y="5000809"/>
            <a:ext cx="6206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Because I’m teaching the course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15F3-11D4-9E40-BDC1-E3CE407BA515}"/>
              </a:ext>
            </a:extLst>
          </p:cNvPr>
          <p:cNvSpPr txBox="1"/>
          <p:nvPr/>
        </p:nvSpPr>
        <p:spPr>
          <a:xfrm>
            <a:off x="2427682" y="4261428"/>
            <a:ext cx="368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(I grew up in India)</a:t>
            </a:r>
          </a:p>
        </p:txBody>
      </p:sp>
    </p:spTree>
    <p:extLst>
      <p:ext uri="{BB962C8B-B14F-4D97-AF65-F5344CB8AC3E}">
        <p14:creationId xmlns:p14="http://schemas.microsoft.com/office/powerpoint/2010/main" val="7929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77A7-CA9C-494F-83A5-5CF11299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52EA6806-2E79-5749-80F7-D5CC24E5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316038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61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40D5-720A-8A49-9039-11138167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video</a:t>
            </a:r>
          </a:p>
        </p:txBody>
      </p:sp>
      <p:pic>
        <p:nvPicPr>
          <p:cNvPr id="3" name="Online Media 2" descr="I Tried Blocking Amazon From My Life | Blocking Tech Giants: Week 1">
            <a:hlinkClick r:id="" action="ppaction://media"/>
            <a:extLst>
              <a:ext uri="{FF2B5EF4-FFF2-40B4-BE49-F238E27FC236}">
                <a16:creationId xmlns:a16="http://schemas.microsoft.com/office/drawing/2014/main" id="{A795CA7D-2840-4746-9B7C-DE8F60662A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18598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567D-58E3-7C4B-BC1B-AD48192F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for next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8D757-A48D-4449-9C61-4296E423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0732"/>
            <a:ext cx="12192000" cy="12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8C86A66-78DF-B541-AD69-39BA76FA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06DCD1E5-A839-6146-8151-527A110E61D2}"/>
              </a:ext>
            </a:extLst>
          </p:cNvPr>
          <p:cNvSpPr/>
          <p:nvPr/>
        </p:nvSpPr>
        <p:spPr>
          <a:xfrm>
            <a:off x="5757863" y="400050"/>
            <a:ext cx="3686175" cy="1028700"/>
          </a:xfrm>
          <a:prstGeom prst="wedgeRectCallout">
            <a:avLst>
              <a:gd name="adj1" fmla="val -156492"/>
              <a:gd name="adj2" fmla="val 527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Akash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00E981EE-2B66-6E42-BB40-1747E0E50DB3}"/>
              </a:ext>
            </a:extLst>
          </p:cNvPr>
          <p:cNvSpPr/>
          <p:nvPr/>
        </p:nvSpPr>
        <p:spPr>
          <a:xfrm>
            <a:off x="7724775" y="2052637"/>
            <a:ext cx="3686175" cy="1028700"/>
          </a:xfrm>
          <a:prstGeom prst="wedgeRectCallout">
            <a:avLst>
              <a:gd name="adj1" fmla="val -163856"/>
              <a:gd name="adj2" fmla="val -541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Kiran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A755B42-C1DE-8841-A2FE-4D21308A2057}"/>
              </a:ext>
            </a:extLst>
          </p:cNvPr>
          <p:cNvSpPr/>
          <p:nvPr/>
        </p:nvSpPr>
        <p:spPr>
          <a:xfrm>
            <a:off x="7948613" y="4448175"/>
            <a:ext cx="3686175" cy="1028700"/>
          </a:xfrm>
          <a:prstGeom prst="wedgeRectCallout">
            <a:avLst>
              <a:gd name="adj1" fmla="val -192926"/>
              <a:gd name="adj2" fmla="val -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Warren</a:t>
            </a:r>
          </a:p>
        </p:txBody>
      </p:sp>
    </p:spTree>
    <p:extLst>
      <p:ext uri="{BB962C8B-B14F-4D97-AF65-F5344CB8AC3E}">
        <p14:creationId xmlns:p14="http://schemas.microsoft.com/office/powerpoint/2010/main" val="25656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8AC3-BE14-0B43-A6FF-40E7604B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A0DC0-833B-AC4C-9910-DEF4C9554480}"/>
              </a:ext>
            </a:extLst>
          </p:cNvPr>
          <p:cNvSpPr txBox="1"/>
          <p:nvPr/>
        </p:nvSpPr>
        <p:spPr>
          <a:xfrm>
            <a:off x="959556" y="2043289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0F6F-36EA-6547-8061-118B074168A7}"/>
              </a:ext>
            </a:extLst>
          </p:cNvPr>
          <p:cNvSpPr txBox="1"/>
          <p:nvPr/>
        </p:nvSpPr>
        <p:spPr>
          <a:xfrm>
            <a:off x="959556" y="2782669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Major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1F80A-DEA7-C447-9189-FB9EC0588321}"/>
              </a:ext>
            </a:extLst>
          </p:cNvPr>
          <p:cNvSpPr txBox="1"/>
          <p:nvPr/>
        </p:nvSpPr>
        <p:spPr>
          <a:xfrm>
            <a:off x="959556" y="3522049"/>
            <a:ext cx="1938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Your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C091C-2156-5946-A797-DF679F2F05B3}"/>
              </a:ext>
            </a:extLst>
          </p:cNvPr>
          <p:cNvSpPr txBox="1"/>
          <p:nvPr/>
        </p:nvSpPr>
        <p:spPr>
          <a:xfrm>
            <a:off x="959556" y="4261429"/>
            <a:ext cx="4175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Where are you from?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74036-DE32-6B46-96C6-E2BF071AB486}"/>
              </a:ext>
            </a:extLst>
          </p:cNvPr>
          <p:cNvSpPr txBox="1"/>
          <p:nvPr/>
        </p:nvSpPr>
        <p:spPr>
          <a:xfrm>
            <a:off x="959556" y="5000809"/>
            <a:ext cx="533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Why are you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383403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79A4-72AD-8C4D-979C-1E1EE113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office hours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5FA6E-2EF2-7244-A8A0-BE5D2CD9017C}"/>
              </a:ext>
            </a:extLst>
          </p:cNvPr>
          <p:cNvSpPr txBox="1"/>
          <p:nvPr/>
        </p:nvSpPr>
        <p:spPr>
          <a:xfrm>
            <a:off x="1555668" y="2054431"/>
            <a:ext cx="729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Thursdays 2:00-3:20pm (</a:t>
            </a:r>
            <a:r>
              <a:rPr lang="en-US" sz="3600" dirty="0" err="1"/>
              <a:t>Capen</a:t>
            </a:r>
            <a:r>
              <a:rPr lang="en-US" sz="3600" dirty="0"/>
              <a:t> 106 C)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BEA2F-7303-B04D-9644-64E7301BD9DE}"/>
              </a:ext>
            </a:extLst>
          </p:cNvPr>
          <p:cNvSpPr txBox="1"/>
          <p:nvPr/>
        </p:nvSpPr>
        <p:spPr>
          <a:xfrm>
            <a:off x="2624447" y="2790701"/>
            <a:ext cx="468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(These are open to ALL honors college students)</a:t>
            </a:r>
          </a:p>
        </p:txBody>
      </p:sp>
    </p:spTree>
    <p:extLst>
      <p:ext uri="{BB962C8B-B14F-4D97-AF65-F5344CB8AC3E}">
        <p14:creationId xmlns:p14="http://schemas.microsoft.com/office/powerpoint/2010/main" val="409970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F171-74BC-A14A-B6E5-8DC59425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 to remember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1C57FA-3674-4B42-9A6B-9613267F5287}"/>
              </a:ext>
            </a:extLst>
          </p:cNvPr>
          <p:cNvSpPr txBox="1">
            <a:spLocks/>
          </p:cNvSpPr>
          <p:nvPr/>
        </p:nvSpPr>
        <p:spPr>
          <a:xfrm>
            <a:off x="842966" y="488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C1D39-CFDC-644B-A020-D89FC252A8A8}"/>
              </a:ext>
            </a:extLst>
          </p:cNvPr>
          <p:cNvSpPr txBox="1"/>
          <p:nvPr/>
        </p:nvSpPr>
        <p:spPr>
          <a:xfrm>
            <a:off x="2821178" y="3218958"/>
            <a:ext cx="375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NOT CHEAT!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8F780-C10E-2546-93D4-27A340D6B6CE}"/>
              </a:ext>
            </a:extLst>
          </p:cNvPr>
          <p:cNvSpPr txBox="1"/>
          <p:nvPr/>
        </p:nvSpPr>
        <p:spPr>
          <a:xfrm>
            <a:off x="2821178" y="1993649"/>
            <a:ext cx="8201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ATTEND, WEEKLY REPORTS, MINI PROJECT!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0489-EB91-2E49-A016-08CF36222028}"/>
              </a:ext>
            </a:extLst>
          </p:cNvPr>
          <p:cNvSpPr txBox="1"/>
          <p:nvPr/>
        </p:nvSpPr>
        <p:spPr>
          <a:xfrm>
            <a:off x="2821178" y="4444267"/>
            <a:ext cx="440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READ CAREFULLY!</a:t>
            </a:r>
          </a:p>
        </p:txBody>
      </p:sp>
    </p:spTree>
    <p:extLst>
      <p:ext uri="{BB962C8B-B14F-4D97-AF65-F5344CB8AC3E}">
        <p14:creationId xmlns:p14="http://schemas.microsoft.com/office/powerpoint/2010/main" val="37718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A5A7-DBD7-5746-A394-AED16F9D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Dishonesty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240A0C9-6DBC-A042-B4D4-09A217241A57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1704990"/>
            <a:ext cx="8229600" cy="4911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All your submissions must be your own work</a:t>
            </a:r>
          </a:p>
          <a:p>
            <a:pPr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Penalty:</a:t>
            </a:r>
          </a:p>
          <a:p>
            <a:pPr lvl="1">
              <a:buFont typeface="Arial" charset="0"/>
              <a:buNone/>
            </a:pPr>
            <a:r>
              <a:rPr lang="en-US" sz="2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F grade in course</a:t>
            </a:r>
            <a:r>
              <a:rPr lang="en-US" sz="2200" dirty="0">
                <a:latin typeface="Calibri" charset="0"/>
                <a:ea typeface="ＭＳ Ｐゴシック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YOUR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responsibility to know what is cheating, plagiarism etc.</a:t>
            </a:r>
          </a:p>
          <a:p>
            <a:pPr lvl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If not sure, come talk to me</a:t>
            </a:r>
          </a:p>
          <a:p>
            <a:pPr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Excuses like </a:t>
            </a:r>
            <a:r>
              <a:rPr lang="ja-JP" altLang="en-US" sz="260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I have a job,</a:t>
            </a:r>
            <a:r>
              <a:rPr lang="ja-JP" altLang="en-US" sz="260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60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This was OK earlier/in my country,</a:t>
            </a:r>
            <a:r>
              <a:rPr lang="ja-JP" altLang="en-US" sz="260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 “This course is hard,” etc. </a:t>
            </a:r>
            <a:r>
              <a:rPr lang="en-US" altLang="ja-JP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WON</a:t>
            </a:r>
            <a:r>
              <a:rPr lang="ja-JP" altLang="en-US" sz="26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 WORK</a:t>
            </a:r>
          </a:p>
          <a:p>
            <a:pPr>
              <a:buFont typeface="Arial" charset="0"/>
              <a:buNone/>
            </a:pP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 DO NOT HAVE ANY PATIENCE WITH ANY CHEATING :</a:t>
            </a:r>
          </a:p>
          <a:p>
            <a:pPr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YOU WILL GET AN </a:t>
            </a: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 GRADE </a:t>
            </a: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IN THE COURSE </a:t>
            </a:r>
          </a:p>
          <a:p>
            <a:pPr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FOR YOUR </a:t>
            </a: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FIRST</a:t>
            </a: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 MISTAKE</a:t>
            </a:r>
            <a:endParaRPr lang="en-US" altLang="ja-JP" sz="26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altLang="ja-JP" sz="26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2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60B70B-2DB4-8F4C-9AE5-57ECB3859AA3}"/>
              </a:ext>
            </a:extLst>
          </p:cNvPr>
          <p:cNvSpPr/>
          <p:nvPr/>
        </p:nvSpPr>
        <p:spPr>
          <a:xfrm>
            <a:off x="1430338" y="5073647"/>
            <a:ext cx="8112125" cy="1406525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38AB-A1B8-E646-81B9-1FB6677E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Resources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2EFF3F8-7559-2347-AFC7-A55F1195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373313"/>
            <a:ext cx="65166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>
                <a:latin typeface="Calibri" charset="0"/>
              </a:rPr>
              <a:t>Information included in the syllabus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1EB48-8750-C747-95B9-9F52BC985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622675"/>
            <a:ext cx="71401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dirty="0">
                <a:latin typeface="Calibri" charset="0"/>
              </a:rPr>
              <a:t>In short, let me know and consult with </a:t>
            </a:r>
            <a:r>
              <a:rPr lang="en-US" sz="2000" dirty="0"/>
              <a:t>Accessibility Resources</a:t>
            </a:r>
            <a:endParaRPr lang="en-US" sz="21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469</Words>
  <Application>Microsoft Macintosh PowerPoint</Application>
  <PresentationFormat>Widescreen</PresentationFormat>
  <Paragraphs>80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Introduction format</vt:lpstr>
      <vt:lpstr>I’ll go first</vt:lpstr>
      <vt:lpstr>PowerPoint Presentation</vt:lpstr>
      <vt:lpstr>Your turn</vt:lpstr>
      <vt:lpstr>My office hours</vt:lpstr>
      <vt:lpstr>Three things to remember</vt:lpstr>
      <vt:lpstr>Academic Dishonesty</vt:lpstr>
      <vt:lpstr>Accessibility Resources</vt:lpstr>
      <vt:lpstr>Preferred Name</vt:lpstr>
      <vt:lpstr>Critical Campus Resources</vt:lpstr>
      <vt:lpstr>One Stop-shop for the course</vt:lpstr>
      <vt:lpstr>Read the syllabus carefully!</vt:lpstr>
      <vt:lpstr>Questions/Comments?</vt:lpstr>
      <vt:lpstr>Grading Policy</vt:lpstr>
      <vt:lpstr>Attendance on Autolab</vt:lpstr>
      <vt:lpstr>This is what you should see when you login</vt:lpstr>
      <vt:lpstr>You should see a link for attendance</vt:lpstr>
      <vt:lpstr>You need to enter a pass-phrase</vt:lpstr>
      <vt:lpstr>Pass-phrase for today: Kashmir Hill</vt:lpstr>
      <vt:lpstr>Questions/Comments?</vt:lpstr>
      <vt:lpstr>Make sure you are on piazza</vt:lpstr>
      <vt:lpstr>Reading Assignments on schedule page</vt:lpstr>
      <vt:lpstr>Why this seminar?</vt:lpstr>
      <vt:lpstr>PowerPoint Presentation</vt:lpstr>
      <vt:lpstr>Structure of class</vt:lpstr>
      <vt:lpstr>Discussions could get heated</vt:lpstr>
      <vt:lpstr>Same principle replace “race” by other topic</vt:lpstr>
      <vt:lpstr>When you disagree with someone</vt:lpstr>
      <vt:lpstr>Questions/Comments?</vt:lpstr>
      <vt:lpstr>Today’s video</vt:lpstr>
      <vt:lpstr>Reading 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2019-08-24T15:36:00Z</dcterms:created>
  <dcterms:modified xsi:type="dcterms:W3CDTF">2019-08-27T02:46:30Z</dcterms:modified>
</cp:coreProperties>
</file>