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15" r:id="rId3"/>
    <p:sldId id="257" r:id="rId4"/>
    <p:sldId id="258" r:id="rId5"/>
    <p:sldId id="260" r:id="rId6"/>
    <p:sldId id="338" r:id="rId7"/>
    <p:sldId id="286" r:id="rId8"/>
    <p:sldId id="261" r:id="rId9"/>
    <p:sldId id="320" r:id="rId10"/>
    <p:sldId id="264" r:id="rId11"/>
    <p:sldId id="265" r:id="rId12"/>
    <p:sldId id="266" r:id="rId13"/>
    <p:sldId id="292" r:id="rId14"/>
    <p:sldId id="290" r:id="rId15"/>
    <p:sldId id="289" r:id="rId16"/>
    <p:sldId id="276" r:id="rId17"/>
    <p:sldId id="342" r:id="rId18"/>
    <p:sldId id="826" r:id="rId19"/>
    <p:sldId id="827" r:id="rId20"/>
    <p:sldId id="825" r:id="rId21"/>
    <p:sldId id="815" r:id="rId22"/>
    <p:sldId id="739" r:id="rId23"/>
    <p:sldId id="665" r:id="rId24"/>
    <p:sldId id="291" r:id="rId25"/>
    <p:sldId id="293" r:id="rId26"/>
    <p:sldId id="279" r:id="rId27"/>
    <p:sldId id="280" r:id="rId28"/>
    <p:sldId id="287" r:id="rId29"/>
    <p:sldId id="281" r:id="rId30"/>
    <p:sldId id="267" r:id="rId31"/>
    <p:sldId id="263" r:id="rId32"/>
    <p:sldId id="313" r:id="rId33"/>
    <p:sldId id="268" r:id="rId34"/>
    <p:sldId id="321" r:id="rId35"/>
    <p:sldId id="322" r:id="rId36"/>
    <p:sldId id="269" r:id="rId37"/>
    <p:sldId id="270" r:id="rId38"/>
    <p:sldId id="271" r:id="rId39"/>
    <p:sldId id="272" r:id="rId40"/>
    <p:sldId id="273" r:id="rId41"/>
    <p:sldId id="834" r:id="rId42"/>
    <p:sldId id="814" r:id="rId43"/>
    <p:sldId id="658" r:id="rId44"/>
    <p:sldId id="816" r:id="rId45"/>
    <p:sldId id="294" r:id="rId46"/>
    <p:sldId id="298" r:id="rId47"/>
    <p:sldId id="299" r:id="rId48"/>
    <p:sldId id="828" r:id="rId49"/>
    <p:sldId id="829" r:id="rId50"/>
    <p:sldId id="830" r:id="rId51"/>
    <p:sldId id="831" r:id="rId52"/>
    <p:sldId id="303" r:id="rId53"/>
    <p:sldId id="295" r:id="rId54"/>
    <p:sldId id="296" r:id="rId55"/>
    <p:sldId id="832" r:id="rId56"/>
    <p:sldId id="301" r:id="rId57"/>
    <p:sldId id="302" r:id="rId58"/>
    <p:sldId id="833" r:id="rId59"/>
    <p:sldId id="28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756"/>
    <p:restoredTop sz="94632"/>
  </p:normalViewPr>
  <p:slideViewPr>
    <p:cSldViewPr snapToGrid="0" snapToObjects="1">
      <p:cViewPr varScale="1">
        <p:scale>
          <a:sx n="105" d="100"/>
          <a:sy n="10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8A69-55A2-3242-928F-C07B8B3DC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54EC5-5A07-AC46-B16F-4BC4ECE17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1054F-06F3-2044-8CE4-C641EE01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13C45-27C6-AA41-8AD8-77AF2694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0C223-8486-254B-B910-7FE7327D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2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CB13-EF96-DF41-B369-FBD6E7DA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801D5-EFEF-564E-B40F-D6D7A7370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F4DDB-8BAE-9445-B834-B4DB1240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0D43B-2264-AF44-9A8D-4C2887E2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726F5-7DD9-234A-AA4C-85D516B6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8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3B885-5CE1-B542-8A93-BD59716A5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600A4-C8F5-FB46-9E9E-58382A210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F419-DF63-2841-9266-B14AA887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6DFEE-43F7-454E-B680-C50D2555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A6CA3-B5A8-8742-8E30-2D474F83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0C76-40E7-064C-B99F-F13D78C5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93C9E-87CF-7640-848C-26C1B1D9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3F59-65C8-3B4E-8189-5971B764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41D80-3FF1-2F4A-AC29-48A786FD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752A-E29A-444B-B4C3-79BA20AD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7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49EC-A013-4045-91FD-7988B8604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E8BAE-25F6-7645-864D-237FBF178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09DB5-54DC-B248-9385-434C176C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B9B5A-44CE-2140-B113-544CD04D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AD602-49CF-2B48-B1C8-520BE93FB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2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1D26-5595-B544-9FEF-DDD611475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4B65-7662-EC46-B5F4-D6DA5B31D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36389-7410-F649-9B89-CBA58C858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75B03-47FF-1B41-B478-8DEFAEB4F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A7A93-93C9-8B48-AE78-8366FF9A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7C30D-3F4C-2143-B80E-5E2B5C67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6228-9719-BF49-AC4C-35BD5EE9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930FE-C8DE-674F-A30C-332FA2120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0FF1C-A9C4-F54D-9556-325CDBF4E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46D40-81E3-594B-A46C-1AA6AE0BA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2DDFB-9443-E74D-8366-646B182CE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4EEBD-9D95-804F-8108-36F2E0B0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A4824-F274-6C44-9E0B-3DCF00FE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B5FC7-CBEB-0D42-996C-30DB6C16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87C6-164B-324C-A22C-9945E761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49751-958C-264F-85FF-B25D2479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0C7CB-673D-A84B-B270-22237154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2E00-0A75-1844-BE2E-1BB19277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9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D6354E-C1B6-464E-8CAC-9185DD6E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5110E-DC4C-4F45-B0E4-DF587E15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8B0A9-B3B9-7740-B4A9-BEFBA4CA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1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DB20-57D6-FC43-8D39-0FC15BF4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5F84B-411A-2D47-9C50-7F60EB4A8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EDB63-D4F7-1149-BCCA-48C19B56B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98349-CDB9-6C44-9168-44FC89A8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A962F-4185-A841-8483-5F7040D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84142-6C42-E643-86C8-81F6DC87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F04-8856-9949-BFB3-F71D4DCB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2A6C0-4D9A-3247-97AB-E598C93E2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C99CA-F6BC-A24A-BB74-8E0331B57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10DB2-14C7-BB4D-859C-17F9DDE8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1E596-2B9A-F442-8F19-C02036B1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868B5-CA08-FB46-AA21-D2037E46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7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80414-9F1B-8049-8B9B-DEF49BC4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91CA4-5521-7E45-BF44-5CAC23633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8481E-AE7A-7F44-B0F9-084CA1469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69EF-293A-6648-991A-C65F356A98FB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23F2D-2858-DD4B-A2AE-BC242F2C9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26AC4-EF08-3641-A867-60E3B060F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25720-722A-6343-96D6-F39ED5789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4DT3tQqgRM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aax2342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q3-QvoIfpxc?start=2363&amp;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b0Ti-gkJiXc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8C86A66-78DF-B541-AD69-39BA76FA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C94E9B-AE01-8542-B5CA-EE2B957BD312}"/>
              </a:ext>
            </a:extLst>
          </p:cNvPr>
          <p:cNvSpPr txBox="1"/>
          <p:nvPr/>
        </p:nvSpPr>
        <p:spPr>
          <a:xfrm>
            <a:off x="5915378" y="372533"/>
            <a:ext cx="45833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Welcome to </a:t>
            </a:r>
          </a:p>
          <a:p>
            <a:r>
              <a:rPr lang="en-US" sz="4800" b="1" dirty="0"/>
              <a:t>CSE 440/441/540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ACDA-D265-A644-A3B8-9BD22D2FBBB8}"/>
              </a:ext>
            </a:extLst>
          </p:cNvPr>
          <p:cNvSpPr txBox="1"/>
          <p:nvPr/>
        </p:nvSpPr>
        <p:spPr>
          <a:xfrm>
            <a:off x="6004560" y="3075057"/>
            <a:ext cx="3351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ML and Society</a:t>
            </a:r>
          </a:p>
        </p:txBody>
      </p:sp>
    </p:spTree>
    <p:extLst>
      <p:ext uri="{BB962C8B-B14F-4D97-AF65-F5344CB8AC3E}">
        <p14:creationId xmlns:p14="http://schemas.microsoft.com/office/powerpoint/2010/main" val="213653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38AB-A1B8-E646-81B9-1FB6677E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Resources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2EFF3F8-7559-2347-AFC7-A55F11953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71EB48-8750-C747-95B9-9F52BC98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8B8B-76C5-C24E-8C7E-2F2566D9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Preferred Name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1E2787F-805E-4E4E-8AB9-E9A9054E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69A6B-A15D-B04B-B0A9-FC5A6C25F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2536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1C2-F96E-B84E-8DD7-03C01BF7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E5804-6232-9E4F-B88B-7A5863298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310"/>
            <a:ext cx="12192000" cy="54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7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654F62-30DA-3043-AD0E-DFD35087E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18665"/>
            <a:ext cx="9293368" cy="5385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3FEE2-F9D4-F54E-9E3D-54468393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Stop-shop for the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58FA2-CACE-7A41-96BC-947FF0E2A31F}"/>
              </a:ext>
            </a:extLst>
          </p:cNvPr>
          <p:cNvSpPr txBox="1"/>
          <p:nvPr/>
        </p:nvSpPr>
        <p:spPr>
          <a:xfrm>
            <a:off x="1037908" y="3307726"/>
            <a:ext cx="950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http://www-</a:t>
            </a:r>
            <a:r>
              <a:rPr lang="en-US" sz="2400" b="1" dirty="0" err="1">
                <a:solidFill>
                  <a:srgbClr val="FF0000"/>
                </a:solidFill>
              </a:rPr>
              <a:t>student.cse.buffalo.edu</a:t>
            </a:r>
            <a:r>
              <a:rPr lang="en-US" sz="2400" b="1" dirty="0">
                <a:solidFill>
                  <a:srgbClr val="FF0000"/>
                </a:solidFill>
              </a:rPr>
              <a:t>/~</a:t>
            </a:r>
            <a:r>
              <a:rPr lang="en-US" sz="2400" b="1" dirty="0" err="1">
                <a:solidFill>
                  <a:srgbClr val="FF0000"/>
                </a:solidFill>
              </a:rPr>
              <a:t>atri</a:t>
            </a:r>
            <a:r>
              <a:rPr lang="en-US" sz="2400" b="1" dirty="0">
                <a:solidFill>
                  <a:srgbClr val="FF0000"/>
                </a:solidFill>
              </a:rPr>
              <a:t>/ml-and-soc/spr22/</a:t>
            </a:r>
            <a:r>
              <a:rPr lang="en-US" sz="2400" b="1" dirty="0" err="1">
                <a:solidFill>
                  <a:srgbClr val="FF0000"/>
                </a:solidFill>
              </a:rPr>
              <a:t>index.html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E958F-808E-AF4D-91EA-4BA7ADED1A16}"/>
              </a:ext>
            </a:extLst>
          </p:cNvPr>
          <p:cNvSpPr/>
          <p:nvPr/>
        </p:nvSpPr>
        <p:spPr>
          <a:xfrm>
            <a:off x="3624146" y="1318665"/>
            <a:ext cx="613317" cy="2982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26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77A7-CA9C-494F-83A5-5CF1129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52EA6806-2E79-5749-80F7-D5CC24E5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08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E305-A956-7F42-AFEB-1A5D73A8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course logistics in 2</a:t>
            </a:r>
            <a:r>
              <a:rPr lang="en-US" baseline="30000" dirty="0"/>
              <a:t>nd</a:t>
            </a:r>
            <a:r>
              <a:rPr lang="en-US" dirty="0"/>
              <a:t> half of today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A4281-966E-2A4E-A5C8-F1E58544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27" y="1393903"/>
            <a:ext cx="3980985" cy="53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17EF-5EBC-8149-BF59-5BBBB317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course?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2DAF6-EC19-2247-AFDE-B3E5B413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85056"/>
            <a:ext cx="3671094" cy="55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5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35FE4-9A1E-0E45-8359-76689E00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CC503-882E-4F45-B47A-80DB7738C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14" r="11013" b="7952"/>
          <a:stretch/>
        </p:blipFill>
        <p:spPr>
          <a:xfrm>
            <a:off x="769191" y="554576"/>
            <a:ext cx="3365220" cy="5197742"/>
          </a:xfrm>
          <a:prstGeom prst="rect">
            <a:avLst/>
          </a:prstGeom>
        </p:spPr>
      </p:pic>
      <p:pic>
        <p:nvPicPr>
          <p:cNvPr id="2050" name="Picture 2" descr="How Your Business Can Benefit from Facial Recognition Technology">
            <a:extLst>
              <a:ext uri="{FF2B5EF4-FFF2-40B4-BE49-F238E27FC236}">
                <a16:creationId xmlns:a16="http://schemas.microsoft.com/office/drawing/2014/main" id="{C8F61778-C88A-D046-B655-5BEFF3DA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49" y="1349734"/>
            <a:ext cx="7646984" cy="36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ED88B-0CDE-404E-8F3D-C4383D412740}"/>
              </a:ext>
            </a:extLst>
          </p:cNvPr>
          <p:cNvSpPr txBox="1"/>
          <p:nvPr/>
        </p:nvSpPr>
        <p:spPr>
          <a:xfrm>
            <a:off x="7292340" y="6356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3700218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1124E-5C94-204E-86F6-4A97F160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Online Media 4" descr="HP computers are racist">
            <a:hlinkClick r:id="" action="ppaction://media"/>
            <a:extLst>
              <a:ext uri="{FF2B5EF4-FFF2-40B4-BE49-F238E27FC236}">
                <a16:creationId xmlns:a16="http://schemas.microsoft.com/office/drawing/2014/main" id="{58C05781-C24A-A24B-BBB9-DB753D7A52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14370" y="1184910"/>
            <a:ext cx="59182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CC6F4-9EC2-B943-B51E-00E6BAFD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73B2C-DC58-7E4A-87C1-985BA4F4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77" y="0"/>
            <a:ext cx="8895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DB1B-1465-7F4F-8A32-1C8D7EE4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have a face mask on</a:t>
            </a:r>
          </a:p>
        </p:txBody>
      </p:sp>
      <p:pic>
        <p:nvPicPr>
          <p:cNvPr id="2050" name="Picture 2" descr="Link to netgain webinar">
            <a:extLst>
              <a:ext uri="{FF2B5EF4-FFF2-40B4-BE49-F238E27FC236}">
                <a16:creationId xmlns:a16="http://schemas.microsoft.com/office/drawing/2014/main" id="{F3B51A04-2520-D042-ACDB-669EC09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90" y="1584326"/>
            <a:ext cx="8686800" cy="35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F43C69-CD87-5446-8F52-A2D2EF33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7EF3F-2426-034C-AD04-2D00D3E5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079500"/>
            <a:ext cx="10261600" cy="469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6483E0-1081-2F44-9FA4-5A9A168D6352}"/>
              </a:ext>
            </a:extLst>
          </p:cNvPr>
          <p:cNvSpPr txBox="1"/>
          <p:nvPr/>
        </p:nvSpPr>
        <p:spPr>
          <a:xfrm>
            <a:off x="7292340" y="6356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913732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0AD0F0-F0D3-1F48-93D6-D08E5753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CA9F3-E38A-1948-A7BD-9C5B1CFDFAF3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B8568-5F25-C84B-91FB-A73414BD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E95A8-5E26-2D49-B036-C8C036A1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67BD6-6EEE-684C-9E61-D45107B3A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7"/>
            <a:ext cx="8601963" cy="4883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7109C-5BA1-C846-86E0-7E57BEBAB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792"/>
          <a:stretch/>
        </p:blipFill>
        <p:spPr>
          <a:xfrm>
            <a:off x="5684883" y="149455"/>
            <a:ext cx="6317210" cy="1302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C1F9C-3C25-E140-BE14-0DCAE2A74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891" y="2269015"/>
            <a:ext cx="6089202" cy="1231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80B1FE-C644-3D46-BA10-4C6EC2D47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336" y="4600776"/>
            <a:ext cx="4686300" cy="170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BE2749-8FF1-584A-82BA-933E1B46229C}"/>
              </a:ext>
            </a:extLst>
          </p:cNvPr>
          <p:cNvSpPr/>
          <p:nvPr/>
        </p:nvSpPr>
        <p:spPr>
          <a:xfrm>
            <a:off x="5684883" y="2187615"/>
            <a:ext cx="4095725" cy="36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B408B-F90F-7946-8F5F-07C64FB1F53E}"/>
              </a:ext>
            </a:extLst>
          </p:cNvPr>
          <p:cNvSpPr txBox="1"/>
          <p:nvPr/>
        </p:nvSpPr>
        <p:spPr>
          <a:xfrm>
            <a:off x="7292340" y="6356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1347109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AA03A-09C6-3445-8051-55AE87FC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57397-A6EF-2447-ACDB-66B5C007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82" y="0"/>
            <a:ext cx="5244585" cy="614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27468-86AE-E645-A24B-0895209C8849}"/>
              </a:ext>
            </a:extLst>
          </p:cNvPr>
          <p:cNvSpPr/>
          <p:nvPr/>
        </p:nvSpPr>
        <p:spPr>
          <a:xfrm>
            <a:off x="339256" y="6251831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Obermeyer, Z., Powers, B.,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Vogeli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C., &amp; Mullainathan, S. (2019). Dissecting racial bias in an algorithm used to manage the health of populations.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Science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366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(6464), 447–453.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3"/>
              </a:rPr>
              <a:t>https://doi.org/10.1126/science.aax2342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90231-15FC-234B-BDF5-2BB9A22CB4E2}"/>
              </a:ext>
            </a:extLst>
          </p:cNvPr>
          <p:cNvSpPr txBox="1"/>
          <p:nvPr/>
        </p:nvSpPr>
        <p:spPr>
          <a:xfrm>
            <a:off x="8863945" y="588376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1911917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25DE8-29B8-2F4E-AC81-7F0FA39B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CA9F3-E38A-1948-A7BD-9C5B1CFDFAF3}" type="datetime1">
              <a:rPr lang="en-US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5C610-ACFE-B94E-85CE-4EC7AA2D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UB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D3473-56A4-FB4D-B826-F6A28877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CF888-ABA7-2F4C-9444-5E5D7274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18" y="135693"/>
            <a:ext cx="8802964" cy="6162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2835E-CF4C-A740-AFF7-03A14D22407B}"/>
              </a:ext>
            </a:extLst>
          </p:cNvPr>
          <p:cNvSpPr txBox="1"/>
          <p:nvPr/>
        </p:nvSpPr>
        <p:spPr>
          <a:xfrm>
            <a:off x="7292340" y="6356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134712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3DBB4-0612-C64D-904B-9D05A1D2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going on? Let’s dive in!</a:t>
            </a:r>
          </a:p>
        </p:txBody>
      </p:sp>
      <p:pic>
        <p:nvPicPr>
          <p:cNvPr id="4" name="Online Media 3" descr="#MLKNow 2019 by Blackout for Human Rights">
            <a:hlinkClick r:id="" action="ppaction://media"/>
            <a:extLst>
              <a:ext uri="{FF2B5EF4-FFF2-40B4-BE49-F238E27FC236}">
                <a16:creationId xmlns:a16="http://schemas.microsoft.com/office/drawing/2014/main" id="{3FE4B322-D451-6C41-BAA2-47A442B9A4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54018" y="1563370"/>
            <a:ext cx="7689142" cy="43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59F9-936D-8242-B6DB-E97F407E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was immediate push-back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74FAF-F836-FB4C-87AB-F14E749FE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63" y="1509258"/>
            <a:ext cx="5869723" cy="53487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CA5201-7235-CB43-8649-45460C0D1232}"/>
              </a:ext>
            </a:extLst>
          </p:cNvPr>
          <p:cNvSpPr/>
          <p:nvPr/>
        </p:nvSpPr>
        <p:spPr>
          <a:xfrm>
            <a:off x="3088888" y="2319454"/>
            <a:ext cx="735980" cy="278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87BE9E-800F-B24C-99B3-CD1C348C48DB}"/>
              </a:ext>
            </a:extLst>
          </p:cNvPr>
          <p:cNvSpPr/>
          <p:nvPr/>
        </p:nvSpPr>
        <p:spPr>
          <a:xfrm>
            <a:off x="4047893" y="2598234"/>
            <a:ext cx="2129883" cy="267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1A8B-40E3-F34B-AB97-D9810A28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go into who is right…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868E8-F3FA-1B4C-BE86-E458DD247724}"/>
              </a:ext>
            </a:extLst>
          </p:cNvPr>
          <p:cNvSpPr txBox="1"/>
          <p:nvPr/>
        </p:nvSpPr>
        <p:spPr>
          <a:xfrm>
            <a:off x="838200" y="1504951"/>
            <a:ext cx="10786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Disagree with what someone SAID </a:t>
            </a:r>
            <a:r>
              <a:rPr lang="en-US" sz="3200" dirty="0">
                <a:solidFill>
                  <a:srgbClr val="FF0000"/>
                </a:solidFill>
              </a:rPr>
              <a:t>NOT</a:t>
            </a:r>
            <a:r>
              <a:rPr lang="en-US" sz="3200" dirty="0"/>
              <a:t> who you think they ARE</a:t>
            </a:r>
          </a:p>
        </p:txBody>
      </p:sp>
      <p:pic>
        <p:nvPicPr>
          <p:cNvPr id="4" name="Online Media 3" descr="How To Tell Someone They Sound Racist">
            <a:hlinkClick r:id="" action="ppaction://media"/>
            <a:extLst>
              <a:ext uri="{FF2B5EF4-FFF2-40B4-BE49-F238E27FC236}">
                <a16:creationId xmlns:a16="http://schemas.microsoft.com/office/drawing/2014/main" id="{E74DE2D7-69B5-8545-B59C-201BB6AB13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2124075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AC9384-AA73-4B46-B914-37E5033A684C}"/>
              </a:ext>
            </a:extLst>
          </p:cNvPr>
          <p:cNvGrpSpPr/>
          <p:nvPr/>
        </p:nvGrpSpPr>
        <p:grpSpPr>
          <a:xfrm>
            <a:off x="0" y="1256043"/>
            <a:ext cx="12192000" cy="5236832"/>
            <a:chOff x="-161925" y="-761041"/>
            <a:chExt cx="12192000" cy="52368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C8570C-16D0-1D48-A3B2-F535CD535E1C}"/>
                </a:ext>
              </a:extLst>
            </p:cNvPr>
            <p:cNvGrpSpPr/>
            <p:nvPr/>
          </p:nvGrpSpPr>
          <p:grpSpPr>
            <a:xfrm>
              <a:off x="-161925" y="-761041"/>
              <a:ext cx="12192000" cy="5236832"/>
              <a:chOff x="-161925" y="-761041"/>
              <a:chExt cx="12192000" cy="5236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3CEB3B9-FB50-A44E-B814-AAEF9607F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61925" y="-761041"/>
                <a:ext cx="12192000" cy="5236832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C69AB0-DF61-544D-906D-6FC09237A798}"/>
                  </a:ext>
                </a:extLst>
              </p:cNvPr>
              <p:cNvSpPr/>
              <p:nvPr/>
            </p:nvSpPr>
            <p:spPr>
              <a:xfrm>
                <a:off x="5457825" y="1271588"/>
                <a:ext cx="1600200" cy="1857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DE963E-D015-E443-9711-5485253EF98C}"/>
                </a:ext>
              </a:extLst>
            </p:cNvPr>
            <p:cNvSpPr/>
            <p:nvPr/>
          </p:nvSpPr>
          <p:spPr>
            <a:xfrm>
              <a:off x="7372350" y="3757613"/>
              <a:ext cx="1771650" cy="3143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D154C6-4902-FC43-A751-3DFF977C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principle replace “race” by other topic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76B7C-3E14-7F4D-87BE-433B0C52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0714"/>
            <a:ext cx="12192000" cy="15965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395C5F-D43D-3B47-8E99-90C4CF4CAA78}"/>
              </a:ext>
            </a:extLst>
          </p:cNvPr>
          <p:cNvSpPr/>
          <p:nvPr/>
        </p:nvSpPr>
        <p:spPr>
          <a:xfrm>
            <a:off x="1885950" y="3143250"/>
            <a:ext cx="10144125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3566-038A-654D-9647-3C01F2DA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disagree with someone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62DFC-6E91-AA49-91A6-C4AFA86EEBFB}"/>
              </a:ext>
            </a:extLst>
          </p:cNvPr>
          <p:cNvSpPr txBox="1"/>
          <p:nvPr/>
        </p:nvSpPr>
        <p:spPr>
          <a:xfrm>
            <a:off x="838200" y="1935677"/>
            <a:ext cx="870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First, pause to see if you understand </a:t>
            </a:r>
            <a:r>
              <a:rPr lang="en-US" sz="2800" b="1" dirty="0"/>
              <a:t>WHAT</a:t>
            </a:r>
            <a:r>
              <a:rPr lang="en-US" sz="2800" dirty="0"/>
              <a:t> they are saying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C47FC-A6FB-F349-9FC4-E23DAAE7687A}"/>
              </a:ext>
            </a:extLst>
          </p:cNvPr>
          <p:cNvSpPr txBox="1"/>
          <p:nvPr/>
        </p:nvSpPr>
        <p:spPr>
          <a:xfrm>
            <a:off x="838200" y="2905780"/>
            <a:ext cx="700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Then, try to understand </a:t>
            </a:r>
            <a:r>
              <a:rPr lang="en-US" sz="2800" b="1" dirty="0"/>
              <a:t>WHY</a:t>
            </a:r>
            <a:r>
              <a:rPr lang="en-US" sz="2800" dirty="0"/>
              <a:t> they are saying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451EB-6C73-544A-B1A0-5D04A152C76D}"/>
              </a:ext>
            </a:extLst>
          </p:cNvPr>
          <p:cNvSpPr txBox="1"/>
          <p:nvPr/>
        </p:nvSpPr>
        <p:spPr>
          <a:xfrm>
            <a:off x="838200" y="4137493"/>
            <a:ext cx="10874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ALWAYS</a:t>
            </a:r>
            <a:r>
              <a:rPr lang="en-US" sz="2800" dirty="0"/>
              <a:t> ask for clarifications to make sure you are not missing something</a:t>
            </a:r>
          </a:p>
        </p:txBody>
      </p:sp>
    </p:spTree>
    <p:extLst>
      <p:ext uri="{BB962C8B-B14F-4D97-AF65-F5344CB8AC3E}">
        <p14:creationId xmlns:p14="http://schemas.microsoft.com/office/powerpoint/2010/main" val="35007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77A7-CA9C-494F-83A5-5CF1129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52EA6806-2E79-5749-80F7-D5CC24E5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16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8AC3-BE14-0B43-A6FF-40E7604B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format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A0DC0-833B-AC4C-9910-DEF4C9554480}"/>
              </a:ext>
            </a:extLst>
          </p:cNvPr>
          <p:cNvSpPr txBox="1"/>
          <p:nvPr/>
        </p:nvSpPr>
        <p:spPr>
          <a:xfrm>
            <a:off x="959556" y="2043289"/>
            <a:ext cx="3169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Preferred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B0F6F-36EA-6547-8061-118B074168A7}"/>
              </a:ext>
            </a:extLst>
          </p:cNvPr>
          <p:cNvSpPr txBox="1"/>
          <p:nvPr/>
        </p:nvSpPr>
        <p:spPr>
          <a:xfrm>
            <a:off x="959556" y="2782669"/>
            <a:ext cx="625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One very boring thing about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1F80A-DEA7-C447-9189-FB9EC0588321}"/>
              </a:ext>
            </a:extLst>
          </p:cNvPr>
          <p:cNvSpPr txBox="1"/>
          <p:nvPr/>
        </p:nvSpPr>
        <p:spPr>
          <a:xfrm>
            <a:off x="959556" y="3522049"/>
            <a:ext cx="7497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Why did you pick this class? Be honest!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C091C-2156-5946-A797-DF679F2F05B3}"/>
              </a:ext>
            </a:extLst>
          </p:cNvPr>
          <p:cNvSpPr txBox="1"/>
          <p:nvPr/>
        </p:nvSpPr>
        <p:spPr>
          <a:xfrm>
            <a:off x="959556" y="4261429"/>
            <a:ext cx="7958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do you know about ML? Be honest!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74036-DE32-6B46-96C6-E2BF071AB486}"/>
              </a:ext>
            </a:extLst>
          </p:cNvPr>
          <p:cNvSpPr txBox="1"/>
          <p:nvPr/>
        </p:nvSpPr>
        <p:spPr>
          <a:xfrm>
            <a:off x="959556" y="5000809"/>
            <a:ext cx="800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do you hope to learn in this course?</a:t>
            </a:r>
          </a:p>
        </p:txBody>
      </p:sp>
    </p:spTree>
    <p:extLst>
      <p:ext uri="{BB962C8B-B14F-4D97-AF65-F5344CB8AC3E}">
        <p14:creationId xmlns:p14="http://schemas.microsoft.com/office/powerpoint/2010/main" val="4017125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F06275-D69D-054D-828C-E62B178A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95" y="1418388"/>
            <a:ext cx="9648070" cy="5439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3FEE2-F9D4-F54E-9E3D-54468393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Stop-shop for the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58FA2-CACE-7A41-96BC-947FF0E2A31F}"/>
              </a:ext>
            </a:extLst>
          </p:cNvPr>
          <p:cNvSpPr txBox="1"/>
          <p:nvPr/>
        </p:nvSpPr>
        <p:spPr>
          <a:xfrm>
            <a:off x="1169095" y="3328362"/>
            <a:ext cx="950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http://www-</a:t>
            </a:r>
            <a:r>
              <a:rPr lang="en-US" sz="2400" b="1" dirty="0" err="1">
                <a:solidFill>
                  <a:srgbClr val="FF0000"/>
                </a:solidFill>
              </a:rPr>
              <a:t>student.cse.buffalo.edu</a:t>
            </a:r>
            <a:r>
              <a:rPr lang="en-US" sz="2400" b="1" dirty="0">
                <a:solidFill>
                  <a:srgbClr val="FF0000"/>
                </a:solidFill>
              </a:rPr>
              <a:t>/~</a:t>
            </a:r>
            <a:r>
              <a:rPr lang="en-US" sz="2400" b="1" dirty="0" err="1">
                <a:solidFill>
                  <a:srgbClr val="FF0000"/>
                </a:solidFill>
              </a:rPr>
              <a:t>atri</a:t>
            </a:r>
            <a:r>
              <a:rPr lang="en-US" sz="2400" b="1" dirty="0">
                <a:solidFill>
                  <a:srgbClr val="FF0000"/>
                </a:solidFill>
              </a:rPr>
              <a:t>/ml-and-soc/spr22/</a:t>
            </a:r>
            <a:r>
              <a:rPr lang="en-US" sz="2400" b="1" dirty="0" err="1">
                <a:solidFill>
                  <a:srgbClr val="FF0000"/>
                </a:solidFill>
              </a:rPr>
              <a:t>index.html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A040C2-E6D1-594A-B685-9E264241C1C9}"/>
              </a:ext>
            </a:extLst>
          </p:cNvPr>
          <p:cNvSpPr/>
          <p:nvPr/>
        </p:nvSpPr>
        <p:spPr>
          <a:xfrm>
            <a:off x="2667000" y="1381972"/>
            <a:ext cx="670560" cy="4349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DDBC79-5F52-7F44-AC99-49D7F169F5D7}"/>
              </a:ext>
            </a:extLst>
          </p:cNvPr>
          <p:cNvSpPr/>
          <p:nvPr/>
        </p:nvSpPr>
        <p:spPr>
          <a:xfrm>
            <a:off x="3928110" y="1355235"/>
            <a:ext cx="670560" cy="4616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468677-E57F-B74F-88EF-2A0B2AF0D14A}"/>
              </a:ext>
            </a:extLst>
          </p:cNvPr>
          <p:cNvSpPr/>
          <p:nvPr/>
        </p:nvSpPr>
        <p:spPr>
          <a:xfrm>
            <a:off x="8854442" y="1403880"/>
            <a:ext cx="849628" cy="3499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1564-EB3B-1B4D-ABB4-98D95AC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syllabus carefully!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A9C1A-A5DB-1C4B-AD38-8DEAB3D8A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4475"/>
            <a:ext cx="10134600" cy="56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80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77A7-CA9C-494F-83A5-5CF1129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52EA6806-2E79-5749-80F7-D5CC24E5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924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5FFA-61C2-FD4F-B0DB-CFA729C3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2E64B-FD29-004A-A5D6-FDA3A3E0C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689100"/>
            <a:ext cx="10807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1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0D3AE-9C6B-4542-8DA3-94EAEDFC0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35" y="1508348"/>
            <a:ext cx="9803130" cy="5471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8CB64-2900-344B-BED5-75EED622A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97FE6967-E2F1-8140-8B8F-2DD0CF28AE68}"/>
              </a:ext>
            </a:extLst>
          </p:cNvPr>
          <p:cNvSpPr/>
          <p:nvPr/>
        </p:nvSpPr>
        <p:spPr>
          <a:xfrm>
            <a:off x="7010400" y="929640"/>
            <a:ext cx="4099560" cy="2834640"/>
          </a:xfrm>
          <a:prstGeom prst="cloudCallout">
            <a:avLst>
              <a:gd name="adj1" fmla="val -16000"/>
              <a:gd name="adj2" fmla="val 442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Different expectation from CSE majors vs non-majors</a:t>
            </a:r>
          </a:p>
        </p:txBody>
      </p:sp>
    </p:spTree>
    <p:extLst>
      <p:ext uri="{BB962C8B-B14F-4D97-AF65-F5344CB8AC3E}">
        <p14:creationId xmlns:p14="http://schemas.microsoft.com/office/powerpoint/2010/main" val="37711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1B9196-5181-F64C-9AC7-CEE075DE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408"/>
            <a:ext cx="12192000" cy="5333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7891D-E1D5-224A-A0E2-610F5748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(potential) project deadline THIS 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85B390-B23C-D549-A8A2-0639404CFD6C}"/>
              </a:ext>
            </a:extLst>
          </p:cNvPr>
          <p:cNvSpPr/>
          <p:nvPr/>
        </p:nvSpPr>
        <p:spPr>
          <a:xfrm>
            <a:off x="198120" y="4998720"/>
            <a:ext cx="11704320" cy="161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A610-249C-1141-9812-50B5CC27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on </a:t>
            </a:r>
            <a:r>
              <a:rPr lang="en-US" dirty="0" err="1"/>
              <a:t>Autolab</a:t>
            </a:r>
            <a:endParaRPr lang="en-US" dirty="0"/>
          </a:p>
        </p:txBody>
      </p:sp>
      <p:pic>
        <p:nvPicPr>
          <p:cNvPr id="3" name="Picture 2" descr="Screen Shot 2017-08-26 at 2.50.22 PM.png">
            <a:extLst>
              <a:ext uri="{FF2B5EF4-FFF2-40B4-BE49-F238E27FC236}">
                <a16:creationId xmlns:a16="http://schemas.microsoft.com/office/drawing/2014/main" id="{A109F7E7-7AE1-3E45-B66B-213358B55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9" y="1690688"/>
            <a:ext cx="9144000" cy="3120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3553B8-64CA-524B-A5D8-6A2643138C14}"/>
              </a:ext>
            </a:extLst>
          </p:cNvPr>
          <p:cNvSpPr txBox="1"/>
          <p:nvPr/>
        </p:nvSpPr>
        <p:spPr>
          <a:xfrm>
            <a:off x="3583155" y="4827634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61136C-8D69-BA44-915D-0A55F789B016}"/>
              </a:ext>
            </a:extLst>
          </p:cNvPr>
          <p:cNvSpPr/>
          <p:nvPr/>
        </p:nvSpPr>
        <p:spPr>
          <a:xfrm>
            <a:off x="4901498" y="3521040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0AB8F4-C85E-2B44-9181-4BEA8A28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15" y="1515994"/>
            <a:ext cx="6621450" cy="5627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83A34D-D0A9-2A4A-98A1-F0CA35E1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what you should see when you login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A993B-581E-BD40-9535-F8BA75337363}"/>
              </a:ext>
            </a:extLst>
          </p:cNvPr>
          <p:cNvSpPr/>
          <p:nvPr/>
        </p:nvSpPr>
        <p:spPr>
          <a:xfrm>
            <a:off x="5855805" y="2994184"/>
            <a:ext cx="3413760" cy="3635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108EDC-C1DF-4342-AC40-B677FC4A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1998897"/>
            <a:ext cx="12192000" cy="3157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938FE9-5E68-E14C-A459-F4923F36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should see a link for attendance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A109-5B35-394D-93F3-38DD35BF398C}"/>
              </a:ext>
            </a:extLst>
          </p:cNvPr>
          <p:cNvSpPr/>
          <p:nvPr/>
        </p:nvSpPr>
        <p:spPr>
          <a:xfrm>
            <a:off x="1371600" y="4123691"/>
            <a:ext cx="3506158" cy="6248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24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284F-2BA1-E040-B69A-1EFAE0E5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to enter a pass-phrase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752FB-1E70-4047-B9B7-006018AD9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032000"/>
            <a:ext cx="106934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4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8AC3-BE14-0B43-A6FF-40E7604B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I’ll go first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A0DC0-833B-AC4C-9910-DEF4C9554480}"/>
              </a:ext>
            </a:extLst>
          </p:cNvPr>
          <p:cNvSpPr txBox="1"/>
          <p:nvPr/>
        </p:nvSpPr>
        <p:spPr>
          <a:xfrm>
            <a:off x="959556" y="2043289"/>
            <a:ext cx="860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Atri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B0F6F-36EA-6547-8061-118B074168A7}"/>
              </a:ext>
            </a:extLst>
          </p:cNvPr>
          <p:cNvSpPr txBox="1"/>
          <p:nvPr/>
        </p:nvSpPr>
        <p:spPr>
          <a:xfrm>
            <a:off x="959556" y="2782669"/>
            <a:ext cx="4883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This is my 15</a:t>
            </a:r>
            <a:r>
              <a:rPr lang="en-US" sz="3600" baseline="30000" dirty="0"/>
              <a:t>th</a:t>
            </a:r>
            <a:r>
              <a:rPr lang="en-US" sz="3600" dirty="0"/>
              <a:t> year at 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1F80A-DEA7-C447-9189-FB9EC0588321}"/>
              </a:ext>
            </a:extLst>
          </p:cNvPr>
          <p:cNvSpPr txBox="1"/>
          <p:nvPr/>
        </p:nvSpPr>
        <p:spPr>
          <a:xfrm>
            <a:off x="959556" y="3522049"/>
            <a:ext cx="6206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Because I’m teaching the course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C091C-2156-5946-A797-DF679F2F05B3}"/>
              </a:ext>
            </a:extLst>
          </p:cNvPr>
          <p:cNvSpPr txBox="1"/>
          <p:nvPr/>
        </p:nvSpPr>
        <p:spPr>
          <a:xfrm>
            <a:off x="959556" y="4261429"/>
            <a:ext cx="7683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Actually not much (I can fake it though!)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74036-DE32-6B46-96C6-E2BF071AB486}"/>
              </a:ext>
            </a:extLst>
          </p:cNvPr>
          <p:cNvSpPr txBox="1"/>
          <p:nvPr/>
        </p:nvSpPr>
        <p:spPr>
          <a:xfrm>
            <a:off x="959556" y="5000809"/>
            <a:ext cx="788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Hope to get fresh perspectives from y’all!</a:t>
            </a:r>
          </a:p>
        </p:txBody>
      </p:sp>
    </p:spTree>
    <p:extLst>
      <p:ext uri="{BB962C8B-B14F-4D97-AF65-F5344CB8AC3E}">
        <p14:creationId xmlns:p14="http://schemas.microsoft.com/office/powerpoint/2010/main" val="79290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E675-261F-8443-8E05-8F49288B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Pass-phrase for today: </a:t>
            </a:r>
            <a:r>
              <a:rPr lang="en-US" b="1" dirty="0">
                <a:solidFill>
                  <a:srgbClr val="FF0000"/>
                </a:solidFill>
              </a:rPr>
              <a:t>Joy </a:t>
            </a:r>
            <a:r>
              <a:rPr lang="en-US" b="1" dirty="0" err="1">
                <a:solidFill>
                  <a:srgbClr val="FF0000"/>
                </a:solidFill>
              </a:rPr>
              <a:t>Buolamwini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FB865-7F02-5F45-AFB2-6F5218C7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038"/>
            <a:ext cx="12192000" cy="4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75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E305-A956-7F42-AFEB-1A5D73A8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for a break!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A4281-966E-2A4E-A5C8-F1E58544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27" y="1393903"/>
            <a:ext cx="3980985" cy="53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359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68B2E-2E3F-E048-A8BB-4E2284FD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CA9F3-E38A-1948-A7BD-9C5B1CFDFAF3}" type="datetime1">
              <a:rPr lang="en-US" smtClean="0"/>
              <a:pPr/>
              <a:t>2/1/22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347CE-5A6D-BA4D-BF12-7C70E41F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696C0-C4E5-F545-9722-AC5B5AD6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21547-3723-F24A-8E15-FB3C6A956FDB}"/>
              </a:ext>
            </a:extLst>
          </p:cNvPr>
          <p:cNvSpPr txBox="1"/>
          <p:nvPr/>
        </p:nvSpPr>
        <p:spPr>
          <a:xfrm>
            <a:off x="2301634" y="905232"/>
            <a:ext cx="83113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Who does my machine learning model serve? </a:t>
            </a:r>
          </a:p>
          <a:p>
            <a:pPr algn="ctr"/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How do I know?</a:t>
            </a:r>
          </a:p>
          <a:p>
            <a:pPr algn="ctr"/>
            <a:r>
              <a:rPr lang="en-US" sz="8000" b="1" dirty="0">
                <a:latin typeface="Century Gothic" panose="020B0502020202020204" pitchFamily="34" charset="0"/>
              </a:rPr>
              <a:t>What can I do about it?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E7445-4E5C-2E46-853C-6C0D26BB5C36}"/>
              </a:ext>
            </a:extLst>
          </p:cNvPr>
          <p:cNvSpPr txBox="1"/>
          <p:nvPr/>
        </p:nvSpPr>
        <p:spPr>
          <a:xfrm>
            <a:off x="7292340" y="6356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42539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047A-2C15-7643-8927-496238644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CSE 199 Ideal – Get folks to understand…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E009-406F-F24E-8C37-BA04AC511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3" y="2444468"/>
            <a:ext cx="10515600" cy="2369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Computing </a:t>
            </a:r>
            <a:r>
              <a:rPr lang="en-US" sz="7200" b="1" dirty="0">
                <a:solidFill>
                  <a:srgbClr val="C00000"/>
                </a:solidFill>
              </a:rPr>
              <a:t>for</a:t>
            </a:r>
            <a:r>
              <a:rPr lang="en-US" sz="7200" b="1" dirty="0"/>
              <a:t>, </a:t>
            </a:r>
            <a:r>
              <a:rPr lang="en-US" sz="7200" b="1" dirty="0">
                <a:solidFill>
                  <a:schemeClr val="accent4"/>
                </a:solidFill>
              </a:rPr>
              <a:t>in</a:t>
            </a:r>
            <a:r>
              <a:rPr lang="en-US" sz="7200" b="1" dirty="0"/>
              <a:t>, </a:t>
            </a:r>
            <a:r>
              <a:rPr lang="en-US" sz="7200" dirty="0"/>
              <a:t>and ideally, </a:t>
            </a:r>
            <a:r>
              <a:rPr lang="en-US" sz="7200" b="1" dirty="0">
                <a:solidFill>
                  <a:schemeClr val="accent6"/>
                </a:solidFill>
              </a:rPr>
              <a:t>with</a:t>
            </a:r>
            <a:r>
              <a:rPr lang="en-US" sz="7200" dirty="0">
                <a:solidFill>
                  <a:schemeClr val="accent6"/>
                </a:solidFill>
              </a:rPr>
              <a:t> and </a:t>
            </a:r>
            <a:r>
              <a:rPr lang="en-US" sz="7200" b="1" dirty="0">
                <a:solidFill>
                  <a:schemeClr val="accent6"/>
                </a:solidFill>
              </a:rPr>
              <a:t>by </a:t>
            </a:r>
            <a:r>
              <a:rPr lang="en-US" sz="7200" dirty="0"/>
              <a:t>society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8A80D-46C7-164B-8619-4BD683FB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AE170-54BC-4F4D-94CB-1CAE3F6273BB}" type="datetime1">
              <a:rPr lang="en-US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E1517-8546-5347-9F01-A53CE97C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UB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5E6E5-7D2B-B24B-BDAA-4C3A0588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9AAE8-FC84-1545-90FE-43E2361C01E3}"/>
              </a:ext>
            </a:extLst>
          </p:cNvPr>
          <p:cNvSpPr txBox="1"/>
          <p:nvPr/>
        </p:nvSpPr>
        <p:spPr>
          <a:xfrm>
            <a:off x="7292340" y="6356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2768742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59C1-7B94-5D46-9D53-66DB208D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past CSE 199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16C98-3F0E-CA49-B349-859FCE677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6" y="1449408"/>
            <a:ext cx="5722513" cy="4965718"/>
          </a:xfrm>
        </p:spPr>
        <p:txBody>
          <a:bodyPr>
            <a:normAutofit/>
          </a:bodyPr>
          <a:lstStyle/>
          <a:p>
            <a:r>
              <a:rPr lang="en-US" sz="3200" dirty="0"/>
              <a:t>It will not be sufficient in this course to understand that “ML is biased” or that it can be “used for good”</a:t>
            </a:r>
          </a:p>
          <a:p>
            <a:r>
              <a:rPr lang="en-US" sz="3200" dirty="0"/>
              <a:t>We will focus on </a:t>
            </a:r>
            <a:r>
              <a:rPr lang="en-US" sz="3200" b="1" dirty="0"/>
              <a:t>why </a:t>
            </a:r>
            <a:r>
              <a:rPr lang="en-US" sz="3200" dirty="0"/>
              <a:t>ML is biased, what </a:t>
            </a:r>
            <a:r>
              <a:rPr lang="en-US" sz="3200" b="1" dirty="0"/>
              <a:t>“social good” means</a:t>
            </a:r>
            <a:r>
              <a:rPr lang="en-US" sz="3200" dirty="0"/>
              <a:t>, and how to </a:t>
            </a:r>
            <a:r>
              <a:rPr lang="en-US" sz="3200" b="1" dirty="0"/>
              <a:t>really build technology for, in, and with/by society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0C139-13F7-D848-ABF3-725A0F6F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0F0F3-8154-D448-A8D0-4A2D94C8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79" y="1165817"/>
            <a:ext cx="5026110" cy="5249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14B93-B8C2-3A49-B140-F9D552B43128}"/>
              </a:ext>
            </a:extLst>
          </p:cNvPr>
          <p:cNvSpPr txBox="1"/>
          <p:nvPr/>
        </p:nvSpPr>
        <p:spPr>
          <a:xfrm>
            <a:off x="7292340" y="6356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754056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597B-E4F6-0349-A7C2-FA3FFAF0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Algorithms and Bias….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B80C5-54A6-DA4C-9A33-753392712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2043597"/>
            <a:ext cx="6035040" cy="2770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775D8-F153-314A-A0FF-A94F03B8F017}"/>
              </a:ext>
            </a:extLst>
          </p:cNvPr>
          <p:cNvSpPr txBox="1"/>
          <p:nvPr/>
        </p:nvSpPr>
        <p:spPr>
          <a:xfrm>
            <a:off x="7818120" y="1690688"/>
            <a:ext cx="120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684E4C-B739-B14F-ADAE-4DD1E728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80" y="3951514"/>
            <a:ext cx="3667760" cy="2068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F6327D-66E9-0C4D-939F-D0AC18FBAD49}"/>
              </a:ext>
            </a:extLst>
          </p:cNvPr>
          <p:cNvGrpSpPr/>
          <p:nvPr/>
        </p:nvGrpSpPr>
        <p:grpSpPr>
          <a:xfrm>
            <a:off x="9269867" y="1159509"/>
            <a:ext cx="2165238" cy="2607339"/>
            <a:chOff x="9269867" y="1159509"/>
            <a:chExt cx="2165238" cy="26073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CB3F68-5AB5-9544-BF4D-DC805CFD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9867" y="1159509"/>
              <a:ext cx="2165238" cy="226949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D6D3CB-D638-114B-8BEE-5D64B51CF8ED}"/>
                </a:ext>
              </a:extLst>
            </p:cNvPr>
            <p:cNvSpPr txBox="1"/>
            <p:nvPr/>
          </p:nvSpPr>
          <p:spPr>
            <a:xfrm>
              <a:off x="9709362" y="3397516"/>
              <a:ext cx="1210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Jenny Korn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0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DE69-B672-CF42-8217-3BC05BFC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#1: heroine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479B3-A2C3-4347-AF25-E7659568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600200"/>
            <a:ext cx="7696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8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178-6146-8742-BA31-B7C4FCF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search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F926B-D9A7-2E47-A12F-DB63E7F192EE}"/>
              </a:ext>
            </a:extLst>
          </p:cNvPr>
          <p:cNvSpPr txBox="1"/>
          <p:nvPr/>
        </p:nvSpPr>
        <p:spPr>
          <a:xfrm>
            <a:off x="6736080" y="518160"/>
            <a:ext cx="348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Notice any pattern?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857C0-2584-CB43-99E0-C6DA675D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684"/>
            <a:ext cx="12192000" cy="50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DE69-B672-CF42-8217-3BC05BFC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#2: attractive woman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773CC-F1E2-6D43-A7C2-D021F46F4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562100"/>
            <a:ext cx="8267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6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178-6146-8742-BA31-B7C4FCF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search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F926B-D9A7-2E47-A12F-DB63E7F192EE}"/>
              </a:ext>
            </a:extLst>
          </p:cNvPr>
          <p:cNvSpPr txBox="1"/>
          <p:nvPr/>
        </p:nvSpPr>
        <p:spPr>
          <a:xfrm>
            <a:off x="6736080" y="518160"/>
            <a:ext cx="348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Notice any pattern?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1DA4A-9683-D844-9EB8-2229845A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1690688"/>
            <a:ext cx="10271760" cy="49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8C86A66-78DF-B541-AD69-39BA76FA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06DCD1E5-A839-6146-8151-527A110E61D2}"/>
              </a:ext>
            </a:extLst>
          </p:cNvPr>
          <p:cNvSpPr/>
          <p:nvPr/>
        </p:nvSpPr>
        <p:spPr>
          <a:xfrm>
            <a:off x="5757863" y="400050"/>
            <a:ext cx="3686175" cy="1028700"/>
          </a:xfrm>
          <a:prstGeom prst="wedgeRectCallout">
            <a:avLst>
              <a:gd name="adj1" fmla="val -156492"/>
              <a:gd name="adj2" fmla="val 5277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Akash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00E981EE-2B66-6E42-BB40-1747E0E50DB3}"/>
              </a:ext>
            </a:extLst>
          </p:cNvPr>
          <p:cNvSpPr/>
          <p:nvPr/>
        </p:nvSpPr>
        <p:spPr>
          <a:xfrm>
            <a:off x="7724775" y="2052637"/>
            <a:ext cx="3686175" cy="1028700"/>
          </a:xfrm>
          <a:prstGeom prst="wedgeRectCallout">
            <a:avLst>
              <a:gd name="adj1" fmla="val -163856"/>
              <a:gd name="adj2" fmla="val -541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Kiran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A755B42-C1DE-8841-A2FE-4D21308A2057}"/>
              </a:ext>
            </a:extLst>
          </p:cNvPr>
          <p:cNvSpPr/>
          <p:nvPr/>
        </p:nvSpPr>
        <p:spPr>
          <a:xfrm>
            <a:off x="7948613" y="4448175"/>
            <a:ext cx="3686175" cy="1028700"/>
          </a:xfrm>
          <a:prstGeom prst="wedgeRectCallout">
            <a:avLst>
              <a:gd name="adj1" fmla="val -192926"/>
              <a:gd name="adj2" fmla="val -7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Warren</a:t>
            </a:r>
          </a:p>
        </p:txBody>
      </p:sp>
    </p:spTree>
    <p:extLst>
      <p:ext uri="{BB962C8B-B14F-4D97-AF65-F5344CB8AC3E}">
        <p14:creationId xmlns:p14="http://schemas.microsoft.com/office/powerpoint/2010/main" val="25656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DE69-B672-CF42-8217-3BC05BFC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3: attractive 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D2A8F-7508-8C41-8EA0-24FE8A18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92250"/>
            <a:ext cx="82296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7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178-6146-8742-BA31-B7C4FCF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search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C9034-DD79-274C-9230-69031D326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466839"/>
            <a:ext cx="10515600" cy="51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9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798B-E195-1944-A5EF-BF862894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ponder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6FB50-9E12-CE41-A405-38487B4CE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822450"/>
            <a:ext cx="57404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7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6D6C-2E9A-C841-97DF-45C52E3F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#4: </a:t>
            </a:r>
            <a:r>
              <a:rPr lang="en-US" dirty="0" err="1"/>
              <a:t>ceo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F1CC4-E97B-A34B-8B95-CF811685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1720850"/>
            <a:ext cx="76708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40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178-6146-8742-BA31-B7C4FCF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search results (Spring 2020)</a:t>
            </a:r>
          </a:p>
        </p:txBody>
      </p:sp>
      <p:pic>
        <p:nvPicPr>
          <p:cNvPr id="1026" name="Picture 2" descr="Responsive image">
            <a:extLst>
              <a:ext uri="{FF2B5EF4-FFF2-40B4-BE49-F238E27FC236}">
                <a16:creationId xmlns:a16="http://schemas.microsoft.com/office/drawing/2014/main" id="{D04D457B-6A92-1649-A033-CA8AEE3FA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482884"/>
            <a:ext cx="10515600" cy="524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912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178-6146-8742-BA31-B7C4FCF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search results (Spring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0D890-9028-D14C-BB2F-25475890E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655"/>
            <a:ext cx="12192000" cy="50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92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DE69-B672-CF42-8217-3BC05BFC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#5: beautiful woman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A71B4-F800-A847-9E14-07936DAA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682750"/>
            <a:ext cx="75184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9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178-6146-8742-BA31-B7C4FCF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search results (Spring 2020)</a:t>
            </a:r>
          </a:p>
        </p:txBody>
      </p:sp>
      <p:pic>
        <p:nvPicPr>
          <p:cNvPr id="3074" name="Picture 2" descr="Responsive image">
            <a:extLst>
              <a:ext uri="{FF2B5EF4-FFF2-40B4-BE49-F238E27FC236}">
                <a16:creationId xmlns:a16="http://schemas.microsoft.com/office/drawing/2014/main" id="{787C0826-9804-C646-B40C-EBF3A04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1439370"/>
            <a:ext cx="10149840" cy="490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79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178-6146-8742-BA31-B7C4FCF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search results (Spring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851C6-0F3E-EF48-A2C7-AB8029C95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1461768"/>
            <a:ext cx="10515600" cy="50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192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77A7-CA9C-494F-83A5-5CF1129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52EA6806-2E79-5749-80F7-D5CC24E5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3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8AC3-BE14-0B43-A6FF-40E7604B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A0DC0-833B-AC4C-9910-DEF4C9554480}"/>
              </a:ext>
            </a:extLst>
          </p:cNvPr>
          <p:cNvSpPr txBox="1"/>
          <p:nvPr/>
        </p:nvSpPr>
        <p:spPr>
          <a:xfrm>
            <a:off x="959556" y="2043289"/>
            <a:ext cx="3169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Preferred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B0F6F-36EA-6547-8061-118B074168A7}"/>
              </a:ext>
            </a:extLst>
          </p:cNvPr>
          <p:cNvSpPr txBox="1"/>
          <p:nvPr/>
        </p:nvSpPr>
        <p:spPr>
          <a:xfrm>
            <a:off x="959556" y="2782669"/>
            <a:ext cx="625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One very boring thing about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1F80A-DEA7-C447-9189-FB9EC0588321}"/>
              </a:ext>
            </a:extLst>
          </p:cNvPr>
          <p:cNvSpPr txBox="1"/>
          <p:nvPr/>
        </p:nvSpPr>
        <p:spPr>
          <a:xfrm>
            <a:off x="959556" y="3522049"/>
            <a:ext cx="7497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Why did you pick this class? Be honest!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C091C-2156-5946-A797-DF679F2F05B3}"/>
              </a:ext>
            </a:extLst>
          </p:cNvPr>
          <p:cNvSpPr txBox="1"/>
          <p:nvPr/>
        </p:nvSpPr>
        <p:spPr>
          <a:xfrm>
            <a:off x="959556" y="4261429"/>
            <a:ext cx="7958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do you know about ML? Be honest!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74036-DE32-6B46-96C6-E2BF071AB486}"/>
              </a:ext>
            </a:extLst>
          </p:cNvPr>
          <p:cNvSpPr txBox="1"/>
          <p:nvPr/>
        </p:nvSpPr>
        <p:spPr>
          <a:xfrm>
            <a:off x="959556" y="5000809"/>
            <a:ext cx="800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do you hope to learn in this course?</a:t>
            </a:r>
          </a:p>
        </p:txBody>
      </p:sp>
    </p:spTree>
    <p:extLst>
      <p:ext uri="{BB962C8B-B14F-4D97-AF65-F5344CB8AC3E}">
        <p14:creationId xmlns:p14="http://schemas.microsoft.com/office/powerpoint/2010/main" val="219191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79A4-72AD-8C4D-979C-1E1EE113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office hours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5FA6E-2EF2-7244-A8A0-BE5D2CD9017C}"/>
              </a:ext>
            </a:extLst>
          </p:cNvPr>
          <p:cNvSpPr txBox="1"/>
          <p:nvPr/>
        </p:nvSpPr>
        <p:spPr>
          <a:xfrm>
            <a:off x="1555668" y="2054431"/>
            <a:ext cx="607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Tuesdays: 2-2:50pm (in-person)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BEA2F-7303-B04D-9644-64E7301BD9DE}"/>
              </a:ext>
            </a:extLst>
          </p:cNvPr>
          <p:cNvSpPr txBox="1"/>
          <p:nvPr/>
        </p:nvSpPr>
        <p:spPr>
          <a:xfrm>
            <a:off x="1572691" y="2879839"/>
            <a:ext cx="225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(There’ll be OH today)</a:t>
            </a:r>
          </a:p>
        </p:txBody>
      </p:sp>
    </p:spTree>
    <p:extLst>
      <p:ext uri="{BB962C8B-B14F-4D97-AF65-F5344CB8AC3E}">
        <p14:creationId xmlns:p14="http://schemas.microsoft.com/office/powerpoint/2010/main" val="409970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F171-74BC-A14A-B6E5-8DC59425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1C57FA-3674-4B42-9A6B-9613267F5287}"/>
              </a:ext>
            </a:extLst>
          </p:cNvPr>
          <p:cNvSpPr txBox="1">
            <a:spLocks/>
          </p:cNvSpPr>
          <p:nvPr/>
        </p:nvSpPr>
        <p:spPr>
          <a:xfrm>
            <a:off x="842966" y="4889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C1D39-CFDC-644B-A020-D89FC252A8A8}"/>
              </a:ext>
            </a:extLst>
          </p:cNvPr>
          <p:cNvSpPr txBox="1"/>
          <p:nvPr/>
        </p:nvSpPr>
        <p:spPr>
          <a:xfrm>
            <a:off x="1267207" y="2252459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8F780-C10E-2546-93D4-27A340D6B6CE}"/>
              </a:ext>
            </a:extLst>
          </p:cNvPr>
          <p:cNvSpPr txBox="1"/>
          <p:nvPr/>
        </p:nvSpPr>
        <p:spPr>
          <a:xfrm>
            <a:off x="1267207" y="1444545"/>
            <a:ext cx="7601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ATTEND, SUBMIT ALL THINGS ON TIME!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F0489-EB91-2E49-A016-08CF36222028}"/>
              </a:ext>
            </a:extLst>
          </p:cNvPr>
          <p:cNvSpPr txBox="1"/>
          <p:nvPr/>
        </p:nvSpPr>
        <p:spPr>
          <a:xfrm>
            <a:off x="1267207" y="3137395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C18DF-FD74-D146-A1C3-F107B7F2A21F}"/>
              </a:ext>
            </a:extLst>
          </p:cNvPr>
          <p:cNvSpPr txBox="1"/>
          <p:nvPr/>
        </p:nvSpPr>
        <p:spPr>
          <a:xfrm>
            <a:off x="1267207" y="3945309"/>
            <a:ext cx="6816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Take care of yourself!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E4258-D081-6240-9103-9CC0447A709A}"/>
              </a:ext>
            </a:extLst>
          </p:cNvPr>
          <p:cNvSpPr txBox="1"/>
          <p:nvPr/>
        </p:nvSpPr>
        <p:spPr>
          <a:xfrm>
            <a:off x="1267207" y="4960972"/>
            <a:ext cx="1050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Be respectful of your classmates!</a:t>
            </a:r>
          </a:p>
        </p:txBody>
      </p:sp>
    </p:spTree>
    <p:extLst>
      <p:ext uri="{BB962C8B-B14F-4D97-AF65-F5344CB8AC3E}">
        <p14:creationId xmlns:p14="http://schemas.microsoft.com/office/powerpoint/2010/main" val="37718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1"/>
            <a:ext cx="8229600" cy="49117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An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5626" y="4991737"/>
            <a:ext cx="8112125" cy="1139190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835</Words>
  <Application>Microsoft Macintosh PowerPoint</Application>
  <PresentationFormat>Widescreen</PresentationFormat>
  <Paragraphs>136</Paragraphs>
  <Slides>59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Century Gothic</vt:lpstr>
      <vt:lpstr>Futura Medium</vt:lpstr>
      <vt:lpstr>Menlo</vt:lpstr>
      <vt:lpstr>Office Theme</vt:lpstr>
      <vt:lpstr>PowerPoint Presentation</vt:lpstr>
      <vt:lpstr>Please have a face mask on</vt:lpstr>
      <vt:lpstr>Introduction format</vt:lpstr>
      <vt:lpstr>I’ll go first</vt:lpstr>
      <vt:lpstr>PowerPoint Presentation</vt:lpstr>
      <vt:lpstr>Your turn</vt:lpstr>
      <vt:lpstr>My office hours</vt:lpstr>
      <vt:lpstr>Things to remember</vt:lpstr>
      <vt:lpstr>Academic Dishonesty</vt:lpstr>
      <vt:lpstr>Accessibility Resources</vt:lpstr>
      <vt:lpstr>Preferred Name</vt:lpstr>
      <vt:lpstr>Critical Campus Resources</vt:lpstr>
      <vt:lpstr>One Stop-shop for the course</vt:lpstr>
      <vt:lpstr>Questions/Comments?</vt:lpstr>
      <vt:lpstr>More course logistics in 2nd half of today</vt:lpstr>
      <vt:lpstr>Why this course?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going on? Let’s dive in!</vt:lpstr>
      <vt:lpstr>There was immediate push-back</vt:lpstr>
      <vt:lpstr>Before we go into who is right…</vt:lpstr>
      <vt:lpstr>Same principle replace “race” by other topic</vt:lpstr>
      <vt:lpstr>When you disagree with someone</vt:lpstr>
      <vt:lpstr>Questions/Comments?</vt:lpstr>
      <vt:lpstr>One Stop-shop for the course</vt:lpstr>
      <vt:lpstr>Read the syllabus carefully!</vt:lpstr>
      <vt:lpstr>Questions/Comments?</vt:lpstr>
      <vt:lpstr>Grading Policy</vt:lpstr>
      <vt:lpstr>Project</vt:lpstr>
      <vt:lpstr>One (potential) project deadline THIS Th</vt:lpstr>
      <vt:lpstr>Attendance on Autolab</vt:lpstr>
      <vt:lpstr>This is what you should see when you login</vt:lpstr>
      <vt:lpstr>You should see a link for attendance</vt:lpstr>
      <vt:lpstr>You need to enter a pass-phrase</vt:lpstr>
      <vt:lpstr>Pass-phrase for today: Joy Buolamwini</vt:lpstr>
      <vt:lpstr>Time for a break!</vt:lpstr>
      <vt:lpstr>PowerPoint Presentation</vt:lpstr>
      <vt:lpstr>The CSE 199 Ideal – Get folks to understand…</vt:lpstr>
      <vt:lpstr>We’re past CSE 199 now</vt:lpstr>
      <vt:lpstr>Back to Algorithms and Bias….</vt:lpstr>
      <vt:lpstr>Search #1: heroine</vt:lpstr>
      <vt:lpstr>My search results</vt:lpstr>
      <vt:lpstr>Search #2: attractive woman</vt:lpstr>
      <vt:lpstr>My search results</vt:lpstr>
      <vt:lpstr>Search 3: attractive man</vt:lpstr>
      <vt:lpstr>My search results</vt:lpstr>
      <vt:lpstr>Questions to ponder</vt:lpstr>
      <vt:lpstr>Search #4: ceo</vt:lpstr>
      <vt:lpstr>My search results (Spring 2020)</vt:lpstr>
      <vt:lpstr>My search results (Spring 2022)</vt:lpstr>
      <vt:lpstr>Search #5: beautiful woman</vt:lpstr>
      <vt:lpstr>My search results (Spring 2020)</vt:lpstr>
      <vt:lpstr>My search results (Spring 2022)</vt:lpstr>
      <vt:lpstr>Questions/Comments?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Atri Rudra</cp:lastModifiedBy>
  <cp:revision>31</cp:revision>
  <dcterms:created xsi:type="dcterms:W3CDTF">2019-08-24T15:36:00Z</dcterms:created>
  <dcterms:modified xsi:type="dcterms:W3CDTF">2022-02-01T19:01:26Z</dcterms:modified>
</cp:coreProperties>
</file>