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6" r:id="rId2"/>
    <p:sldId id="509" r:id="rId3"/>
    <p:sldId id="537" r:id="rId4"/>
    <p:sldId id="958" r:id="rId5"/>
    <p:sldId id="946" r:id="rId6"/>
    <p:sldId id="947" r:id="rId7"/>
    <p:sldId id="949" r:id="rId8"/>
    <p:sldId id="948" r:id="rId9"/>
    <p:sldId id="262" r:id="rId10"/>
    <p:sldId id="827" r:id="rId11"/>
    <p:sldId id="440" r:id="rId12"/>
    <p:sldId id="954" r:id="rId13"/>
    <p:sldId id="953" r:id="rId14"/>
    <p:sldId id="811" r:id="rId15"/>
    <p:sldId id="885" r:id="rId16"/>
    <p:sldId id="952" r:id="rId17"/>
    <p:sldId id="766" r:id="rId18"/>
    <p:sldId id="888" r:id="rId19"/>
    <p:sldId id="434" r:id="rId20"/>
    <p:sldId id="898" r:id="rId21"/>
    <p:sldId id="800" r:id="rId22"/>
    <p:sldId id="799" r:id="rId23"/>
    <p:sldId id="298" r:id="rId24"/>
    <p:sldId id="281" r:id="rId25"/>
    <p:sldId id="283" r:id="rId26"/>
    <p:sldId id="282" r:id="rId27"/>
    <p:sldId id="299" r:id="rId28"/>
    <p:sldId id="796" r:id="rId29"/>
    <p:sldId id="936" r:id="rId30"/>
    <p:sldId id="937" r:id="rId31"/>
    <p:sldId id="801" r:id="rId32"/>
    <p:sldId id="803" r:id="rId33"/>
    <p:sldId id="802" r:id="rId34"/>
    <p:sldId id="922" r:id="rId35"/>
    <p:sldId id="956" r:id="rId36"/>
    <p:sldId id="795" r:id="rId37"/>
    <p:sldId id="303" r:id="rId38"/>
    <p:sldId id="938" r:id="rId39"/>
    <p:sldId id="939" r:id="rId40"/>
    <p:sldId id="940" r:id="rId41"/>
    <p:sldId id="941" r:id="rId42"/>
    <p:sldId id="942" r:id="rId43"/>
    <p:sldId id="932" r:id="rId44"/>
    <p:sldId id="943" r:id="rId45"/>
    <p:sldId id="944" r:id="rId46"/>
    <p:sldId id="945" r:id="rId47"/>
    <p:sldId id="786" r:id="rId48"/>
    <p:sldId id="793" r:id="rId49"/>
    <p:sldId id="957" r:id="rId50"/>
    <p:sldId id="95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000"/>
    <p:restoredTop sz="94673"/>
  </p:normalViewPr>
  <p:slideViewPr>
    <p:cSldViewPr snapToGrid="0" snapToObjects="1">
      <p:cViewPr varScale="1">
        <p:scale>
          <a:sx n="84" d="100"/>
          <a:sy n="84" d="100"/>
        </p:scale>
        <p:origin x="200" y="76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2FA37D-C109-014D-9DFF-E3634A781E0D}" type="datetimeFigureOut">
              <a:rPr lang="en-US" smtClean="0"/>
              <a:t>3/14/22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8A58F8-5075-294F-BED4-1056E2B90190}" type="slidenum">
              <a:rPr lang="en-US" smtClean="0"/>
              <a:t>‹#›</a:t>
            </a:fld>
            <a:endParaRPr lang="en-US"/>
          </a:p>
        </p:txBody>
      </p:sp>
    </p:spTree>
    <p:extLst>
      <p:ext uri="{BB962C8B-B14F-4D97-AF65-F5344CB8AC3E}">
        <p14:creationId xmlns:p14="http://schemas.microsoft.com/office/powerpoint/2010/main" val="2903195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1600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eaed67ee57_0_4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geaed67ee57_0_4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None/>
            </a:pPr>
            <a:r>
              <a:rPr lang="en-US"/>
              <a:t>Tech often is created with the intention of solving a problem, and yet there are many examples of it exacerbating or causing new, worse problems than those it set out to solve. </a:t>
            </a:r>
            <a:endParaRPr/>
          </a:p>
          <a:p>
            <a:pPr marL="457200" lvl="1" indent="0" algn="l" rtl="0">
              <a:spcBef>
                <a:spcPts val="0"/>
              </a:spcBef>
              <a:spcAft>
                <a:spcPts val="0"/>
              </a:spcAft>
              <a:buNone/>
            </a:pPr>
            <a:r>
              <a:rPr lang="en-US"/>
              <a:t>This is because technology does not exist in a vacuum, but within a social, political, and historical context. This means that technology is never neutral, and that it can never on it's own solve a problem.</a:t>
            </a:r>
            <a:endParaRPr/>
          </a:p>
          <a:p>
            <a:pPr marL="0" lvl="0" indent="0" algn="l" rtl="0">
              <a:spcBef>
                <a:spcPts val="0"/>
              </a:spcBef>
              <a:spcAft>
                <a:spcPts val="0"/>
              </a:spcAft>
              <a:buNone/>
            </a:pPr>
            <a:endParaRPr/>
          </a:p>
        </p:txBody>
      </p:sp>
      <p:sp>
        <p:nvSpPr>
          <p:cNvPr id="567" name="Google Shape;567;geaed67ee57_0_4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eaed67ee57_0_4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geaed67ee57_0_4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None/>
            </a:pPr>
            <a:r>
              <a:rPr lang="en-US"/>
              <a:t>Tech often is created with the intention of solving a problem, and yet there are many examples of it exacerbating or causing new, worse problems than those it set out to solve. </a:t>
            </a:r>
            <a:endParaRPr/>
          </a:p>
          <a:p>
            <a:pPr marL="457200" lvl="1" indent="0" algn="l" rtl="0">
              <a:spcBef>
                <a:spcPts val="0"/>
              </a:spcBef>
              <a:spcAft>
                <a:spcPts val="0"/>
              </a:spcAft>
              <a:buNone/>
            </a:pPr>
            <a:r>
              <a:rPr lang="en-US"/>
              <a:t>This is because technology does not exist in a vacuum, but within a social, political, and historical context. This means that technology is never neutral, and that it can never on it's own solve a problem.</a:t>
            </a:r>
            <a:endParaRPr/>
          </a:p>
          <a:p>
            <a:pPr marL="0" lvl="0" indent="0" algn="l" rtl="0">
              <a:spcBef>
                <a:spcPts val="0"/>
              </a:spcBef>
              <a:spcAft>
                <a:spcPts val="0"/>
              </a:spcAft>
              <a:buNone/>
            </a:pPr>
            <a:endParaRPr/>
          </a:p>
        </p:txBody>
      </p:sp>
      <p:sp>
        <p:nvSpPr>
          <p:cNvPr id="594" name="Google Shape;594;geaed67ee57_0_4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eaed67ee57_0_4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geaed67ee57_0_4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None/>
            </a:pPr>
            <a:r>
              <a:rPr lang="en-US"/>
              <a:t>Tech often is created with the intention of solving a problem, and yet there are many examples of it exacerbating or causing new, worse problems than those it set out to solve. </a:t>
            </a:r>
            <a:endParaRPr/>
          </a:p>
          <a:p>
            <a:pPr marL="457200" lvl="1" indent="0" algn="l" rtl="0">
              <a:spcBef>
                <a:spcPts val="0"/>
              </a:spcBef>
              <a:spcAft>
                <a:spcPts val="0"/>
              </a:spcAft>
              <a:buNone/>
            </a:pPr>
            <a:r>
              <a:rPr lang="en-US"/>
              <a:t>This is because technology does not exist in a vacuum, but within a social, political, and historical context. This means that technology is never neutral, and that it can never on it's own solve a problem.</a:t>
            </a:r>
            <a:endParaRPr/>
          </a:p>
          <a:p>
            <a:pPr marL="0" lvl="0" indent="0" algn="l" rtl="0">
              <a:spcBef>
                <a:spcPts val="0"/>
              </a:spcBef>
              <a:spcAft>
                <a:spcPts val="0"/>
              </a:spcAft>
              <a:buNone/>
            </a:pPr>
            <a:endParaRPr/>
          </a:p>
        </p:txBody>
      </p:sp>
      <p:sp>
        <p:nvSpPr>
          <p:cNvPr id="621" name="Google Shape;621;geaed67ee57_0_4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6652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eaed67ee57_0_1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geaed67ee57_0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4864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eaed67ee57_0_1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eaed67ee57_0_1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geaed67ee57_0_1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extLst>
      <p:ext uri="{BB962C8B-B14F-4D97-AF65-F5344CB8AC3E}">
        <p14:creationId xmlns:p14="http://schemas.microsoft.com/office/powerpoint/2010/main" val="158986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eaed67ee57_0_1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eaed67ee57_0_1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70" name="Google Shape;470;geaed67ee57_0_1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extLst>
      <p:ext uri="{BB962C8B-B14F-4D97-AF65-F5344CB8AC3E}">
        <p14:creationId xmlns:p14="http://schemas.microsoft.com/office/powerpoint/2010/main" val="1729410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eaed67ee57_0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eaed67ee57_0_1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geaed67ee57_0_1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extLst>
      <p:ext uri="{BB962C8B-B14F-4D97-AF65-F5344CB8AC3E}">
        <p14:creationId xmlns:p14="http://schemas.microsoft.com/office/powerpoint/2010/main" val="1279293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e9db0b0290_0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ge9db0b0290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1587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eaed67ee57_0_1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eaed67ee57_0_1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70" name="Google Shape;470;geaed67ee57_0_1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extLst>
      <p:ext uri="{BB962C8B-B14F-4D97-AF65-F5344CB8AC3E}">
        <p14:creationId xmlns:p14="http://schemas.microsoft.com/office/powerpoint/2010/main" val="1291277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eaed67ee57_0_1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eaed67ee57_0_1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70" name="Google Shape;470;geaed67ee57_0_1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extLst>
      <p:ext uri="{BB962C8B-B14F-4D97-AF65-F5344CB8AC3E}">
        <p14:creationId xmlns:p14="http://schemas.microsoft.com/office/powerpoint/2010/main" val="3053689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eaed67ee57_0_3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eaed67ee57_0_3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Screened-in referrals that score a 20 on the AFST </a:t>
            </a:r>
            <a:r>
              <a:rPr lang="en-US" dirty="0" err="1"/>
              <a:t>ventile</a:t>
            </a:r>
            <a:r>
              <a:rPr lang="en-US" dirty="0"/>
              <a:t> scale are observed to result in placement in 50% of cases involving Black children and only 30% of cases involving White children. That is, at the highest </a:t>
            </a:r>
            <a:r>
              <a:rPr lang="en-US" dirty="0" err="1"/>
              <a:t>ventile</a:t>
            </a:r>
            <a:r>
              <a:rPr lang="en-US" dirty="0"/>
              <a:t>, the model appears to overestimate risk for White children compared to Black children. Put differently, a White child who scores 20 on the AFST has comparable placement risk to a Black child who scores 18. </a:t>
            </a:r>
            <a:endParaRPr dirty="0"/>
          </a:p>
        </p:txBody>
      </p:sp>
      <p:sp>
        <p:nvSpPr>
          <p:cNvPr id="532" name="Google Shape;532;geaed67ee57_0_3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extLst>
      <p:ext uri="{BB962C8B-B14F-4D97-AF65-F5344CB8AC3E}">
        <p14:creationId xmlns:p14="http://schemas.microsoft.com/office/powerpoint/2010/main" val="4202596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eaed67ee57_0_3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geaed67ee57_0_3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None/>
            </a:pPr>
            <a:r>
              <a:rPr lang="en-US" dirty="0"/>
              <a:t>Tech often is created with the intention of solving a problem, and yet there are many examples of it exacerbating or causing new, worse problems than those it set out to solve. </a:t>
            </a:r>
            <a:endParaRPr dirty="0"/>
          </a:p>
          <a:p>
            <a:pPr marL="457200" lvl="1" indent="0" algn="l" rtl="0">
              <a:spcBef>
                <a:spcPts val="0"/>
              </a:spcBef>
              <a:spcAft>
                <a:spcPts val="0"/>
              </a:spcAft>
              <a:buNone/>
            </a:pPr>
            <a:r>
              <a:rPr lang="en-US" dirty="0"/>
              <a:t>This is because technology does not exist in a vacuum, but within a social, political, and historical context. This means that technology is never neutral, and that it can never on it's own solve a problem.</a:t>
            </a:r>
            <a:endParaRPr dirty="0"/>
          </a:p>
          <a:p>
            <a:pPr marL="0" lvl="0" indent="0" algn="l" rtl="0">
              <a:spcBef>
                <a:spcPts val="0"/>
              </a:spcBef>
              <a:spcAft>
                <a:spcPts val="0"/>
              </a:spcAft>
              <a:buNone/>
            </a:pPr>
            <a:endParaRPr dirty="0"/>
          </a:p>
        </p:txBody>
      </p:sp>
      <p:sp>
        <p:nvSpPr>
          <p:cNvPr id="539" name="Google Shape;539;geaed67ee57_0_3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05A83-D15F-8F4C-8E47-9495C75EBF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2B321C-D595-2D49-8628-3B970E1D55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5EFC1B-C7F9-6142-9AAD-B48DB70B9332}"/>
              </a:ext>
            </a:extLst>
          </p:cNvPr>
          <p:cNvSpPr>
            <a:spLocks noGrp="1"/>
          </p:cNvSpPr>
          <p:nvPr>
            <p:ph type="dt" sz="half" idx="10"/>
          </p:nvPr>
        </p:nvSpPr>
        <p:spPr/>
        <p:txBody>
          <a:bodyPr/>
          <a:lstStyle/>
          <a:p>
            <a:fld id="{E395A625-33B0-074D-8B3F-D1C75A78F4C5}" type="datetimeFigureOut">
              <a:rPr lang="en-US" smtClean="0"/>
              <a:t>3/14/22</a:t>
            </a:fld>
            <a:endParaRPr lang="en-US"/>
          </a:p>
        </p:txBody>
      </p:sp>
      <p:sp>
        <p:nvSpPr>
          <p:cNvPr id="5" name="Footer Placeholder 4">
            <a:extLst>
              <a:ext uri="{FF2B5EF4-FFF2-40B4-BE49-F238E27FC236}">
                <a16:creationId xmlns:a16="http://schemas.microsoft.com/office/drawing/2014/main" id="{D4C36FD9-5430-F64C-B031-A96F185E49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5D6F08-1BB0-5F46-9867-5B485B211CD7}"/>
              </a:ext>
            </a:extLst>
          </p:cNvPr>
          <p:cNvSpPr>
            <a:spLocks noGrp="1"/>
          </p:cNvSpPr>
          <p:nvPr>
            <p:ph type="sldNum" sz="quarter" idx="12"/>
          </p:nvPr>
        </p:nvSpPr>
        <p:spPr/>
        <p:txBody>
          <a:bodyPr/>
          <a:lstStyle/>
          <a:p>
            <a:fld id="{4ABC17F1-37D9-474F-8B49-428B81631576}" type="slidenum">
              <a:rPr lang="en-US" smtClean="0"/>
              <a:t>‹#›</a:t>
            </a:fld>
            <a:endParaRPr lang="en-US"/>
          </a:p>
        </p:txBody>
      </p:sp>
    </p:spTree>
    <p:extLst>
      <p:ext uri="{BB962C8B-B14F-4D97-AF65-F5344CB8AC3E}">
        <p14:creationId xmlns:p14="http://schemas.microsoft.com/office/powerpoint/2010/main" val="67391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F5B72-2D93-FA44-A2D1-6DFE9F6547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8912F9-2469-CB4E-BB1E-B938A6E593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FE33F9-53E2-5647-B978-F6465D528A1F}"/>
              </a:ext>
            </a:extLst>
          </p:cNvPr>
          <p:cNvSpPr>
            <a:spLocks noGrp="1"/>
          </p:cNvSpPr>
          <p:nvPr>
            <p:ph type="dt" sz="half" idx="10"/>
          </p:nvPr>
        </p:nvSpPr>
        <p:spPr/>
        <p:txBody>
          <a:bodyPr/>
          <a:lstStyle/>
          <a:p>
            <a:fld id="{E395A625-33B0-074D-8B3F-D1C75A78F4C5}" type="datetimeFigureOut">
              <a:rPr lang="en-US" smtClean="0"/>
              <a:t>3/14/22</a:t>
            </a:fld>
            <a:endParaRPr lang="en-US"/>
          </a:p>
        </p:txBody>
      </p:sp>
      <p:sp>
        <p:nvSpPr>
          <p:cNvPr id="5" name="Footer Placeholder 4">
            <a:extLst>
              <a:ext uri="{FF2B5EF4-FFF2-40B4-BE49-F238E27FC236}">
                <a16:creationId xmlns:a16="http://schemas.microsoft.com/office/drawing/2014/main" id="{D94A52E0-2187-394B-9B1F-7C32179EF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6A4D6B-3604-3540-85BA-D71520182F64}"/>
              </a:ext>
            </a:extLst>
          </p:cNvPr>
          <p:cNvSpPr>
            <a:spLocks noGrp="1"/>
          </p:cNvSpPr>
          <p:nvPr>
            <p:ph type="sldNum" sz="quarter" idx="12"/>
          </p:nvPr>
        </p:nvSpPr>
        <p:spPr/>
        <p:txBody>
          <a:bodyPr/>
          <a:lstStyle/>
          <a:p>
            <a:fld id="{4ABC17F1-37D9-474F-8B49-428B81631576}" type="slidenum">
              <a:rPr lang="en-US" smtClean="0"/>
              <a:t>‹#›</a:t>
            </a:fld>
            <a:endParaRPr lang="en-US"/>
          </a:p>
        </p:txBody>
      </p:sp>
    </p:spTree>
    <p:extLst>
      <p:ext uri="{BB962C8B-B14F-4D97-AF65-F5344CB8AC3E}">
        <p14:creationId xmlns:p14="http://schemas.microsoft.com/office/powerpoint/2010/main" val="3973700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9F6377-904B-A944-8935-364B036791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43331E-8D9F-4A42-BB86-F3EBC8BE21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A580A-8769-C041-B6F8-FEF3F5E7EF26}"/>
              </a:ext>
            </a:extLst>
          </p:cNvPr>
          <p:cNvSpPr>
            <a:spLocks noGrp="1"/>
          </p:cNvSpPr>
          <p:nvPr>
            <p:ph type="dt" sz="half" idx="10"/>
          </p:nvPr>
        </p:nvSpPr>
        <p:spPr/>
        <p:txBody>
          <a:bodyPr/>
          <a:lstStyle/>
          <a:p>
            <a:fld id="{E395A625-33B0-074D-8B3F-D1C75A78F4C5}" type="datetimeFigureOut">
              <a:rPr lang="en-US" smtClean="0"/>
              <a:t>3/14/22</a:t>
            </a:fld>
            <a:endParaRPr lang="en-US"/>
          </a:p>
        </p:txBody>
      </p:sp>
      <p:sp>
        <p:nvSpPr>
          <p:cNvPr id="5" name="Footer Placeholder 4">
            <a:extLst>
              <a:ext uri="{FF2B5EF4-FFF2-40B4-BE49-F238E27FC236}">
                <a16:creationId xmlns:a16="http://schemas.microsoft.com/office/drawing/2014/main" id="{6DD36666-6A70-944D-B6BA-D9839BE51A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1F3DAA-9773-7844-9625-D6C89438B61C}"/>
              </a:ext>
            </a:extLst>
          </p:cNvPr>
          <p:cNvSpPr>
            <a:spLocks noGrp="1"/>
          </p:cNvSpPr>
          <p:nvPr>
            <p:ph type="sldNum" sz="quarter" idx="12"/>
          </p:nvPr>
        </p:nvSpPr>
        <p:spPr/>
        <p:txBody>
          <a:bodyPr/>
          <a:lstStyle/>
          <a:p>
            <a:fld id="{4ABC17F1-37D9-474F-8B49-428B81631576}" type="slidenum">
              <a:rPr lang="en-US" smtClean="0"/>
              <a:t>‹#›</a:t>
            </a:fld>
            <a:endParaRPr lang="en-US"/>
          </a:p>
        </p:txBody>
      </p:sp>
    </p:spTree>
    <p:extLst>
      <p:ext uri="{BB962C8B-B14F-4D97-AF65-F5344CB8AC3E}">
        <p14:creationId xmlns:p14="http://schemas.microsoft.com/office/powerpoint/2010/main" val="763499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4A86C-1B9B-E146-B2E7-9DF2582B97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3EA492-B66E-DB46-8D67-08D3F6891D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F37658-5522-2940-9A6E-0252A70CB503}"/>
              </a:ext>
            </a:extLst>
          </p:cNvPr>
          <p:cNvSpPr>
            <a:spLocks noGrp="1"/>
          </p:cNvSpPr>
          <p:nvPr>
            <p:ph type="dt" sz="half" idx="10"/>
          </p:nvPr>
        </p:nvSpPr>
        <p:spPr/>
        <p:txBody>
          <a:bodyPr/>
          <a:lstStyle/>
          <a:p>
            <a:fld id="{E395A625-33B0-074D-8B3F-D1C75A78F4C5}" type="datetimeFigureOut">
              <a:rPr lang="en-US" smtClean="0"/>
              <a:t>3/14/22</a:t>
            </a:fld>
            <a:endParaRPr lang="en-US"/>
          </a:p>
        </p:txBody>
      </p:sp>
      <p:sp>
        <p:nvSpPr>
          <p:cNvPr id="5" name="Footer Placeholder 4">
            <a:extLst>
              <a:ext uri="{FF2B5EF4-FFF2-40B4-BE49-F238E27FC236}">
                <a16:creationId xmlns:a16="http://schemas.microsoft.com/office/drawing/2014/main" id="{F1D0CC22-13FD-5247-A629-335777D198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13991-AF1F-1D49-9678-4C9ADB8B45F5}"/>
              </a:ext>
            </a:extLst>
          </p:cNvPr>
          <p:cNvSpPr>
            <a:spLocks noGrp="1"/>
          </p:cNvSpPr>
          <p:nvPr>
            <p:ph type="sldNum" sz="quarter" idx="12"/>
          </p:nvPr>
        </p:nvSpPr>
        <p:spPr/>
        <p:txBody>
          <a:bodyPr/>
          <a:lstStyle/>
          <a:p>
            <a:fld id="{4ABC17F1-37D9-474F-8B49-428B81631576}" type="slidenum">
              <a:rPr lang="en-US" smtClean="0"/>
              <a:t>‹#›</a:t>
            </a:fld>
            <a:endParaRPr lang="en-US"/>
          </a:p>
        </p:txBody>
      </p:sp>
    </p:spTree>
    <p:extLst>
      <p:ext uri="{BB962C8B-B14F-4D97-AF65-F5344CB8AC3E}">
        <p14:creationId xmlns:p14="http://schemas.microsoft.com/office/powerpoint/2010/main" val="3792265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39F8E-9643-B64B-AD1F-99114DB7B6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2D887E-1DAE-3644-8765-C2732A7B9E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2E976A-C311-AB4D-B5E8-AC284FF468EA}"/>
              </a:ext>
            </a:extLst>
          </p:cNvPr>
          <p:cNvSpPr>
            <a:spLocks noGrp="1"/>
          </p:cNvSpPr>
          <p:nvPr>
            <p:ph type="dt" sz="half" idx="10"/>
          </p:nvPr>
        </p:nvSpPr>
        <p:spPr/>
        <p:txBody>
          <a:bodyPr/>
          <a:lstStyle/>
          <a:p>
            <a:fld id="{E395A625-33B0-074D-8B3F-D1C75A78F4C5}" type="datetimeFigureOut">
              <a:rPr lang="en-US" smtClean="0"/>
              <a:t>3/14/22</a:t>
            </a:fld>
            <a:endParaRPr lang="en-US"/>
          </a:p>
        </p:txBody>
      </p:sp>
      <p:sp>
        <p:nvSpPr>
          <p:cNvPr id="5" name="Footer Placeholder 4">
            <a:extLst>
              <a:ext uri="{FF2B5EF4-FFF2-40B4-BE49-F238E27FC236}">
                <a16:creationId xmlns:a16="http://schemas.microsoft.com/office/drawing/2014/main" id="{9186C4BF-E81F-C444-8517-21E6D2FB68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17A78B-F118-C644-9405-492C07B5B4C4}"/>
              </a:ext>
            </a:extLst>
          </p:cNvPr>
          <p:cNvSpPr>
            <a:spLocks noGrp="1"/>
          </p:cNvSpPr>
          <p:nvPr>
            <p:ph type="sldNum" sz="quarter" idx="12"/>
          </p:nvPr>
        </p:nvSpPr>
        <p:spPr/>
        <p:txBody>
          <a:bodyPr/>
          <a:lstStyle/>
          <a:p>
            <a:fld id="{4ABC17F1-37D9-474F-8B49-428B81631576}" type="slidenum">
              <a:rPr lang="en-US" smtClean="0"/>
              <a:t>‹#›</a:t>
            </a:fld>
            <a:endParaRPr lang="en-US"/>
          </a:p>
        </p:txBody>
      </p:sp>
    </p:spTree>
    <p:extLst>
      <p:ext uri="{BB962C8B-B14F-4D97-AF65-F5344CB8AC3E}">
        <p14:creationId xmlns:p14="http://schemas.microsoft.com/office/powerpoint/2010/main" val="2931211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EBF1D-0C9E-B24A-A6A3-64A8A5D056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CEB9F6-3EF7-2746-96C7-88564ABF42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37CBD1-8CF5-DF4A-8A87-F20AF4582F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6B9273-1522-444F-94B6-DB7D696227CD}"/>
              </a:ext>
            </a:extLst>
          </p:cNvPr>
          <p:cNvSpPr>
            <a:spLocks noGrp="1"/>
          </p:cNvSpPr>
          <p:nvPr>
            <p:ph type="dt" sz="half" idx="10"/>
          </p:nvPr>
        </p:nvSpPr>
        <p:spPr/>
        <p:txBody>
          <a:bodyPr/>
          <a:lstStyle/>
          <a:p>
            <a:fld id="{E395A625-33B0-074D-8B3F-D1C75A78F4C5}" type="datetimeFigureOut">
              <a:rPr lang="en-US" smtClean="0"/>
              <a:t>3/14/22</a:t>
            </a:fld>
            <a:endParaRPr lang="en-US"/>
          </a:p>
        </p:txBody>
      </p:sp>
      <p:sp>
        <p:nvSpPr>
          <p:cNvPr id="6" name="Footer Placeholder 5">
            <a:extLst>
              <a:ext uri="{FF2B5EF4-FFF2-40B4-BE49-F238E27FC236}">
                <a16:creationId xmlns:a16="http://schemas.microsoft.com/office/drawing/2014/main" id="{4F8C2010-329F-7C46-A2BE-A35121746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C78B3D-ADDD-B74A-BE7F-E8AAC393B897}"/>
              </a:ext>
            </a:extLst>
          </p:cNvPr>
          <p:cNvSpPr>
            <a:spLocks noGrp="1"/>
          </p:cNvSpPr>
          <p:nvPr>
            <p:ph type="sldNum" sz="quarter" idx="12"/>
          </p:nvPr>
        </p:nvSpPr>
        <p:spPr/>
        <p:txBody>
          <a:bodyPr/>
          <a:lstStyle/>
          <a:p>
            <a:fld id="{4ABC17F1-37D9-474F-8B49-428B81631576}" type="slidenum">
              <a:rPr lang="en-US" smtClean="0"/>
              <a:t>‹#›</a:t>
            </a:fld>
            <a:endParaRPr lang="en-US"/>
          </a:p>
        </p:txBody>
      </p:sp>
    </p:spTree>
    <p:extLst>
      <p:ext uri="{BB962C8B-B14F-4D97-AF65-F5344CB8AC3E}">
        <p14:creationId xmlns:p14="http://schemas.microsoft.com/office/powerpoint/2010/main" val="3202194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EEAD7-C6E5-D544-8E67-42B0ECDB2C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ECE219-7E19-4242-922A-EB77891602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D0734B-17F0-0743-9660-EEE6AD35B9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F0A4BC-1913-8244-93E5-8FB1E92F2F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0FF63D-00AB-5C4E-9617-93F6C43BBF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648EC2-EE53-0345-84B0-588ACF610856}"/>
              </a:ext>
            </a:extLst>
          </p:cNvPr>
          <p:cNvSpPr>
            <a:spLocks noGrp="1"/>
          </p:cNvSpPr>
          <p:nvPr>
            <p:ph type="dt" sz="half" idx="10"/>
          </p:nvPr>
        </p:nvSpPr>
        <p:spPr/>
        <p:txBody>
          <a:bodyPr/>
          <a:lstStyle/>
          <a:p>
            <a:fld id="{E395A625-33B0-074D-8B3F-D1C75A78F4C5}" type="datetimeFigureOut">
              <a:rPr lang="en-US" smtClean="0"/>
              <a:t>3/14/22</a:t>
            </a:fld>
            <a:endParaRPr lang="en-US"/>
          </a:p>
        </p:txBody>
      </p:sp>
      <p:sp>
        <p:nvSpPr>
          <p:cNvPr id="8" name="Footer Placeholder 7">
            <a:extLst>
              <a:ext uri="{FF2B5EF4-FFF2-40B4-BE49-F238E27FC236}">
                <a16:creationId xmlns:a16="http://schemas.microsoft.com/office/drawing/2014/main" id="{8147B3AB-E420-C546-ACD1-A96AF5462F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0751B9-0555-3D40-B457-244AF9653BF9}"/>
              </a:ext>
            </a:extLst>
          </p:cNvPr>
          <p:cNvSpPr>
            <a:spLocks noGrp="1"/>
          </p:cNvSpPr>
          <p:nvPr>
            <p:ph type="sldNum" sz="quarter" idx="12"/>
          </p:nvPr>
        </p:nvSpPr>
        <p:spPr/>
        <p:txBody>
          <a:bodyPr/>
          <a:lstStyle/>
          <a:p>
            <a:fld id="{4ABC17F1-37D9-474F-8B49-428B81631576}" type="slidenum">
              <a:rPr lang="en-US" smtClean="0"/>
              <a:t>‹#›</a:t>
            </a:fld>
            <a:endParaRPr lang="en-US"/>
          </a:p>
        </p:txBody>
      </p:sp>
    </p:spTree>
    <p:extLst>
      <p:ext uri="{BB962C8B-B14F-4D97-AF65-F5344CB8AC3E}">
        <p14:creationId xmlns:p14="http://schemas.microsoft.com/office/powerpoint/2010/main" val="3139522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DFAF9-10CA-3F47-9A62-8EB8AFA789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7E0BBF-FD5F-6444-AE59-AB5A898F90DE}"/>
              </a:ext>
            </a:extLst>
          </p:cNvPr>
          <p:cNvSpPr>
            <a:spLocks noGrp="1"/>
          </p:cNvSpPr>
          <p:nvPr>
            <p:ph type="dt" sz="half" idx="10"/>
          </p:nvPr>
        </p:nvSpPr>
        <p:spPr/>
        <p:txBody>
          <a:bodyPr/>
          <a:lstStyle/>
          <a:p>
            <a:fld id="{E395A625-33B0-074D-8B3F-D1C75A78F4C5}" type="datetimeFigureOut">
              <a:rPr lang="en-US" smtClean="0"/>
              <a:t>3/14/22</a:t>
            </a:fld>
            <a:endParaRPr lang="en-US"/>
          </a:p>
        </p:txBody>
      </p:sp>
      <p:sp>
        <p:nvSpPr>
          <p:cNvPr id="4" name="Footer Placeholder 3">
            <a:extLst>
              <a:ext uri="{FF2B5EF4-FFF2-40B4-BE49-F238E27FC236}">
                <a16:creationId xmlns:a16="http://schemas.microsoft.com/office/drawing/2014/main" id="{70070362-E1F7-DE47-8F57-2888FA33F1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B8F36D-75BC-284F-8077-019AA17E3B0B}"/>
              </a:ext>
            </a:extLst>
          </p:cNvPr>
          <p:cNvSpPr>
            <a:spLocks noGrp="1"/>
          </p:cNvSpPr>
          <p:nvPr>
            <p:ph type="sldNum" sz="quarter" idx="12"/>
          </p:nvPr>
        </p:nvSpPr>
        <p:spPr/>
        <p:txBody>
          <a:bodyPr/>
          <a:lstStyle/>
          <a:p>
            <a:fld id="{4ABC17F1-37D9-474F-8B49-428B81631576}" type="slidenum">
              <a:rPr lang="en-US" smtClean="0"/>
              <a:t>‹#›</a:t>
            </a:fld>
            <a:endParaRPr lang="en-US"/>
          </a:p>
        </p:txBody>
      </p:sp>
    </p:spTree>
    <p:extLst>
      <p:ext uri="{BB962C8B-B14F-4D97-AF65-F5344CB8AC3E}">
        <p14:creationId xmlns:p14="http://schemas.microsoft.com/office/powerpoint/2010/main" val="3031060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1A05C1-5627-F94D-9435-9B30CA1A5117}"/>
              </a:ext>
            </a:extLst>
          </p:cNvPr>
          <p:cNvSpPr>
            <a:spLocks noGrp="1"/>
          </p:cNvSpPr>
          <p:nvPr>
            <p:ph type="dt" sz="half" idx="10"/>
          </p:nvPr>
        </p:nvSpPr>
        <p:spPr/>
        <p:txBody>
          <a:bodyPr/>
          <a:lstStyle/>
          <a:p>
            <a:fld id="{E395A625-33B0-074D-8B3F-D1C75A78F4C5}" type="datetimeFigureOut">
              <a:rPr lang="en-US" smtClean="0"/>
              <a:t>3/14/22</a:t>
            </a:fld>
            <a:endParaRPr lang="en-US"/>
          </a:p>
        </p:txBody>
      </p:sp>
      <p:sp>
        <p:nvSpPr>
          <p:cNvPr id="3" name="Footer Placeholder 2">
            <a:extLst>
              <a:ext uri="{FF2B5EF4-FFF2-40B4-BE49-F238E27FC236}">
                <a16:creationId xmlns:a16="http://schemas.microsoft.com/office/drawing/2014/main" id="{003BB47E-DD5C-7D4E-8819-6AF5C074D7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FE9A7B-F203-EB47-A461-BDCC67653436}"/>
              </a:ext>
            </a:extLst>
          </p:cNvPr>
          <p:cNvSpPr>
            <a:spLocks noGrp="1"/>
          </p:cNvSpPr>
          <p:nvPr>
            <p:ph type="sldNum" sz="quarter" idx="12"/>
          </p:nvPr>
        </p:nvSpPr>
        <p:spPr/>
        <p:txBody>
          <a:bodyPr/>
          <a:lstStyle/>
          <a:p>
            <a:fld id="{4ABC17F1-37D9-474F-8B49-428B81631576}" type="slidenum">
              <a:rPr lang="en-US" smtClean="0"/>
              <a:t>‹#›</a:t>
            </a:fld>
            <a:endParaRPr lang="en-US"/>
          </a:p>
        </p:txBody>
      </p:sp>
    </p:spTree>
    <p:extLst>
      <p:ext uri="{BB962C8B-B14F-4D97-AF65-F5344CB8AC3E}">
        <p14:creationId xmlns:p14="http://schemas.microsoft.com/office/powerpoint/2010/main" val="3997730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31536-37F4-DB44-8BA3-88926B5364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9F05DB-1BA6-BA49-9570-BFCFEA2D6D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969A6E-D464-F349-A098-AF280177E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1A6A77-914C-0541-AA5D-E6821B573583}"/>
              </a:ext>
            </a:extLst>
          </p:cNvPr>
          <p:cNvSpPr>
            <a:spLocks noGrp="1"/>
          </p:cNvSpPr>
          <p:nvPr>
            <p:ph type="dt" sz="half" idx="10"/>
          </p:nvPr>
        </p:nvSpPr>
        <p:spPr/>
        <p:txBody>
          <a:bodyPr/>
          <a:lstStyle/>
          <a:p>
            <a:fld id="{E395A625-33B0-074D-8B3F-D1C75A78F4C5}" type="datetimeFigureOut">
              <a:rPr lang="en-US" smtClean="0"/>
              <a:t>3/14/22</a:t>
            </a:fld>
            <a:endParaRPr lang="en-US"/>
          </a:p>
        </p:txBody>
      </p:sp>
      <p:sp>
        <p:nvSpPr>
          <p:cNvPr id="6" name="Footer Placeholder 5">
            <a:extLst>
              <a:ext uri="{FF2B5EF4-FFF2-40B4-BE49-F238E27FC236}">
                <a16:creationId xmlns:a16="http://schemas.microsoft.com/office/drawing/2014/main" id="{C24879C7-F65B-1547-BEDA-62A8A620F2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FBABC3-8587-6F49-A0B1-2AB77BAE3D8C}"/>
              </a:ext>
            </a:extLst>
          </p:cNvPr>
          <p:cNvSpPr>
            <a:spLocks noGrp="1"/>
          </p:cNvSpPr>
          <p:nvPr>
            <p:ph type="sldNum" sz="quarter" idx="12"/>
          </p:nvPr>
        </p:nvSpPr>
        <p:spPr/>
        <p:txBody>
          <a:bodyPr/>
          <a:lstStyle/>
          <a:p>
            <a:fld id="{4ABC17F1-37D9-474F-8B49-428B81631576}" type="slidenum">
              <a:rPr lang="en-US" smtClean="0"/>
              <a:t>‹#›</a:t>
            </a:fld>
            <a:endParaRPr lang="en-US"/>
          </a:p>
        </p:txBody>
      </p:sp>
    </p:spTree>
    <p:extLst>
      <p:ext uri="{BB962C8B-B14F-4D97-AF65-F5344CB8AC3E}">
        <p14:creationId xmlns:p14="http://schemas.microsoft.com/office/powerpoint/2010/main" val="3722745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3C0F0-9B82-1348-9032-E6425628D0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C316F9-48B0-8742-B69D-FB34251005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776936-FDA6-A440-A7D5-9FD454F805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B4F7AE-3273-2249-B895-F7A4548A60F7}"/>
              </a:ext>
            </a:extLst>
          </p:cNvPr>
          <p:cNvSpPr>
            <a:spLocks noGrp="1"/>
          </p:cNvSpPr>
          <p:nvPr>
            <p:ph type="dt" sz="half" idx="10"/>
          </p:nvPr>
        </p:nvSpPr>
        <p:spPr/>
        <p:txBody>
          <a:bodyPr/>
          <a:lstStyle/>
          <a:p>
            <a:fld id="{E395A625-33B0-074D-8B3F-D1C75A78F4C5}" type="datetimeFigureOut">
              <a:rPr lang="en-US" smtClean="0"/>
              <a:t>3/14/22</a:t>
            </a:fld>
            <a:endParaRPr lang="en-US"/>
          </a:p>
        </p:txBody>
      </p:sp>
      <p:sp>
        <p:nvSpPr>
          <p:cNvPr id="6" name="Footer Placeholder 5">
            <a:extLst>
              <a:ext uri="{FF2B5EF4-FFF2-40B4-BE49-F238E27FC236}">
                <a16:creationId xmlns:a16="http://schemas.microsoft.com/office/drawing/2014/main" id="{0DA8F895-4FCB-6D4D-8170-A2D0B68A4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C2070-6230-DA40-98B8-40F60AAFD70F}"/>
              </a:ext>
            </a:extLst>
          </p:cNvPr>
          <p:cNvSpPr>
            <a:spLocks noGrp="1"/>
          </p:cNvSpPr>
          <p:nvPr>
            <p:ph type="sldNum" sz="quarter" idx="12"/>
          </p:nvPr>
        </p:nvSpPr>
        <p:spPr/>
        <p:txBody>
          <a:bodyPr/>
          <a:lstStyle/>
          <a:p>
            <a:fld id="{4ABC17F1-37D9-474F-8B49-428B81631576}" type="slidenum">
              <a:rPr lang="en-US" smtClean="0"/>
              <a:t>‹#›</a:t>
            </a:fld>
            <a:endParaRPr lang="en-US"/>
          </a:p>
        </p:txBody>
      </p:sp>
    </p:spTree>
    <p:extLst>
      <p:ext uri="{BB962C8B-B14F-4D97-AF65-F5344CB8AC3E}">
        <p14:creationId xmlns:p14="http://schemas.microsoft.com/office/powerpoint/2010/main" val="2728792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EA4034-84E7-504F-A322-7DC95E311E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D99963-951B-8040-A850-EF0471D3A5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BF0B99-33D8-B541-945D-7E634E7548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5A625-33B0-074D-8B3F-D1C75A78F4C5}" type="datetimeFigureOut">
              <a:rPr lang="en-US" smtClean="0"/>
              <a:t>3/14/22</a:t>
            </a:fld>
            <a:endParaRPr lang="en-US"/>
          </a:p>
        </p:txBody>
      </p:sp>
      <p:sp>
        <p:nvSpPr>
          <p:cNvPr id="5" name="Footer Placeholder 4">
            <a:extLst>
              <a:ext uri="{FF2B5EF4-FFF2-40B4-BE49-F238E27FC236}">
                <a16:creationId xmlns:a16="http://schemas.microsoft.com/office/drawing/2014/main" id="{ACA8F0BB-AED1-C24C-A29C-78AF6EB3E8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FE9F48-73AA-D340-ABB0-CD1751B4FE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BC17F1-37D9-474F-8B49-428B81631576}" type="slidenum">
              <a:rPr lang="en-US" smtClean="0"/>
              <a:t>‹#›</a:t>
            </a:fld>
            <a:endParaRPr lang="en-US"/>
          </a:p>
        </p:txBody>
      </p:sp>
    </p:spTree>
    <p:extLst>
      <p:ext uri="{BB962C8B-B14F-4D97-AF65-F5344CB8AC3E}">
        <p14:creationId xmlns:p14="http://schemas.microsoft.com/office/powerpoint/2010/main" val="3348181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6.xml"/><Relationship Id="rId1" Type="http://schemas.openxmlformats.org/officeDocument/2006/relationships/video" Target="https://www.youtube.com/embed/Ok5sKLXqynQ?start=830&amp;feature=oembed" TargetMode="Externa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6.xml"/><Relationship Id="rId1" Type="http://schemas.openxmlformats.org/officeDocument/2006/relationships/video" Target="https://www.youtube.com/embed/pu2sKNJMH-k?start=390&amp;feature=oembed" TargetMode="Externa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3.xml"/><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ideo" Target="https://www.youtube.com/embed/DB1DyrkCAkI?list=PL02VuT_SObZIXSLG1bcMzQtdna30mfpqB" TargetMode="Externa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6.xml"/><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slides/_rels/slide3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0.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7.xml"/><Relationship Id="rId16" Type="http://schemas.openxmlformats.org/officeDocument/2006/relationships/image" Target="../media/image43.sv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42.png"/><Relationship Id="rId10" Type="http://schemas.openxmlformats.org/officeDocument/2006/relationships/image" Target="../media/image29.svg"/><Relationship Id="rId4" Type="http://schemas.openxmlformats.org/officeDocument/2006/relationships/image" Target="../media/image21.svg"/><Relationship Id="rId9" Type="http://schemas.openxmlformats.org/officeDocument/2006/relationships/image" Target="../media/image28.png"/><Relationship Id="rId14" Type="http://schemas.openxmlformats.org/officeDocument/2006/relationships/image" Target="../media/image33.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journals.sagepub.com/doi/full/10.1177/0003122420911062" TargetMode="Externa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www-student.cse.buffalo.edu/~atri/ml-and-soc/spr22/ip/index.html"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6.xml"/><Relationship Id="rId1" Type="http://schemas.openxmlformats.org/officeDocument/2006/relationships/video" Target="https://www.youtube.com/embed/KYYVjT0mQB8?feature=oembed"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0EC55-ADC2-E749-938D-152145EEFCE5}"/>
              </a:ext>
            </a:extLst>
          </p:cNvPr>
          <p:cNvSpPr>
            <a:spLocks noGrp="1"/>
          </p:cNvSpPr>
          <p:nvPr>
            <p:ph type="ctrTitle"/>
          </p:nvPr>
        </p:nvSpPr>
        <p:spPr/>
        <p:txBody>
          <a:bodyPr/>
          <a:lstStyle/>
          <a:p>
            <a:r>
              <a:rPr lang="en-US" dirty="0"/>
              <a:t>ML and Society</a:t>
            </a:r>
          </a:p>
        </p:txBody>
      </p:sp>
      <p:sp>
        <p:nvSpPr>
          <p:cNvPr id="3" name="Subtitle 2">
            <a:extLst>
              <a:ext uri="{FF2B5EF4-FFF2-40B4-BE49-F238E27FC236}">
                <a16:creationId xmlns:a16="http://schemas.microsoft.com/office/drawing/2014/main" id="{829793B4-90F5-5043-8946-BBEC8738C482}"/>
              </a:ext>
            </a:extLst>
          </p:cNvPr>
          <p:cNvSpPr>
            <a:spLocks noGrp="1"/>
          </p:cNvSpPr>
          <p:nvPr>
            <p:ph type="subTitle" idx="1"/>
          </p:nvPr>
        </p:nvSpPr>
        <p:spPr/>
        <p:txBody>
          <a:bodyPr/>
          <a:lstStyle/>
          <a:p>
            <a:r>
              <a:rPr lang="en-US" dirty="0">
                <a:solidFill>
                  <a:schemeClr val="tx1">
                    <a:lumMod val="50000"/>
                    <a:lumOff val="50000"/>
                  </a:schemeClr>
                </a:solidFill>
              </a:rPr>
              <a:t>Mar 15, 2022</a:t>
            </a:r>
          </a:p>
        </p:txBody>
      </p:sp>
    </p:spTree>
    <p:extLst>
      <p:ext uri="{BB962C8B-B14F-4D97-AF65-F5344CB8AC3E}">
        <p14:creationId xmlns:p14="http://schemas.microsoft.com/office/powerpoint/2010/main" val="7559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BCC6F4-9EC2-B943-B51E-00E6BAFDCAFB}"/>
              </a:ext>
            </a:extLst>
          </p:cNvPr>
          <p:cNvSpPr>
            <a:spLocks noGrp="1"/>
          </p:cNvSpPr>
          <p:nvPr>
            <p:ph type="sldNum" sz="quarter" idx="12"/>
          </p:nvPr>
        </p:nvSpPr>
        <p:spPr/>
        <p:txBody>
          <a:bodyPr/>
          <a:lstStyle/>
          <a:p>
            <a:fld id="{6088BDBC-A55A-0D4E-9238-49D16FB07DCD}" type="slidenum">
              <a:rPr lang="en-US" smtClean="0"/>
              <a:pPr/>
              <a:t>10</a:t>
            </a:fld>
            <a:endParaRPr lang="en-US"/>
          </a:p>
        </p:txBody>
      </p:sp>
      <p:pic>
        <p:nvPicPr>
          <p:cNvPr id="4" name="Picture 3">
            <a:extLst>
              <a:ext uri="{FF2B5EF4-FFF2-40B4-BE49-F238E27FC236}">
                <a16:creationId xmlns:a16="http://schemas.microsoft.com/office/drawing/2014/main" id="{18D73B2C-DC58-7E4A-87C1-985BA4F48BD4}"/>
              </a:ext>
            </a:extLst>
          </p:cNvPr>
          <p:cNvPicPr>
            <a:picLocks noChangeAspect="1"/>
          </p:cNvPicPr>
          <p:nvPr/>
        </p:nvPicPr>
        <p:blipFill>
          <a:blip r:embed="rId2"/>
          <a:stretch>
            <a:fillRect/>
          </a:stretch>
        </p:blipFill>
        <p:spPr>
          <a:xfrm>
            <a:off x="1648277" y="0"/>
            <a:ext cx="8895446" cy="6858000"/>
          </a:xfrm>
          <a:prstGeom prst="rect">
            <a:avLst/>
          </a:prstGeom>
        </p:spPr>
      </p:pic>
      <p:pic>
        <p:nvPicPr>
          <p:cNvPr id="5" name="Picture 4">
            <a:extLst>
              <a:ext uri="{FF2B5EF4-FFF2-40B4-BE49-F238E27FC236}">
                <a16:creationId xmlns:a16="http://schemas.microsoft.com/office/drawing/2014/main" id="{AC6F6C5F-1457-D14E-B3E5-9B17CB7A4FBD}"/>
              </a:ext>
            </a:extLst>
          </p:cNvPr>
          <p:cNvPicPr>
            <a:picLocks noChangeAspect="1"/>
          </p:cNvPicPr>
          <p:nvPr/>
        </p:nvPicPr>
        <p:blipFill>
          <a:blip r:embed="rId3"/>
          <a:stretch>
            <a:fillRect/>
          </a:stretch>
        </p:blipFill>
        <p:spPr>
          <a:xfrm>
            <a:off x="7157453" y="3030446"/>
            <a:ext cx="3766454" cy="3377216"/>
          </a:xfrm>
          <a:prstGeom prst="rect">
            <a:avLst/>
          </a:prstGeom>
        </p:spPr>
      </p:pic>
    </p:spTree>
    <p:extLst>
      <p:ext uri="{BB962C8B-B14F-4D97-AF65-F5344CB8AC3E}">
        <p14:creationId xmlns:p14="http://schemas.microsoft.com/office/powerpoint/2010/main" val="10029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604A0-BC98-5C40-8AB9-E060E4307553}"/>
              </a:ext>
            </a:extLst>
          </p:cNvPr>
          <p:cNvSpPr>
            <a:spLocks noGrp="1"/>
          </p:cNvSpPr>
          <p:nvPr>
            <p:ph type="title"/>
          </p:nvPr>
        </p:nvSpPr>
        <p:spPr/>
        <p:txBody>
          <a:bodyPr/>
          <a:lstStyle/>
          <a:p>
            <a:r>
              <a:rPr lang="en-US" dirty="0"/>
              <a:t>Are we automating racism?</a:t>
            </a:r>
          </a:p>
        </p:txBody>
      </p:sp>
      <p:pic>
        <p:nvPicPr>
          <p:cNvPr id="5" name="Online Media 4" descr="Are We Automating Racism?">
            <a:hlinkClick r:id="" action="ppaction://media"/>
            <a:extLst>
              <a:ext uri="{FF2B5EF4-FFF2-40B4-BE49-F238E27FC236}">
                <a16:creationId xmlns:a16="http://schemas.microsoft.com/office/drawing/2014/main" id="{18025799-A6AB-F74A-BD42-93E8313EA7CB}"/>
              </a:ext>
            </a:extLst>
          </p:cNvPr>
          <p:cNvPicPr>
            <a:picLocks noRot="1" noChangeAspect="1"/>
          </p:cNvPicPr>
          <p:nvPr>
            <a:videoFile r:link="rId1"/>
          </p:nvPr>
        </p:nvPicPr>
        <p:blipFill>
          <a:blip r:embed="rId3"/>
          <a:stretch>
            <a:fillRect/>
          </a:stretch>
        </p:blipFill>
        <p:spPr>
          <a:xfrm>
            <a:off x="388902" y="1905000"/>
            <a:ext cx="7564554" cy="4273973"/>
          </a:xfrm>
          <a:prstGeom prst="rect">
            <a:avLst/>
          </a:prstGeom>
        </p:spPr>
      </p:pic>
      <p:pic>
        <p:nvPicPr>
          <p:cNvPr id="7" name="Picture 6">
            <a:extLst>
              <a:ext uri="{FF2B5EF4-FFF2-40B4-BE49-F238E27FC236}">
                <a16:creationId xmlns:a16="http://schemas.microsoft.com/office/drawing/2014/main" id="{66238358-5C3C-F84F-95B4-6332A06279FB}"/>
              </a:ext>
            </a:extLst>
          </p:cNvPr>
          <p:cNvPicPr>
            <a:picLocks noChangeAspect="1"/>
          </p:cNvPicPr>
          <p:nvPr/>
        </p:nvPicPr>
        <p:blipFill>
          <a:blip r:embed="rId4"/>
          <a:stretch>
            <a:fillRect/>
          </a:stretch>
        </p:blipFill>
        <p:spPr>
          <a:xfrm>
            <a:off x="7700321" y="1905000"/>
            <a:ext cx="4742081" cy="4456413"/>
          </a:xfrm>
          <a:prstGeom prst="rect">
            <a:avLst/>
          </a:prstGeom>
        </p:spPr>
      </p:pic>
    </p:spTree>
    <p:extLst>
      <p:ext uri="{BB962C8B-B14F-4D97-AF65-F5344CB8AC3E}">
        <p14:creationId xmlns:p14="http://schemas.microsoft.com/office/powerpoint/2010/main" val="52059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82289-34BD-5647-BE82-E8CF7545A364}"/>
              </a:ext>
            </a:extLst>
          </p:cNvPr>
          <p:cNvSpPr>
            <a:spLocks noGrp="1"/>
          </p:cNvSpPr>
          <p:nvPr>
            <p:ph type="title"/>
          </p:nvPr>
        </p:nvSpPr>
        <p:spPr/>
        <p:txBody>
          <a:bodyPr/>
          <a:lstStyle/>
          <a:p>
            <a:r>
              <a:rPr lang="en-US" dirty="0"/>
              <a:t>Housing segregation</a:t>
            </a:r>
          </a:p>
        </p:txBody>
      </p:sp>
      <p:pic>
        <p:nvPicPr>
          <p:cNvPr id="4" name="Online Media 3" descr="Does My Neighborhood Determine My Future?">
            <a:hlinkClick r:id="" action="ppaction://media"/>
            <a:extLst>
              <a:ext uri="{FF2B5EF4-FFF2-40B4-BE49-F238E27FC236}">
                <a16:creationId xmlns:a16="http://schemas.microsoft.com/office/drawing/2014/main" id="{0937BB23-2325-1441-9D9C-56FE5BAB90D1}"/>
              </a:ext>
            </a:extLst>
          </p:cNvPr>
          <p:cNvPicPr>
            <a:picLocks noRot="1" noChangeAspect="1"/>
          </p:cNvPicPr>
          <p:nvPr>
            <a:videoFile r:link="rId1"/>
          </p:nvPr>
        </p:nvPicPr>
        <p:blipFill>
          <a:blip r:embed="rId3"/>
          <a:stretch>
            <a:fillRect/>
          </a:stretch>
        </p:blipFill>
        <p:spPr>
          <a:xfrm>
            <a:off x="344305" y="1690688"/>
            <a:ext cx="8036560" cy="4540656"/>
          </a:xfrm>
          <a:prstGeom prst="rect">
            <a:avLst/>
          </a:prstGeom>
        </p:spPr>
      </p:pic>
      <p:pic>
        <p:nvPicPr>
          <p:cNvPr id="5" name="Picture 4">
            <a:extLst>
              <a:ext uri="{FF2B5EF4-FFF2-40B4-BE49-F238E27FC236}">
                <a16:creationId xmlns:a16="http://schemas.microsoft.com/office/drawing/2014/main" id="{B2664C65-653D-A74D-8D6F-4611E15DC4A8}"/>
              </a:ext>
            </a:extLst>
          </p:cNvPr>
          <p:cNvPicPr>
            <a:picLocks noChangeAspect="1"/>
          </p:cNvPicPr>
          <p:nvPr/>
        </p:nvPicPr>
        <p:blipFill>
          <a:blip r:embed="rId4"/>
          <a:stretch>
            <a:fillRect/>
          </a:stretch>
        </p:blipFill>
        <p:spPr>
          <a:xfrm>
            <a:off x="8149180" y="2064544"/>
            <a:ext cx="4179979" cy="3792944"/>
          </a:xfrm>
          <a:prstGeom prst="rect">
            <a:avLst/>
          </a:prstGeom>
        </p:spPr>
      </p:pic>
    </p:spTree>
    <p:extLst>
      <p:ext uri="{BB962C8B-B14F-4D97-AF65-F5344CB8AC3E}">
        <p14:creationId xmlns:p14="http://schemas.microsoft.com/office/powerpoint/2010/main" val="51958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BF12A-AD1C-434C-822F-A53157E9A779}"/>
              </a:ext>
            </a:extLst>
          </p:cNvPr>
          <p:cNvSpPr>
            <a:spLocks noGrp="1"/>
          </p:cNvSpPr>
          <p:nvPr>
            <p:ph type="title"/>
          </p:nvPr>
        </p:nvSpPr>
        <p:spPr/>
        <p:txBody>
          <a:bodyPr>
            <a:normAutofit/>
          </a:bodyPr>
          <a:lstStyle/>
          <a:p>
            <a:r>
              <a:rPr lang="en-US" dirty="0"/>
              <a:t>Historical context..</a:t>
            </a:r>
          </a:p>
        </p:txBody>
      </p:sp>
      <p:sp>
        <p:nvSpPr>
          <p:cNvPr id="4" name="Slide Number Placeholder 3">
            <a:extLst>
              <a:ext uri="{FF2B5EF4-FFF2-40B4-BE49-F238E27FC236}">
                <a16:creationId xmlns:a16="http://schemas.microsoft.com/office/drawing/2014/main" id="{39A3E480-25D3-434D-8388-6D85B78805C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pic>
        <p:nvPicPr>
          <p:cNvPr id="7" name="Picture 6">
            <a:extLst>
              <a:ext uri="{FF2B5EF4-FFF2-40B4-BE49-F238E27FC236}">
                <a16:creationId xmlns:a16="http://schemas.microsoft.com/office/drawing/2014/main" id="{9919E886-0E9F-6142-A97F-D0364BF38200}"/>
              </a:ext>
            </a:extLst>
          </p:cNvPr>
          <p:cNvPicPr>
            <a:picLocks noChangeAspect="1"/>
          </p:cNvPicPr>
          <p:nvPr/>
        </p:nvPicPr>
        <p:blipFill>
          <a:blip r:embed="rId2"/>
          <a:stretch>
            <a:fillRect/>
          </a:stretch>
        </p:blipFill>
        <p:spPr>
          <a:xfrm>
            <a:off x="282222" y="1690688"/>
            <a:ext cx="11627556" cy="5037039"/>
          </a:xfrm>
          <a:prstGeom prst="rect">
            <a:avLst/>
          </a:prstGeom>
        </p:spPr>
      </p:pic>
      <p:pic>
        <p:nvPicPr>
          <p:cNvPr id="5" name="Picture 4">
            <a:extLst>
              <a:ext uri="{FF2B5EF4-FFF2-40B4-BE49-F238E27FC236}">
                <a16:creationId xmlns:a16="http://schemas.microsoft.com/office/drawing/2014/main" id="{049996FB-7365-1C43-B350-666FAA2FA9B4}"/>
              </a:ext>
            </a:extLst>
          </p:cNvPr>
          <p:cNvPicPr>
            <a:picLocks noChangeAspect="1"/>
          </p:cNvPicPr>
          <p:nvPr/>
        </p:nvPicPr>
        <p:blipFill rotWithShape="1">
          <a:blip r:embed="rId3"/>
          <a:srcRect l="4683" t="801" r="6519" b="2168"/>
          <a:stretch/>
        </p:blipFill>
        <p:spPr>
          <a:xfrm>
            <a:off x="5594236" y="175369"/>
            <a:ext cx="6388444" cy="6329603"/>
          </a:xfrm>
          <a:prstGeom prst="rect">
            <a:avLst/>
          </a:prstGeom>
        </p:spPr>
      </p:pic>
    </p:spTree>
    <p:extLst>
      <p:ext uri="{BB962C8B-B14F-4D97-AF65-F5344CB8AC3E}">
        <p14:creationId xmlns:p14="http://schemas.microsoft.com/office/powerpoint/2010/main" val="80576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9"/>
          <p:cNvSpPr txBox="1">
            <a:spLocks noGrp="1"/>
          </p:cNvSpPr>
          <p:nvPr>
            <p:ph type="title"/>
          </p:nvPr>
        </p:nvSpPr>
        <p:spPr>
          <a:xfrm>
            <a:off x="838200" y="365126"/>
            <a:ext cx="10515600" cy="863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oppins Medium"/>
              <a:buNone/>
            </a:pPr>
            <a:r>
              <a:rPr lang="en-US" dirty="0"/>
              <a:t>What is race? </a:t>
            </a:r>
            <a:endParaRPr dirty="0"/>
          </a:p>
        </p:txBody>
      </p:sp>
      <p:sp>
        <p:nvSpPr>
          <p:cNvPr id="352" name="Google Shape;352;p29"/>
          <p:cNvSpPr txBox="1">
            <a:spLocks noGrp="1"/>
          </p:cNvSpPr>
          <p:nvPr>
            <p:ph type="body" idx="1"/>
          </p:nvPr>
        </p:nvSpPr>
        <p:spPr>
          <a:xfrm>
            <a:off x="838200" y="1754175"/>
            <a:ext cx="4664700" cy="14178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1000"/>
              </a:spcBef>
              <a:spcAft>
                <a:spcPts val="0"/>
              </a:spcAft>
              <a:buSzPts val="2800"/>
              <a:buNone/>
            </a:pPr>
            <a:r>
              <a:rPr lang="en-US" b="1" dirty="0"/>
              <a:t>Biologically speaking, race isn’t actually anything</a:t>
            </a:r>
            <a:endParaRPr b="1" dirty="0"/>
          </a:p>
        </p:txBody>
      </p:sp>
      <p:sp>
        <p:nvSpPr>
          <p:cNvPr id="353" name="Google Shape;353;p29"/>
          <p:cNvSpPr txBox="1">
            <a:spLocks noGrp="1"/>
          </p:cNvSpPr>
          <p:nvPr>
            <p:ph type="dt" idx="10"/>
          </p:nvPr>
        </p:nvSpPr>
        <p:spPr>
          <a:xfrm>
            <a:off x="280982" y="648494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8/17/21</a:t>
            </a:r>
            <a:endParaRPr/>
          </a:p>
        </p:txBody>
      </p:sp>
      <p:sp>
        <p:nvSpPr>
          <p:cNvPr id="354" name="Google Shape;354;p29"/>
          <p:cNvSpPr txBox="1">
            <a:spLocks noGrp="1"/>
          </p:cNvSpPr>
          <p:nvPr>
            <p:ph type="ftr" idx="11"/>
          </p:nvPr>
        </p:nvSpPr>
        <p:spPr>
          <a:xfrm>
            <a:off x="4038600" y="648494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UB</a:t>
            </a:r>
            <a:endParaRPr/>
          </a:p>
        </p:txBody>
      </p:sp>
      <p:sp>
        <p:nvSpPr>
          <p:cNvPr id="355" name="Google Shape;355;p29"/>
          <p:cNvSpPr txBox="1">
            <a:spLocks noGrp="1"/>
          </p:cNvSpPr>
          <p:nvPr>
            <p:ph type="sldNum" idx="12"/>
          </p:nvPr>
        </p:nvSpPr>
        <p:spPr>
          <a:xfrm>
            <a:off x="9339272" y="648494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pic>
        <p:nvPicPr>
          <p:cNvPr id="356" name="Google Shape;356;p29"/>
          <p:cNvPicPr preferRelativeResize="0"/>
          <p:nvPr/>
        </p:nvPicPr>
        <p:blipFill>
          <a:blip r:embed="rId3">
            <a:alphaModFix/>
          </a:blip>
          <a:stretch>
            <a:fillRect/>
          </a:stretch>
        </p:blipFill>
        <p:spPr>
          <a:xfrm>
            <a:off x="6160546" y="1487583"/>
            <a:ext cx="5768226" cy="4445174"/>
          </a:xfrm>
          <a:prstGeom prst="rect">
            <a:avLst/>
          </a:prstGeom>
          <a:noFill/>
          <a:ln>
            <a:noFill/>
          </a:ln>
        </p:spPr>
      </p:pic>
      <p:pic>
        <p:nvPicPr>
          <p:cNvPr id="357" name="Google Shape;357;p29"/>
          <p:cNvPicPr preferRelativeResize="0"/>
          <p:nvPr/>
        </p:nvPicPr>
        <p:blipFill rotWithShape="1">
          <a:blip r:embed="rId4">
            <a:alphaModFix/>
          </a:blip>
          <a:srcRect t="65761" r="5006"/>
          <a:stretch/>
        </p:blipFill>
        <p:spPr>
          <a:xfrm>
            <a:off x="0" y="3641375"/>
            <a:ext cx="6160550" cy="2374249"/>
          </a:xfrm>
          <a:prstGeom prst="rect">
            <a:avLst/>
          </a:prstGeom>
          <a:noFill/>
          <a:ln>
            <a:noFill/>
          </a:ln>
        </p:spPr>
      </p:pic>
      <p:sp>
        <p:nvSpPr>
          <p:cNvPr id="358" name="Google Shape;358;p29"/>
          <p:cNvSpPr txBox="1"/>
          <p:nvPr/>
        </p:nvSpPr>
        <p:spPr>
          <a:xfrm>
            <a:off x="64075" y="6015625"/>
            <a:ext cx="5905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a:t>https://www.nytimes.com/2000/08/22/science/do-races-differ-not-really-genes-show.html</a:t>
            </a:r>
            <a:endParaRPr sz="1100"/>
          </a:p>
        </p:txBody>
      </p:sp>
      <p:sp>
        <p:nvSpPr>
          <p:cNvPr id="359" name="Google Shape;359;p29"/>
          <p:cNvSpPr txBox="1"/>
          <p:nvPr/>
        </p:nvSpPr>
        <p:spPr>
          <a:xfrm>
            <a:off x="6445975" y="5932750"/>
            <a:ext cx="5136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https://sitn.hms.harvard.edu/flash/2017/science-genetics-reshaping-race-debate-21st-century/</a:t>
            </a:r>
            <a:endParaRPr sz="800"/>
          </a:p>
        </p:txBody>
      </p:sp>
    </p:spTree>
    <p:extLst>
      <p:ext uri="{BB962C8B-B14F-4D97-AF65-F5344CB8AC3E}">
        <p14:creationId xmlns:p14="http://schemas.microsoft.com/office/powerpoint/2010/main" val="402977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 grpId="0" build="p"/>
      <p:bldP spid="358" grpId="0"/>
      <p:bldP spid="35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BF12A-AD1C-434C-822F-A53157E9A779}"/>
              </a:ext>
            </a:extLst>
          </p:cNvPr>
          <p:cNvSpPr>
            <a:spLocks noGrp="1"/>
          </p:cNvSpPr>
          <p:nvPr>
            <p:ph type="title"/>
          </p:nvPr>
        </p:nvSpPr>
        <p:spPr/>
        <p:txBody>
          <a:bodyPr>
            <a:normAutofit/>
          </a:bodyPr>
          <a:lstStyle/>
          <a:p>
            <a:r>
              <a:rPr lang="en-US" dirty="0"/>
              <a:t>So, what is it, then? Where did race come from?</a:t>
            </a:r>
          </a:p>
        </p:txBody>
      </p:sp>
      <p:sp>
        <p:nvSpPr>
          <p:cNvPr id="4" name="Slide Number Placeholder 3">
            <a:extLst>
              <a:ext uri="{FF2B5EF4-FFF2-40B4-BE49-F238E27FC236}">
                <a16:creationId xmlns:a16="http://schemas.microsoft.com/office/drawing/2014/main" id="{39A3E480-25D3-434D-8388-6D85B78805C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pic>
        <p:nvPicPr>
          <p:cNvPr id="7" name="Picture 6">
            <a:extLst>
              <a:ext uri="{FF2B5EF4-FFF2-40B4-BE49-F238E27FC236}">
                <a16:creationId xmlns:a16="http://schemas.microsoft.com/office/drawing/2014/main" id="{9919E886-0E9F-6142-A97F-D0364BF38200}"/>
              </a:ext>
            </a:extLst>
          </p:cNvPr>
          <p:cNvPicPr>
            <a:picLocks noChangeAspect="1"/>
          </p:cNvPicPr>
          <p:nvPr/>
        </p:nvPicPr>
        <p:blipFill>
          <a:blip r:embed="rId2"/>
          <a:stretch>
            <a:fillRect/>
          </a:stretch>
        </p:blipFill>
        <p:spPr>
          <a:xfrm>
            <a:off x="282222" y="1690688"/>
            <a:ext cx="11627556" cy="5037039"/>
          </a:xfrm>
          <a:prstGeom prst="rect">
            <a:avLst/>
          </a:prstGeom>
        </p:spPr>
      </p:pic>
    </p:spTree>
    <p:extLst>
      <p:ext uri="{BB962C8B-B14F-4D97-AF65-F5344CB8AC3E}">
        <p14:creationId xmlns:p14="http://schemas.microsoft.com/office/powerpoint/2010/main" val="428383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1A86-7A37-124A-98E8-A58818681EB5}"/>
              </a:ext>
            </a:extLst>
          </p:cNvPr>
          <p:cNvSpPr>
            <a:spLocks noGrp="1"/>
          </p:cNvSpPr>
          <p:nvPr>
            <p:ph type="title"/>
          </p:nvPr>
        </p:nvSpPr>
        <p:spPr/>
        <p:txBody>
          <a:bodyPr/>
          <a:lstStyle/>
          <a:p>
            <a:r>
              <a:rPr lang="en-US" dirty="0"/>
              <a:t>On Shreya’s Question…</a:t>
            </a:r>
          </a:p>
        </p:txBody>
      </p:sp>
      <p:pic>
        <p:nvPicPr>
          <p:cNvPr id="4" name="Picture 3">
            <a:extLst>
              <a:ext uri="{FF2B5EF4-FFF2-40B4-BE49-F238E27FC236}">
                <a16:creationId xmlns:a16="http://schemas.microsoft.com/office/drawing/2014/main" id="{09FE66FE-8092-8340-B20C-4B12E0211327}"/>
              </a:ext>
            </a:extLst>
          </p:cNvPr>
          <p:cNvPicPr>
            <a:picLocks noChangeAspect="1"/>
          </p:cNvPicPr>
          <p:nvPr/>
        </p:nvPicPr>
        <p:blipFill>
          <a:blip r:embed="rId2"/>
          <a:stretch>
            <a:fillRect/>
          </a:stretch>
        </p:blipFill>
        <p:spPr>
          <a:xfrm>
            <a:off x="1261533" y="1579154"/>
            <a:ext cx="10092267" cy="4614627"/>
          </a:xfrm>
          <a:prstGeom prst="rect">
            <a:avLst/>
          </a:prstGeom>
        </p:spPr>
      </p:pic>
    </p:spTree>
    <p:extLst>
      <p:ext uri="{BB962C8B-B14F-4D97-AF65-F5344CB8AC3E}">
        <p14:creationId xmlns:p14="http://schemas.microsoft.com/office/powerpoint/2010/main" val="126245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8ED1B5-8E3A-EB49-B7A8-7639EAE16B4A}"/>
              </a:ext>
            </a:extLst>
          </p:cNvPr>
          <p:cNvSpPr>
            <a:spLocks noGrp="1"/>
          </p:cNvSpPr>
          <p:nvPr>
            <p:ph type="title"/>
          </p:nvPr>
        </p:nvSpPr>
        <p:spPr/>
        <p:txBody>
          <a:bodyPr>
            <a:normAutofit/>
          </a:bodyPr>
          <a:lstStyle/>
          <a:p>
            <a:r>
              <a:rPr lang="en-US" dirty="0"/>
              <a:t>What is racism?</a:t>
            </a:r>
          </a:p>
        </p:txBody>
      </p:sp>
      <p:sp>
        <p:nvSpPr>
          <p:cNvPr id="4" name="Slide Number Placeholder 3">
            <a:extLst>
              <a:ext uri="{FF2B5EF4-FFF2-40B4-BE49-F238E27FC236}">
                <a16:creationId xmlns:a16="http://schemas.microsoft.com/office/drawing/2014/main" id="{0F683825-0515-E74D-A4B0-6BE12612700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
        <p:nvSpPr>
          <p:cNvPr id="6" name="Rectangle 5">
            <a:extLst>
              <a:ext uri="{FF2B5EF4-FFF2-40B4-BE49-F238E27FC236}">
                <a16:creationId xmlns:a16="http://schemas.microsoft.com/office/drawing/2014/main" id="{CC3F9577-72B5-494D-A73E-9525F28B5D1F}"/>
              </a:ext>
            </a:extLst>
          </p:cNvPr>
          <p:cNvSpPr/>
          <p:nvPr/>
        </p:nvSpPr>
        <p:spPr>
          <a:xfrm>
            <a:off x="882237" y="2056341"/>
            <a:ext cx="10427525" cy="2554545"/>
          </a:xfrm>
          <a:prstGeom prst="rect">
            <a:avLst/>
          </a:prstGeom>
        </p:spPr>
        <p:txBody>
          <a:bodyPr wrap="square">
            <a:spAutoFit/>
          </a:bodyPr>
          <a:lstStyle/>
          <a:p>
            <a:pPr lvl="1"/>
            <a:r>
              <a:rPr lang="en-US" sz="4000" dirty="0">
                <a:latin typeface="Century Gothic" panose="020B0502020202020204" pitchFamily="34" charset="0"/>
              </a:rPr>
              <a:t>Something is </a:t>
            </a:r>
            <a:r>
              <a:rPr lang="en-US" sz="4000" i="1" dirty="0">
                <a:latin typeface="Century Gothic" panose="020B0502020202020204" pitchFamily="34" charset="0"/>
              </a:rPr>
              <a:t>racist</a:t>
            </a:r>
            <a:r>
              <a:rPr lang="en-US" sz="4000" dirty="0">
                <a:latin typeface="Century Gothic" panose="020B0502020202020204" pitchFamily="34" charset="0"/>
              </a:rPr>
              <a:t> if it </a:t>
            </a:r>
            <a:r>
              <a:rPr lang="en-US" sz="4000" b="1" dirty="0">
                <a:latin typeface="Century Gothic" panose="020B0502020202020204" pitchFamily="34" charset="0"/>
              </a:rPr>
              <a:t>creates </a:t>
            </a:r>
            <a:r>
              <a:rPr lang="en-US" sz="4000" dirty="0">
                <a:latin typeface="Century Gothic" panose="020B0502020202020204" pitchFamily="34" charset="0"/>
              </a:rPr>
              <a:t>a </a:t>
            </a:r>
            <a:r>
              <a:rPr lang="en-US" sz="4000" b="1" dirty="0">
                <a:latin typeface="Century Gothic" panose="020B0502020202020204" pitchFamily="34" charset="0"/>
              </a:rPr>
              <a:t>lasting, structural</a:t>
            </a:r>
            <a:r>
              <a:rPr lang="en-US" sz="4000" dirty="0">
                <a:latin typeface="Century Gothic" panose="020B0502020202020204" pitchFamily="34" charset="0"/>
              </a:rPr>
              <a:t> </a:t>
            </a:r>
            <a:r>
              <a:rPr lang="en-US" sz="4000" b="1" dirty="0">
                <a:latin typeface="Century Gothic" panose="020B0502020202020204" pitchFamily="34" charset="0"/>
              </a:rPr>
              <a:t>advantage </a:t>
            </a:r>
            <a:r>
              <a:rPr lang="en-US" sz="4000" dirty="0">
                <a:latin typeface="Century Gothic" panose="020B0502020202020204" pitchFamily="34" charset="0"/>
              </a:rPr>
              <a:t>or </a:t>
            </a:r>
            <a:r>
              <a:rPr lang="en-US" sz="4000" b="1" dirty="0">
                <a:latin typeface="Century Gothic" panose="020B0502020202020204" pitchFamily="34" charset="0"/>
              </a:rPr>
              <a:t>disadvantage </a:t>
            </a:r>
            <a:r>
              <a:rPr lang="en-US" sz="4000" dirty="0">
                <a:latin typeface="Century Gothic" panose="020B0502020202020204" pitchFamily="34" charset="0"/>
              </a:rPr>
              <a:t>in </a:t>
            </a:r>
            <a:r>
              <a:rPr lang="en-US" sz="4000" b="1" dirty="0">
                <a:latin typeface="Century Gothic" panose="020B0502020202020204" pitchFamily="34" charset="0"/>
              </a:rPr>
              <a:t>power </a:t>
            </a:r>
            <a:r>
              <a:rPr lang="en-US" sz="4000" dirty="0">
                <a:latin typeface="Century Gothic" panose="020B0502020202020204" pitchFamily="34" charset="0"/>
              </a:rPr>
              <a:t>along </a:t>
            </a:r>
            <a:r>
              <a:rPr lang="en-US" sz="4000" b="1" dirty="0">
                <a:latin typeface="Century Gothic" panose="020B0502020202020204" pitchFamily="34" charset="0"/>
              </a:rPr>
              <a:t>racial lines</a:t>
            </a:r>
          </a:p>
          <a:p>
            <a:pPr lvl="1"/>
            <a:endParaRPr lang="en-US" sz="4000" b="1" dirty="0">
              <a:latin typeface="Century Gothic" panose="020B0502020202020204" pitchFamily="34" charset="0"/>
            </a:endParaRPr>
          </a:p>
        </p:txBody>
      </p:sp>
      <p:sp>
        <p:nvSpPr>
          <p:cNvPr id="15" name="Rectangle 14">
            <a:extLst>
              <a:ext uri="{FF2B5EF4-FFF2-40B4-BE49-F238E27FC236}">
                <a16:creationId xmlns:a16="http://schemas.microsoft.com/office/drawing/2014/main" id="{79901B02-1C38-2740-9C69-573B170A7E8D}"/>
              </a:ext>
            </a:extLst>
          </p:cNvPr>
          <p:cNvSpPr/>
          <p:nvPr/>
        </p:nvSpPr>
        <p:spPr>
          <a:xfrm>
            <a:off x="0" y="5961720"/>
            <a:ext cx="7247906" cy="523220"/>
          </a:xfrm>
          <a:prstGeom prst="rect">
            <a:avLst/>
          </a:prstGeom>
        </p:spPr>
        <p:txBody>
          <a:bodyPr wrap="square">
            <a:spAutoFit/>
          </a:bodyPr>
          <a:lstStyle/>
          <a:p>
            <a:r>
              <a:rPr lang="en-US" dirty="0">
                <a:solidFill>
                  <a:srgbClr val="222222"/>
                </a:solidFill>
                <a:latin typeface="Arial" panose="020B0604020202020204" pitchFamily="34" charset="0"/>
              </a:rPr>
              <a:t>Ray, V. (2019). A theory of racialized organizations. </a:t>
            </a:r>
            <a:r>
              <a:rPr lang="en-US" i="1" dirty="0">
                <a:solidFill>
                  <a:srgbClr val="222222"/>
                </a:solidFill>
                <a:latin typeface="Arial" panose="020B0604020202020204" pitchFamily="34" charset="0"/>
              </a:rPr>
              <a:t>American Sociological Review</a:t>
            </a:r>
          </a:p>
          <a:p>
            <a:r>
              <a:rPr lang="en-US" dirty="0" err="1">
                <a:solidFill>
                  <a:srgbClr val="222222"/>
                </a:solidFill>
                <a:latin typeface="Arial" panose="020B0604020202020204" pitchFamily="34" charset="0"/>
              </a:rPr>
              <a:t>Kendi</a:t>
            </a:r>
            <a:r>
              <a:rPr lang="en-US" dirty="0">
                <a:solidFill>
                  <a:srgbClr val="222222"/>
                </a:solidFill>
                <a:latin typeface="Arial" panose="020B0604020202020204" pitchFamily="34" charset="0"/>
              </a:rPr>
              <a:t>, I. X. (2019). </a:t>
            </a:r>
            <a:r>
              <a:rPr lang="en-US" i="1" dirty="0">
                <a:solidFill>
                  <a:srgbClr val="222222"/>
                </a:solidFill>
                <a:latin typeface="Arial" panose="020B0604020202020204" pitchFamily="34" charset="0"/>
              </a:rPr>
              <a:t>How to be an antiracist</a:t>
            </a:r>
            <a:r>
              <a:rPr lang="en-US" dirty="0">
                <a:solidFill>
                  <a:srgbClr val="222222"/>
                </a:solidFill>
                <a:latin typeface="Arial" panose="020B0604020202020204" pitchFamily="34" charset="0"/>
              </a:rPr>
              <a:t>. One world</a:t>
            </a:r>
            <a:endParaRPr lang="en-US" dirty="0"/>
          </a:p>
        </p:txBody>
      </p:sp>
    </p:spTree>
    <p:extLst>
      <p:ext uri="{BB962C8B-B14F-4D97-AF65-F5344CB8AC3E}">
        <p14:creationId xmlns:p14="http://schemas.microsoft.com/office/powerpoint/2010/main" val="395794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A32A2-B8A8-C041-8B9B-F8AC5ECCC7B8}"/>
              </a:ext>
            </a:extLst>
          </p:cNvPr>
          <p:cNvSpPr>
            <a:spLocks noGrp="1"/>
          </p:cNvSpPr>
          <p:nvPr>
            <p:ph type="title"/>
          </p:nvPr>
        </p:nvSpPr>
        <p:spPr/>
        <p:txBody>
          <a:bodyPr/>
          <a:lstStyle/>
          <a:p>
            <a:r>
              <a:rPr lang="en-US" dirty="0"/>
              <a:t>Why anti-Black racism?</a:t>
            </a:r>
          </a:p>
        </p:txBody>
      </p:sp>
      <p:sp>
        <p:nvSpPr>
          <p:cNvPr id="3" name="Text Placeholder 2">
            <a:extLst>
              <a:ext uri="{FF2B5EF4-FFF2-40B4-BE49-F238E27FC236}">
                <a16:creationId xmlns:a16="http://schemas.microsoft.com/office/drawing/2014/main" id="{275F22FF-6D87-054A-96B5-CBC39D6A1045}"/>
              </a:ext>
            </a:extLst>
          </p:cNvPr>
          <p:cNvSpPr>
            <a:spLocks noGrp="1"/>
          </p:cNvSpPr>
          <p:nvPr>
            <p:ph type="body" idx="1"/>
          </p:nvPr>
        </p:nvSpPr>
        <p:spPr>
          <a:xfrm>
            <a:off x="516924" y="1717597"/>
            <a:ext cx="11147944" cy="1293531"/>
          </a:xfrm>
        </p:spPr>
        <p:txBody>
          <a:bodyPr>
            <a:normAutofit/>
          </a:bodyPr>
          <a:lstStyle/>
          <a:p>
            <a:pPr marL="114300" indent="0">
              <a:buNone/>
            </a:pPr>
            <a:r>
              <a:rPr lang="en-US" b="1" dirty="0"/>
              <a:t>Statistically, it is the biggest form of power inequality in the U.S.</a:t>
            </a:r>
          </a:p>
        </p:txBody>
      </p:sp>
      <p:sp>
        <p:nvSpPr>
          <p:cNvPr id="4" name="Slide Number Placeholder 3">
            <a:extLst>
              <a:ext uri="{FF2B5EF4-FFF2-40B4-BE49-F238E27FC236}">
                <a16:creationId xmlns:a16="http://schemas.microsoft.com/office/drawing/2014/main" id="{68EADCBB-953B-EB4E-B231-72F3B43AE4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pic>
        <p:nvPicPr>
          <p:cNvPr id="5" name="Picture 4">
            <a:extLst>
              <a:ext uri="{FF2B5EF4-FFF2-40B4-BE49-F238E27FC236}">
                <a16:creationId xmlns:a16="http://schemas.microsoft.com/office/drawing/2014/main" id="{DEE78984-7A3E-E64F-82FA-71CBDA5C52D8}"/>
              </a:ext>
            </a:extLst>
          </p:cNvPr>
          <p:cNvPicPr>
            <a:picLocks noChangeAspect="1"/>
          </p:cNvPicPr>
          <p:nvPr/>
        </p:nvPicPr>
        <p:blipFill>
          <a:blip r:embed="rId2"/>
          <a:stretch>
            <a:fillRect/>
          </a:stretch>
        </p:blipFill>
        <p:spPr>
          <a:xfrm>
            <a:off x="516924" y="2770954"/>
            <a:ext cx="5785412" cy="3006063"/>
          </a:xfrm>
          <a:prstGeom prst="rect">
            <a:avLst/>
          </a:prstGeom>
        </p:spPr>
      </p:pic>
      <p:sp>
        <p:nvSpPr>
          <p:cNvPr id="6" name="Rectangle 5">
            <a:extLst>
              <a:ext uri="{FF2B5EF4-FFF2-40B4-BE49-F238E27FC236}">
                <a16:creationId xmlns:a16="http://schemas.microsoft.com/office/drawing/2014/main" id="{E5F61CE3-A1BC-484A-AAF5-286C4795B224}"/>
              </a:ext>
            </a:extLst>
          </p:cNvPr>
          <p:cNvSpPr/>
          <p:nvPr/>
        </p:nvSpPr>
        <p:spPr>
          <a:xfrm>
            <a:off x="2620874" y="6087061"/>
            <a:ext cx="8089998" cy="338554"/>
          </a:xfrm>
          <a:prstGeom prst="rect">
            <a:avLst/>
          </a:prstGeom>
        </p:spPr>
        <p:txBody>
          <a:bodyPr wrap="square">
            <a:spAutoFit/>
          </a:bodyPr>
          <a:lstStyle/>
          <a:p>
            <a:r>
              <a:rPr lang="en-US" sz="1600" dirty="0"/>
              <a:t>https://</a:t>
            </a:r>
            <a:r>
              <a:rPr lang="en-US" sz="1600" dirty="0" err="1"/>
              <a:t>www.nytimes.com</a:t>
            </a:r>
            <a:r>
              <a:rPr lang="en-US" sz="1600" dirty="0"/>
              <a:t>/2020/06/09/your-money/race-income-</a:t>
            </a:r>
            <a:r>
              <a:rPr lang="en-US" sz="1600" dirty="0" err="1"/>
              <a:t>equality.html</a:t>
            </a:r>
            <a:endParaRPr lang="en-US" sz="1600" dirty="0"/>
          </a:p>
        </p:txBody>
      </p:sp>
      <p:pic>
        <p:nvPicPr>
          <p:cNvPr id="7" name="Picture 6">
            <a:extLst>
              <a:ext uri="{FF2B5EF4-FFF2-40B4-BE49-F238E27FC236}">
                <a16:creationId xmlns:a16="http://schemas.microsoft.com/office/drawing/2014/main" id="{388294E3-52D1-E940-8AE7-653D84A6D9D4}"/>
              </a:ext>
            </a:extLst>
          </p:cNvPr>
          <p:cNvPicPr>
            <a:picLocks noChangeAspect="1"/>
          </p:cNvPicPr>
          <p:nvPr/>
        </p:nvPicPr>
        <p:blipFill>
          <a:blip r:embed="rId3"/>
          <a:stretch>
            <a:fillRect/>
          </a:stretch>
        </p:blipFill>
        <p:spPr>
          <a:xfrm>
            <a:off x="6478895" y="2770954"/>
            <a:ext cx="5507249" cy="2171758"/>
          </a:xfrm>
          <a:prstGeom prst="rect">
            <a:avLst/>
          </a:prstGeom>
        </p:spPr>
      </p:pic>
    </p:spTree>
    <p:extLst>
      <p:ext uri="{BB962C8B-B14F-4D97-AF65-F5344CB8AC3E}">
        <p14:creationId xmlns:p14="http://schemas.microsoft.com/office/powerpoint/2010/main" val="3768156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7AAF7-E42D-DB44-A5F7-B309C7E93582}"/>
              </a:ext>
            </a:extLst>
          </p:cNvPr>
          <p:cNvSpPr>
            <a:spLocks noGrp="1"/>
          </p:cNvSpPr>
          <p:nvPr>
            <p:ph type="title"/>
          </p:nvPr>
        </p:nvSpPr>
        <p:spPr>
          <a:xfrm>
            <a:off x="502920" y="365125"/>
            <a:ext cx="10850880" cy="1325563"/>
          </a:xfrm>
        </p:spPr>
        <p:txBody>
          <a:bodyPr>
            <a:normAutofit/>
          </a:bodyPr>
          <a:lstStyle/>
          <a:p>
            <a:r>
              <a:rPr lang="en-US" dirty="0"/>
              <a:t>Passphrase for today: </a:t>
            </a:r>
            <a:r>
              <a:rPr lang="en-US" b="1" dirty="0">
                <a:solidFill>
                  <a:srgbClr val="FF0000"/>
                </a:solidFill>
              </a:rPr>
              <a:t>Alexandra </a:t>
            </a:r>
            <a:r>
              <a:rPr lang="en-US" b="1" dirty="0" err="1">
                <a:solidFill>
                  <a:srgbClr val="FF0000"/>
                </a:solidFill>
              </a:rPr>
              <a:t>Chouldechova</a:t>
            </a:r>
            <a:r>
              <a:rPr lang="en-US" b="1" dirty="0">
                <a:solidFill>
                  <a:srgbClr val="FF0000"/>
                </a:solidFill>
              </a:rPr>
              <a:t> </a:t>
            </a:r>
          </a:p>
        </p:txBody>
      </p:sp>
      <p:pic>
        <p:nvPicPr>
          <p:cNvPr id="5" name="Picture 4">
            <a:extLst>
              <a:ext uri="{FF2B5EF4-FFF2-40B4-BE49-F238E27FC236}">
                <a16:creationId xmlns:a16="http://schemas.microsoft.com/office/drawing/2014/main" id="{B0AD09E2-781E-C34E-861A-F310205602D1}"/>
              </a:ext>
            </a:extLst>
          </p:cNvPr>
          <p:cNvPicPr>
            <a:picLocks noChangeAspect="1"/>
          </p:cNvPicPr>
          <p:nvPr/>
        </p:nvPicPr>
        <p:blipFill>
          <a:blip r:embed="rId2"/>
          <a:stretch>
            <a:fillRect/>
          </a:stretch>
        </p:blipFill>
        <p:spPr>
          <a:xfrm>
            <a:off x="2427111" y="1420688"/>
            <a:ext cx="8390737" cy="5561490"/>
          </a:xfrm>
          <a:prstGeom prst="rect">
            <a:avLst/>
          </a:prstGeom>
        </p:spPr>
      </p:pic>
    </p:spTree>
    <p:extLst>
      <p:ext uri="{BB962C8B-B14F-4D97-AF65-F5344CB8AC3E}">
        <p14:creationId xmlns:p14="http://schemas.microsoft.com/office/powerpoint/2010/main" val="2646811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5DFDDA-0E11-8A44-9FB0-BE20CA2166E5}"/>
              </a:ext>
            </a:extLst>
          </p:cNvPr>
          <p:cNvSpPr>
            <a:spLocks noGrp="1"/>
          </p:cNvSpPr>
          <p:nvPr>
            <p:ph type="title"/>
          </p:nvPr>
        </p:nvSpPr>
        <p:spPr/>
        <p:txBody>
          <a:bodyPr/>
          <a:lstStyle/>
          <a:p>
            <a:r>
              <a:rPr lang="en-US" dirty="0"/>
              <a:t>2</a:t>
            </a:r>
            <a:r>
              <a:rPr lang="en-US" baseline="30000" dirty="0"/>
              <a:t>nd</a:t>
            </a:r>
            <a:r>
              <a:rPr lang="en-US" dirty="0"/>
              <a:t> discussion summary due right after break</a:t>
            </a:r>
          </a:p>
        </p:txBody>
      </p:sp>
      <p:pic>
        <p:nvPicPr>
          <p:cNvPr id="3" name="Picture 2">
            <a:extLst>
              <a:ext uri="{FF2B5EF4-FFF2-40B4-BE49-F238E27FC236}">
                <a16:creationId xmlns:a16="http://schemas.microsoft.com/office/drawing/2014/main" id="{3C8158F0-034F-3C48-9A20-0A7CF4C976E4}"/>
              </a:ext>
            </a:extLst>
          </p:cNvPr>
          <p:cNvPicPr>
            <a:picLocks noChangeAspect="1"/>
          </p:cNvPicPr>
          <p:nvPr/>
        </p:nvPicPr>
        <p:blipFill>
          <a:blip r:embed="rId2"/>
          <a:stretch>
            <a:fillRect/>
          </a:stretch>
        </p:blipFill>
        <p:spPr>
          <a:xfrm>
            <a:off x="593766" y="1390313"/>
            <a:ext cx="11004468" cy="5608926"/>
          </a:xfrm>
          <a:prstGeom prst="rect">
            <a:avLst/>
          </a:prstGeom>
        </p:spPr>
      </p:pic>
    </p:spTree>
    <p:extLst>
      <p:ext uri="{BB962C8B-B14F-4D97-AF65-F5344CB8AC3E}">
        <p14:creationId xmlns:p14="http://schemas.microsoft.com/office/powerpoint/2010/main" val="3891906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6BDBBB-5923-D748-B54D-4685C8FF686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sp>
        <p:nvSpPr>
          <p:cNvPr id="4" name="TextBox 3">
            <a:extLst>
              <a:ext uri="{FF2B5EF4-FFF2-40B4-BE49-F238E27FC236}">
                <a16:creationId xmlns:a16="http://schemas.microsoft.com/office/drawing/2014/main" id="{B1AC7BAC-0118-1846-8540-BEBF0725EA38}"/>
              </a:ext>
            </a:extLst>
          </p:cNvPr>
          <p:cNvSpPr txBox="1"/>
          <p:nvPr/>
        </p:nvSpPr>
        <p:spPr>
          <a:xfrm>
            <a:off x="853693" y="2921168"/>
            <a:ext cx="10484614" cy="1015663"/>
          </a:xfrm>
          <a:prstGeom prst="rect">
            <a:avLst/>
          </a:prstGeom>
          <a:noFill/>
        </p:spPr>
        <p:txBody>
          <a:bodyPr wrap="square" rtlCol="0">
            <a:spAutoFit/>
          </a:bodyPr>
          <a:lstStyle/>
          <a:p>
            <a:pPr algn="ctr"/>
            <a:r>
              <a:rPr lang="en-US" sz="6000" dirty="0"/>
              <a:t>A case study</a:t>
            </a:r>
          </a:p>
        </p:txBody>
      </p:sp>
    </p:spTree>
    <p:extLst>
      <p:ext uri="{BB962C8B-B14F-4D97-AF65-F5344CB8AC3E}">
        <p14:creationId xmlns:p14="http://schemas.microsoft.com/office/powerpoint/2010/main" val="438893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7" name="Google Shape;475;geaed67ee57_0_162">
            <a:extLst>
              <a:ext uri="{FF2B5EF4-FFF2-40B4-BE49-F238E27FC236}">
                <a16:creationId xmlns:a16="http://schemas.microsoft.com/office/drawing/2014/main" id="{9F44009D-1176-BB42-919F-6B849698D972}"/>
              </a:ext>
            </a:extLst>
          </p:cNvPr>
          <p:cNvPicPr preferRelativeResize="0"/>
          <p:nvPr/>
        </p:nvPicPr>
        <p:blipFill>
          <a:blip r:embed="rId3">
            <a:alphaModFix/>
          </a:blip>
          <a:stretch>
            <a:fillRect/>
          </a:stretch>
        </p:blipFill>
        <p:spPr>
          <a:xfrm>
            <a:off x="1534034" y="1986602"/>
            <a:ext cx="9819766" cy="2884796"/>
          </a:xfrm>
          <a:prstGeom prst="rect">
            <a:avLst/>
          </a:prstGeom>
          <a:noFill/>
          <a:ln>
            <a:noFill/>
          </a:ln>
        </p:spPr>
      </p:pic>
      <p:sp>
        <p:nvSpPr>
          <p:cNvPr id="472" name="Google Shape;472;geaed67ee57_0_162"/>
          <p:cNvSpPr txBox="1">
            <a:spLocks noGrp="1"/>
          </p:cNvSpPr>
          <p:nvPr>
            <p:ph type="title"/>
          </p:nvPr>
        </p:nvSpPr>
        <p:spPr>
          <a:xfrm>
            <a:off x="838200" y="365126"/>
            <a:ext cx="10515600" cy="863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What is child welfare?</a:t>
            </a:r>
            <a:endParaRPr dirty="0"/>
          </a:p>
        </p:txBody>
      </p:sp>
      <p:sp>
        <p:nvSpPr>
          <p:cNvPr id="474" name="Google Shape;474;geaed67ee57_0_162"/>
          <p:cNvSpPr txBox="1">
            <a:spLocks noGrp="1"/>
          </p:cNvSpPr>
          <p:nvPr>
            <p:ph type="sldNum" idx="12"/>
          </p:nvPr>
        </p:nvSpPr>
        <p:spPr>
          <a:xfrm>
            <a:off x="9339272" y="648494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
        <p:nvSpPr>
          <p:cNvPr id="477" name="Google Shape;477;geaed67ee57_0_162"/>
          <p:cNvSpPr txBox="1"/>
          <p:nvPr/>
        </p:nvSpPr>
        <p:spPr>
          <a:xfrm>
            <a:off x="0" y="6084750"/>
            <a:ext cx="5031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https://www.childwelfare.gov/pubpdfs/cpswork.pdf</a:t>
            </a:r>
            <a:endParaRPr/>
          </a:p>
        </p:txBody>
      </p:sp>
      <p:sp>
        <p:nvSpPr>
          <p:cNvPr id="2" name="Rectangle 1">
            <a:extLst>
              <a:ext uri="{FF2B5EF4-FFF2-40B4-BE49-F238E27FC236}">
                <a16:creationId xmlns:a16="http://schemas.microsoft.com/office/drawing/2014/main" id="{017CAC50-871C-774B-BFE9-EF63F34297E2}"/>
              </a:ext>
            </a:extLst>
          </p:cNvPr>
          <p:cNvSpPr/>
          <p:nvPr/>
        </p:nvSpPr>
        <p:spPr>
          <a:xfrm>
            <a:off x="1672070" y="4309415"/>
            <a:ext cx="8645101" cy="56198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0141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4" name="Google Shape;474;geaed67ee57_0_162"/>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
        <p:nvSpPr>
          <p:cNvPr id="477" name="Google Shape;477;geaed67ee57_0_162"/>
          <p:cNvSpPr txBox="1"/>
          <p:nvPr/>
        </p:nvSpPr>
        <p:spPr>
          <a:xfrm>
            <a:off x="0" y="6084750"/>
            <a:ext cx="5031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https://www.childwelfare.gov/pubpdfs/cpswork.pdf</a:t>
            </a:r>
            <a:endParaRPr/>
          </a:p>
        </p:txBody>
      </p:sp>
      <p:pic>
        <p:nvPicPr>
          <p:cNvPr id="3" name="Graphic 2">
            <a:extLst>
              <a:ext uri="{FF2B5EF4-FFF2-40B4-BE49-F238E27FC236}">
                <a16:creationId xmlns:a16="http://schemas.microsoft.com/office/drawing/2014/main" id="{5849911C-662B-DC49-B16D-D1CA2A01F10B}"/>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400902" y="2497311"/>
            <a:ext cx="1771153" cy="1771153"/>
          </a:xfrm>
          <a:prstGeom prst="rect">
            <a:avLst/>
          </a:prstGeom>
        </p:spPr>
      </p:pic>
      <p:sp>
        <p:nvSpPr>
          <p:cNvPr id="4" name="TextBox 3">
            <a:extLst>
              <a:ext uri="{FF2B5EF4-FFF2-40B4-BE49-F238E27FC236}">
                <a16:creationId xmlns:a16="http://schemas.microsoft.com/office/drawing/2014/main" id="{B80C8722-E7F1-A949-AEF4-9775982FAB4F}"/>
              </a:ext>
            </a:extLst>
          </p:cNvPr>
          <p:cNvSpPr txBox="1"/>
          <p:nvPr/>
        </p:nvSpPr>
        <p:spPr>
          <a:xfrm>
            <a:off x="400902" y="4313167"/>
            <a:ext cx="1409700" cy="1015663"/>
          </a:xfrm>
          <a:prstGeom prst="rect">
            <a:avLst/>
          </a:prstGeom>
          <a:noFill/>
        </p:spPr>
        <p:txBody>
          <a:bodyPr wrap="square" rtlCol="0">
            <a:spAutoFit/>
          </a:bodyPr>
          <a:lstStyle/>
          <a:p>
            <a:pPr algn="ctr"/>
            <a:r>
              <a:rPr lang="en-US" sz="2000" dirty="0">
                <a:latin typeface="Century Gothic" panose="020B0502020202020204" pitchFamily="34" charset="0"/>
              </a:rPr>
              <a:t>Youth are reported to CPS</a:t>
            </a:r>
          </a:p>
        </p:txBody>
      </p:sp>
      <p:pic>
        <p:nvPicPr>
          <p:cNvPr id="5" name="Graphic 4">
            <a:extLst>
              <a:ext uri="{FF2B5EF4-FFF2-40B4-BE49-F238E27FC236}">
                <a16:creationId xmlns:a16="http://schemas.microsoft.com/office/drawing/2014/main" id="{2641D06A-DD52-A64B-BA47-9CCBE8BA64C4}"/>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3237724" y="2522711"/>
            <a:ext cx="1771154" cy="1771154"/>
          </a:xfrm>
          <a:prstGeom prst="rect">
            <a:avLst/>
          </a:prstGeom>
        </p:spPr>
      </p:pic>
      <p:pic>
        <p:nvPicPr>
          <p:cNvPr id="6" name="Graphic 5">
            <a:extLst>
              <a:ext uri="{FF2B5EF4-FFF2-40B4-BE49-F238E27FC236}">
                <a16:creationId xmlns:a16="http://schemas.microsoft.com/office/drawing/2014/main" id="{F518B163-6D8A-634C-BEFC-B8DC2AF31338}"/>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6152328" y="2463665"/>
            <a:ext cx="2199781" cy="2199781"/>
          </a:xfrm>
          <a:prstGeom prst="rect">
            <a:avLst/>
          </a:prstGeom>
        </p:spPr>
      </p:pic>
      <p:pic>
        <p:nvPicPr>
          <p:cNvPr id="7" name="Graphic 6">
            <a:extLst>
              <a:ext uri="{FF2B5EF4-FFF2-40B4-BE49-F238E27FC236}">
                <a16:creationId xmlns:a16="http://schemas.microsoft.com/office/drawing/2014/main" id="{399514C8-B727-A94C-80A8-7D2CCC9819AF}"/>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9561446" y="822106"/>
            <a:ext cx="1950826" cy="1950826"/>
          </a:xfrm>
          <a:prstGeom prst="rect">
            <a:avLst/>
          </a:prstGeom>
        </p:spPr>
      </p:pic>
      <p:sp>
        <p:nvSpPr>
          <p:cNvPr id="14" name="TextBox 13">
            <a:extLst>
              <a:ext uri="{FF2B5EF4-FFF2-40B4-BE49-F238E27FC236}">
                <a16:creationId xmlns:a16="http://schemas.microsoft.com/office/drawing/2014/main" id="{B1D495F4-D5C6-6E4B-BE74-BE7E9B5C1B61}"/>
              </a:ext>
            </a:extLst>
          </p:cNvPr>
          <p:cNvSpPr txBox="1"/>
          <p:nvPr/>
        </p:nvSpPr>
        <p:spPr>
          <a:xfrm>
            <a:off x="3493821" y="4257074"/>
            <a:ext cx="1409700" cy="1015663"/>
          </a:xfrm>
          <a:prstGeom prst="rect">
            <a:avLst/>
          </a:prstGeom>
          <a:noFill/>
        </p:spPr>
        <p:txBody>
          <a:bodyPr wrap="square" rtlCol="0">
            <a:spAutoFit/>
          </a:bodyPr>
          <a:lstStyle/>
          <a:p>
            <a:pPr algn="ctr"/>
            <a:r>
              <a:rPr lang="en-US" sz="2000" dirty="0">
                <a:latin typeface="Century Gothic" panose="020B0502020202020204" pitchFamily="34" charset="0"/>
              </a:rPr>
              <a:t>The call is </a:t>
            </a:r>
            <a:r>
              <a:rPr lang="en-US" sz="2000" b="1" dirty="0">
                <a:latin typeface="Century Gothic" panose="020B0502020202020204" pitchFamily="34" charset="0"/>
              </a:rPr>
              <a:t>screen in </a:t>
            </a:r>
            <a:r>
              <a:rPr lang="en-US" sz="2000" dirty="0">
                <a:latin typeface="Century Gothic" panose="020B0502020202020204" pitchFamily="34" charset="0"/>
              </a:rPr>
              <a:t>(or not)</a:t>
            </a:r>
          </a:p>
        </p:txBody>
      </p:sp>
      <p:sp>
        <p:nvSpPr>
          <p:cNvPr id="15" name="TextBox 14">
            <a:extLst>
              <a:ext uri="{FF2B5EF4-FFF2-40B4-BE49-F238E27FC236}">
                <a16:creationId xmlns:a16="http://schemas.microsoft.com/office/drawing/2014/main" id="{5E86432D-FDD1-3343-9406-6EB58872D650}"/>
              </a:ext>
            </a:extLst>
          </p:cNvPr>
          <p:cNvSpPr txBox="1"/>
          <p:nvPr/>
        </p:nvSpPr>
        <p:spPr>
          <a:xfrm>
            <a:off x="5722059" y="4333734"/>
            <a:ext cx="3154370" cy="1323439"/>
          </a:xfrm>
          <a:prstGeom prst="rect">
            <a:avLst/>
          </a:prstGeom>
          <a:noFill/>
        </p:spPr>
        <p:txBody>
          <a:bodyPr wrap="square" rtlCol="0">
            <a:spAutoFit/>
          </a:bodyPr>
          <a:lstStyle/>
          <a:p>
            <a:pPr algn="ctr"/>
            <a:r>
              <a:rPr lang="en-US" sz="2000" dirty="0">
                <a:latin typeface="Century Gothic" panose="020B0502020202020204" pitchFamily="34" charset="0"/>
              </a:rPr>
              <a:t>If screened in, the call is investigated. The investigation can result in </a:t>
            </a:r>
            <a:r>
              <a:rPr lang="en-US" sz="2000" b="1" dirty="0">
                <a:latin typeface="Century Gothic" panose="020B0502020202020204" pitchFamily="34" charset="0"/>
              </a:rPr>
              <a:t>substantiation </a:t>
            </a:r>
            <a:r>
              <a:rPr lang="en-US" sz="2000" dirty="0">
                <a:latin typeface="Century Gothic" panose="020B0502020202020204" pitchFamily="34" charset="0"/>
              </a:rPr>
              <a:t>(or not)</a:t>
            </a:r>
          </a:p>
        </p:txBody>
      </p:sp>
      <p:sp>
        <p:nvSpPr>
          <p:cNvPr id="16" name="TextBox 15">
            <a:extLst>
              <a:ext uri="{FF2B5EF4-FFF2-40B4-BE49-F238E27FC236}">
                <a16:creationId xmlns:a16="http://schemas.microsoft.com/office/drawing/2014/main" id="{61635FE8-0EE6-C046-9B2F-8C08A4EE2F51}"/>
              </a:ext>
            </a:extLst>
          </p:cNvPr>
          <p:cNvSpPr txBox="1"/>
          <p:nvPr/>
        </p:nvSpPr>
        <p:spPr>
          <a:xfrm>
            <a:off x="8928102" y="167722"/>
            <a:ext cx="3154370" cy="707886"/>
          </a:xfrm>
          <a:prstGeom prst="rect">
            <a:avLst/>
          </a:prstGeom>
          <a:noFill/>
        </p:spPr>
        <p:txBody>
          <a:bodyPr wrap="square" rtlCol="0">
            <a:spAutoFit/>
          </a:bodyPr>
          <a:lstStyle/>
          <a:p>
            <a:pPr algn="ctr"/>
            <a:r>
              <a:rPr lang="en-US" sz="2000" dirty="0">
                <a:latin typeface="Century Gothic" panose="020B0502020202020204" pitchFamily="34" charset="0"/>
              </a:rPr>
              <a:t>If substantiated, the youth is </a:t>
            </a:r>
            <a:r>
              <a:rPr lang="en-US" sz="2000" b="1" dirty="0">
                <a:latin typeface="Century Gothic" panose="020B0502020202020204" pitchFamily="34" charset="0"/>
              </a:rPr>
              <a:t>taken into care</a:t>
            </a:r>
            <a:endParaRPr lang="en-US" sz="2000" dirty="0">
              <a:latin typeface="Century Gothic" panose="020B0502020202020204" pitchFamily="34" charset="0"/>
            </a:endParaRPr>
          </a:p>
        </p:txBody>
      </p:sp>
      <p:pic>
        <p:nvPicPr>
          <p:cNvPr id="8" name="Graphic 7">
            <a:extLst>
              <a:ext uri="{FF2B5EF4-FFF2-40B4-BE49-F238E27FC236}">
                <a16:creationId xmlns:a16="http://schemas.microsoft.com/office/drawing/2014/main" id="{04DCACDC-9E77-DB49-A975-4CA3A1777AD0}"/>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9561446" y="3742418"/>
            <a:ext cx="2067754" cy="2067754"/>
          </a:xfrm>
          <a:prstGeom prst="rect">
            <a:avLst/>
          </a:prstGeom>
        </p:spPr>
      </p:pic>
      <p:sp>
        <p:nvSpPr>
          <p:cNvPr id="18" name="TextBox 17">
            <a:extLst>
              <a:ext uri="{FF2B5EF4-FFF2-40B4-BE49-F238E27FC236}">
                <a16:creationId xmlns:a16="http://schemas.microsoft.com/office/drawing/2014/main" id="{F2A0BE42-E32A-4848-9B2C-69EE8A1BD373}"/>
              </a:ext>
            </a:extLst>
          </p:cNvPr>
          <p:cNvSpPr txBox="1"/>
          <p:nvPr/>
        </p:nvSpPr>
        <p:spPr>
          <a:xfrm>
            <a:off x="9354525" y="5395102"/>
            <a:ext cx="2743201" cy="1015663"/>
          </a:xfrm>
          <a:prstGeom prst="rect">
            <a:avLst/>
          </a:prstGeom>
          <a:noFill/>
        </p:spPr>
        <p:txBody>
          <a:bodyPr wrap="square" rtlCol="0">
            <a:spAutoFit/>
          </a:bodyPr>
          <a:lstStyle/>
          <a:p>
            <a:pPr algn="ctr"/>
            <a:r>
              <a:rPr lang="en-US" sz="2000" dirty="0">
                <a:latin typeface="Century Gothic" panose="020B0502020202020204" pitchFamily="34" charset="0"/>
              </a:rPr>
              <a:t>The youth’s case is then periodically reinvestigated</a:t>
            </a:r>
          </a:p>
        </p:txBody>
      </p:sp>
      <p:pic>
        <p:nvPicPr>
          <p:cNvPr id="21" name="Graphic 20">
            <a:extLst>
              <a:ext uri="{FF2B5EF4-FFF2-40B4-BE49-F238E27FC236}">
                <a16:creationId xmlns:a16="http://schemas.microsoft.com/office/drawing/2014/main" id="{C40BF346-CDC7-AA4F-8F53-87B9946E8536}"/>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2016119" y="2713316"/>
            <a:ext cx="1504950" cy="1504950"/>
          </a:xfrm>
          <a:prstGeom prst="rect">
            <a:avLst/>
          </a:prstGeom>
        </p:spPr>
      </p:pic>
      <p:pic>
        <p:nvPicPr>
          <p:cNvPr id="26" name="Graphic 25">
            <a:extLst>
              <a:ext uri="{FF2B5EF4-FFF2-40B4-BE49-F238E27FC236}">
                <a16:creationId xmlns:a16="http://schemas.microsoft.com/office/drawing/2014/main" id="{460036E4-0C57-054C-929C-DAE09C5395D7}"/>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4646419" y="2739124"/>
            <a:ext cx="1504950" cy="1504950"/>
          </a:xfrm>
          <a:prstGeom prst="rect">
            <a:avLst/>
          </a:prstGeom>
        </p:spPr>
      </p:pic>
      <p:pic>
        <p:nvPicPr>
          <p:cNvPr id="27" name="Graphic 26">
            <a:extLst>
              <a:ext uri="{FF2B5EF4-FFF2-40B4-BE49-F238E27FC236}">
                <a16:creationId xmlns:a16="http://schemas.microsoft.com/office/drawing/2014/main" id="{8196E890-0E86-1D48-92C0-990668C8BE2A}"/>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rot="19804327">
            <a:off x="8253665" y="2578678"/>
            <a:ext cx="1638174" cy="1504950"/>
          </a:xfrm>
          <a:prstGeom prst="rect">
            <a:avLst/>
          </a:prstGeom>
        </p:spPr>
      </p:pic>
      <p:pic>
        <p:nvPicPr>
          <p:cNvPr id="22" name="Graphic 21">
            <a:extLst>
              <a:ext uri="{FF2B5EF4-FFF2-40B4-BE49-F238E27FC236}">
                <a16:creationId xmlns:a16="http://schemas.microsoft.com/office/drawing/2014/main" id="{E4B7F49E-B6EB-FF42-89EB-1825C71B5135}"/>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rot="5400000">
            <a:off x="9833988" y="2757489"/>
            <a:ext cx="1533384" cy="1533384"/>
          </a:xfrm>
          <a:prstGeom prst="rect">
            <a:avLst/>
          </a:prstGeom>
        </p:spPr>
      </p:pic>
    </p:spTree>
    <p:extLst>
      <p:ext uri="{BB962C8B-B14F-4D97-AF65-F5344CB8AC3E}">
        <p14:creationId xmlns:p14="http://schemas.microsoft.com/office/powerpoint/2010/main" val="165057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3" name="Title 2">
            <a:extLst>
              <a:ext uri="{FF2B5EF4-FFF2-40B4-BE49-F238E27FC236}">
                <a16:creationId xmlns:a16="http://schemas.microsoft.com/office/drawing/2014/main" id="{AED3F448-8520-FB47-92F2-3109BD6CAE47}"/>
              </a:ext>
            </a:extLst>
          </p:cNvPr>
          <p:cNvSpPr>
            <a:spLocks noGrp="1"/>
          </p:cNvSpPr>
          <p:nvPr>
            <p:ph type="title"/>
          </p:nvPr>
        </p:nvSpPr>
        <p:spPr/>
        <p:txBody>
          <a:bodyPr/>
          <a:lstStyle/>
          <a:p>
            <a:r>
              <a:rPr lang="en-US" dirty="0"/>
              <a:t>State care of another kind</a:t>
            </a:r>
          </a:p>
        </p:txBody>
      </p:sp>
      <p:sp>
        <p:nvSpPr>
          <p:cNvPr id="491" name="Google Shape;491;geaed67ee57_0_171"/>
          <p:cNvSpPr txBox="1">
            <a:spLocks noGrp="1"/>
          </p:cNvSpPr>
          <p:nvPr>
            <p:ph type="sldNum" sz="quarter"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pic>
        <p:nvPicPr>
          <p:cNvPr id="2" name="Online Media 1" descr="State care of another kind">
            <a:hlinkClick r:id="" action="ppaction://media"/>
            <a:extLst>
              <a:ext uri="{FF2B5EF4-FFF2-40B4-BE49-F238E27FC236}">
                <a16:creationId xmlns:a16="http://schemas.microsoft.com/office/drawing/2014/main" id="{E1666C56-86AE-2341-AA3B-5CCE498C8EA7}"/>
              </a:ext>
            </a:extLst>
          </p:cNvPr>
          <p:cNvPicPr>
            <a:picLocks noRot="1" noChangeAspect="1"/>
          </p:cNvPicPr>
          <p:nvPr>
            <a:videoFile r:link="rId1"/>
          </p:nvPr>
        </p:nvPicPr>
        <p:blipFill>
          <a:blip r:embed="rId4"/>
          <a:stretch>
            <a:fillRect/>
          </a:stretch>
        </p:blipFill>
        <p:spPr>
          <a:xfrm>
            <a:off x="1369361" y="1519785"/>
            <a:ext cx="8801928" cy="4973090"/>
          </a:xfrm>
          <a:prstGeom prst="rect">
            <a:avLst/>
          </a:prstGeom>
        </p:spPr>
      </p:pic>
    </p:spTree>
    <p:extLst>
      <p:ext uri="{BB962C8B-B14F-4D97-AF65-F5344CB8AC3E}">
        <p14:creationId xmlns:p14="http://schemas.microsoft.com/office/powerpoint/2010/main" val="392960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F9B1BA-F4A0-F44D-ABF6-19B98C9B3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508000"/>
            <a:ext cx="1270000" cy="1270000"/>
          </a:xfrm>
          <a:prstGeom prst="rect">
            <a:avLst/>
          </a:prstGeom>
        </p:spPr>
      </p:pic>
      <p:pic>
        <p:nvPicPr>
          <p:cNvPr id="6" name="Picture 5">
            <a:extLst>
              <a:ext uri="{FF2B5EF4-FFF2-40B4-BE49-F238E27FC236}">
                <a16:creationId xmlns:a16="http://schemas.microsoft.com/office/drawing/2014/main" id="{050A4D13-523E-A84B-B3F0-43EAFD0AA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1923143"/>
            <a:ext cx="1270000" cy="1270000"/>
          </a:xfrm>
          <a:prstGeom prst="rect">
            <a:avLst/>
          </a:prstGeom>
        </p:spPr>
      </p:pic>
      <p:pic>
        <p:nvPicPr>
          <p:cNvPr id="7" name="Picture 6">
            <a:extLst>
              <a:ext uri="{FF2B5EF4-FFF2-40B4-BE49-F238E27FC236}">
                <a16:creationId xmlns:a16="http://schemas.microsoft.com/office/drawing/2014/main" id="{EECA9131-5FF9-5C48-BE5B-593870A222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3338286"/>
            <a:ext cx="1270000" cy="1270000"/>
          </a:xfrm>
          <a:prstGeom prst="rect">
            <a:avLst/>
          </a:prstGeom>
        </p:spPr>
      </p:pic>
      <p:pic>
        <p:nvPicPr>
          <p:cNvPr id="8" name="Picture 7">
            <a:extLst>
              <a:ext uri="{FF2B5EF4-FFF2-40B4-BE49-F238E27FC236}">
                <a16:creationId xmlns:a16="http://schemas.microsoft.com/office/drawing/2014/main" id="{49C1D2A1-D9C2-C140-9018-88A4EEE82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4753429"/>
            <a:ext cx="1270000" cy="1270000"/>
          </a:xfrm>
          <a:prstGeom prst="rect">
            <a:avLst/>
          </a:prstGeom>
        </p:spPr>
      </p:pic>
      <p:pic>
        <p:nvPicPr>
          <p:cNvPr id="9" name="Picture 8">
            <a:extLst>
              <a:ext uri="{FF2B5EF4-FFF2-40B4-BE49-F238E27FC236}">
                <a16:creationId xmlns:a16="http://schemas.microsoft.com/office/drawing/2014/main" id="{5E170E2B-183E-B34A-9445-EBAC81343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0400" y="508000"/>
            <a:ext cx="1270000" cy="1270000"/>
          </a:xfrm>
          <a:prstGeom prst="rect">
            <a:avLst/>
          </a:prstGeom>
        </p:spPr>
      </p:pic>
      <p:pic>
        <p:nvPicPr>
          <p:cNvPr id="10" name="Picture 9">
            <a:extLst>
              <a:ext uri="{FF2B5EF4-FFF2-40B4-BE49-F238E27FC236}">
                <a16:creationId xmlns:a16="http://schemas.microsoft.com/office/drawing/2014/main" id="{A25C6893-246C-FD44-ABC0-482A5CB77C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0400" y="1923143"/>
            <a:ext cx="1270000" cy="1270000"/>
          </a:xfrm>
          <a:prstGeom prst="rect">
            <a:avLst/>
          </a:prstGeom>
        </p:spPr>
      </p:pic>
      <p:pic>
        <p:nvPicPr>
          <p:cNvPr id="11" name="Picture 10">
            <a:extLst>
              <a:ext uri="{FF2B5EF4-FFF2-40B4-BE49-F238E27FC236}">
                <a16:creationId xmlns:a16="http://schemas.microsoft.com/office/drawing/2014/main" id="{68F64545-83E8-904D-AF78-B4D0B3078C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0400" y="3338286"/>
            <a:ext cx="1270000" cy="1270000"/>
          </a:xfrm>
          <a:prstGeom prst="rect">
            <a:avLst/>
          </a:prstGeom>
        </p:spPr>
      </p:pic>
      <p:pic>
        <p:nvPicPr>
          <p:cNvPr id="12" name="Picture 11">
            <a:extLst>
              <a:ext uri="{FF2B5EF4-FFF2-40B4-BE49-F238E27FC236}">
                <a16:creationId xmlns:a16="http://schemas.microsoft.com/office/drawing/2014/main" id="{9CA9D9DB-2ADF-C34A-AD46-4813D291F3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0400" y="4753429"/>
            <a:ext cx="1270000" cy="1270000"/>
          </a:xfrm>
          <a:prstGeom prst="rect">
            <a:avLst/>
          </a:prstGeom>
        </p:spPr>
      </p:pic>
      <p:pic>
        <p:nvPicPr>
          <p:cNvPr id="13" name="Picture 12">
            <a:extLst>
              <a:ext uri="{FF2B5EF4-FFF2-40B4-BE49-F238E27FC236}">
                <a16:creationId xmlns:a16="http://schemas.microsoft.com/office/drawing/2014/main" id="{0857318A-9942-FC4C-AD11-F2800AA8D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508000"/>
            <a:ext cx="1270000" cy="1270000"/>
          </a:xfrm>
          <a:prstGeom prst="rect">
            <a:avLst/>
          </a:prstGeom>
        </p:spPr>
      </p:pic>
      <p:pic>
        <p:nvPicPr>
          <p:cNvPr id="14" name="Picture 13">
            <a:extLst>
              <a:ext uri="{FF2B5EF4-FFF2-40B4-BE49-F238E27FC236}">
                <a16:creationId xmlns:a16="http://schemas.microsoft.com/office/drawing/2014/main" id="{07541E3B-4CB5-804E-8455-E6E3230AB0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1923143"/>
            <a:ext cx="1270000" cy="1270000"/>
          </a:xfrm>
          <a:prstGeom prst="rect">
            <a:avLst/>
          </a:prstGeom>
        </p:spPr>
      </p:pic>
      <p:pic>
        <p:nvPicPr>
          <p:cNvPr id="15" name="Picture 14">
            <a:extLst>
              <a:ext uri="{FF2B5EF4-FFF2-40B4-BE49-F238E27FC236}">
                <a16:creationId xmlns:a16="http://schemas.microsoft.com/office/drawing/2014/main" id="{5A71A0A1-6DF5-554D-84DA-3A1F19D5F1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3338286"/>
            <a:ext cx="1270000" cy="1270000"/>
          </a:xfrm>
          <a:prstGeom prst="rect">
            <a:avLst/>
          </a:prstGeom>
        </p:spPr>
      </p:pic>
      <p:pic>
        <p:nvPicPr>
          <p:cNvPr id="16" name="Picture 15">
            <a:extLst>
              <a:ext uri="{FF2B5EF4-FFF2-40B4-BE49-F238E27FC236}">
                <a16:creationId xmlns:a16="http://schemas.microsoft.com/office/drawing/2014/main" id="{FBE6972E-2057-6343-B464-9AF87B9A7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4753429"/>
            <a:ext cx="1270000" cy="1270000"/>
          </a:xfrm>
          <a:prstGeom prst="rect">
            <a:avLst/>
          </a:prstGeom>
        </p:spPr>
      </p:pic>
      <p:pic>
        <p:nvPicPr>
          <p:cNvPr id="17" name="Picture 16">
            <a:extLst>
              <a:ext uri="{FF2B5EF4-FFF2-40B4-BE49-F238E27FC236}">
                <a16:creationId xmlns:a16="http://schemas.microsoft.com/office/drawing/2014/main" id="{832A5254-F4E7-774B-B7F7-ECD414A800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0400" y="508000"/>
            <a:ext cx="1270000" cy="1270000"/>
          </a:xfrm>
          <a:prstGeom prst="rect">
            <a:avLst/>
          </a:prstGeom>
        </p:spPr>
      </p:pic>
      <p:pic>
        <p:nvPicPr>
          <p:cNvPr id="18" name="Picture 17">
            <a:extLst>
              <a:ext uri="{FF2B5EF4-FFF2-40B4-BE49-F238E27FC236}">
                <a16:creationId xmlns:a16="http://schemas.microsoft.com/office/drawing/2014/main" id="{70106E3A-D924-C349-ADE1-34B1D585E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0400" y="1923143"/>
            <a:ext cx="1270000" cy="1270000"/>
          </a:xfrm>
          <a:prstGeom prst="rect">
            <a:avLst/>
          </a:prstGeom>
        </p:spPr>
      </p:pic>
      <p:pic>
        <p:nvPicPr>
          <p:cNvPr id="19" name="Picture 18">
            <a:extLst>
              <a:ext uri="{FF2B5EF4-FFF2-40B4-BE49-F238E27FC236}">
                <a16:creationId xmlns:a16="http://schemas.microsoft.com/office/drawing/2014/main" id="{D869CA12-D827-474D-91CB-633FEF2EE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0400" y="3338286"/>
            <a:ext cx="1270000" cy="1270000"/>
          </a:xfrm>
          <a:prstGeom prst="rect">
            <a:avLst/>
          </a:prstGeom>
        </p:spPr>
      </p:pic>
      <p:pic>
        <p:nvPicPr>
          <p:cNvPr id="20" name="Picture 19">
            <a:extLst>
              <a:ext uri="{FF2B5EF4-FFF2-40B4-BE49-F238E27FC236}">
                <a16:creationId xmlns:a16="http://schemas.microsoft.com/office/drawing/2014/main" id="{A6D53810-0B38-6641-A372-02AF6619E2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0400" y="4753429"/>
            <a:ext cx="1270000" cy="1270000"/>
          </a:xfrm>
          <a:prstGeom prst="rect">
            <a:avLst/>
          </a:prstGeom>
        </p:spPr>
      </p:pic>
      <p:pic>
        <p:nvPicPr>
          <p:cNvPr id="21" name="Picture 20">
            <a:extLst>
              <a:ext uri="{FF2B5EF4-FFF2-40B4-BE49-F238E27FC236}">
                <a16:creationId xmlns:a16="http://schemas.microsoft.com/office/drawing/2014/main" id="{67F0192E-2D5A-0B49-8E90-CE616DB6A1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0400" y="508000"/>
            <a:ext cx="1270000" cy="1270000"/>
          </a:xfrm>
          <a:prstGeom prst="rect">
            <a:avLst/>
          </a:prstGeom>
        </p:spPr>
      </p:pic>
      <p:pic>
        <p:nvPicPr>
          <p:cNvPr id="22" name="Picture 21">
            <a:extLst>
              <a:ext uri="{FF2B5EF4-FFF2-40B4-BE49-F238E27FC236}">
                <a16:creationId xmlns:a16="http://schemas.microsoft.com/office/drawing/2014/main" id="{8F1AD23D-6EE2-754B-9B2D-BFBD5600B1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0400" y="1923143"/>
            <a:ext cx="1270000" cy="1270000"/>
          </a:xfrm>
          <a:prstGeom prst="rect">
            <a:avLst/>
          </a:prstGeom>
        </p:spPr>
      </p:pic>
      <p:pic>
        <p:nvPicPr>
          <p:cNvPr id="23" name="Picture 22">
            <a:extLst>
              <a:ext uri="{FF2B5EF4-FFF2-40B4-BE49-F238E27FC236}">
                <a16:creationId xmlns:a16="http://schemas.microsoft.com/office/drawing/2014/main" id="{4D30D69C-AC3A-6347-8580-B72D1711E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0400" y="3338286"/>
            <a:ext cx="1270000" cy="1270000"/>
          </a:xfrm>
          <a:prstGeom prst="rect">
            <a:avLst/>
          </a:prstGeom>
        </p:spPr>
      </p:pic>
      <p:pic>
        <p:nvPicPr>
          <p:cNvPr id="24" name="Picture 23">
            <a:extLst>
              <a:ext uri="{FF2B5EF4-FFF2-40B4-BE49-F238E27FC236}">
                <a16:creationId xmlns:a16="http://schemas.microsoft.com/office/drawing/2014/main" id="{32C85046-9A40-9E4A-8AF4-A590A2F9FA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0400" y="4753429"/>
            <a:ext cx="1270000" cy="1270000"/>
          </a:xfrm>
          <a:prstGeom prst="rect">
            <a:avLst/>
          </a:prstGeom>
        </p:spPr>
      </p:pic>
      <p:sp>
        <p:nvSpPr>
          <p:cNvPr id="25" name="TextBox 24">
            <a:extLst>
              <a:ext uri="{FF2B5EF4-FFF2-40B4-BE49-F238E27FC236}">
                <a16:creationId xmlns:a16="http://schemas.microsoft.com/office/drawing/2014/main" id="{0B7108D1-87DE-B840-B626-0ABC17AAEB51}"/>
              </a:ext>
            </a:extLst>
          </p:cNvPr>
          <p:cNvSpPr txBox="1"/>
          <p:nvPr/>
        </p:nvSpPr>
        <p:spPr>
          <a:xfrm>
            <a:off x="7434510" y="1923143"/>
            <a:ext cx="4533464" cy="2308324"/>
          </a:xfrm>
          <a:prstGeom prst="rect">
            <a:avLst/>
          </a:prstGeom>
          <a:noFill/>
        </p:spPr>
        <p:txBody>
          <a:bodyPr wrap="square" rtlCol="0">
            <a:spAutoFit/>
          </a:bodyPr>
          <a:lstStyle/>
          <a:p>
            <a:r>
              <a:rPr lang="en-US" sz="4800" dirty="0"/>
              <a:t>Every year, 20,000 youth age out of foster care</a:t>
            </a:r>
          </a:p>
        </p:txBody>
      </p:sp>
    </p:spTree>
    <p:extLst>
      <p:ext uri="{BB962C8B-B14F-4D97-AF65-F5344CB8AC3E}">
        <p14:creationId xmlns:p14="http://schemas.microsoft.com/office/powerpoint/2010/main" val="12301194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0B7108D1-87DE-B840-B626-0ABC17AAEB51}"/>
              </a:ext>
            </a:extLst>
          </p:cNvPr>
          <p:cNvSpPr txBox="1"/>
          <p:nvPr/>
        </p:nvSpPr>
        <p:spPr>
          <a:xfrm>
            <a:off x="7434510" y="1923143"/>
            <a:ext cx="4533464" cy="3046988"/>
          </a:xfrm>
          <a:prstGeom prst="rect">
            <a:avLst/>
          </a:prstGeom>
          <a:noFill/>
        </p:spPr>
        <p:txBody>
          <a:bodyPr wrap="square" rtlCol="0">
            <a:spAutoFit/>
          </a:bodyPr>
          <a:lstStyle/>
          <a:p>
            <a:r>
              <a:rPr lang="en-US" sz="4800" dirty="0"/>
              <a:t>20% will have been homeless at least once (5.7% gen. pop.)</a:t>
            </a:r>
          </a:p>
        </p:txBody>
      </p:sp>
      <p:pic>
        <p:nvPicPr>
          <p:cNvPr id="3" name="Picture 2">
            <a:extLst>
              <a:ext uri="{FF2B5EF4-FFF2-40B4-BE49-F238E27FC236}">
                <a16:creationId xmlns:a16="http://schemas.microsoft.com/office/drawing/2014/main" id="{8BBFE1DF-B707-0D4A-BF3D-AEB3A9A30B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508000"/>
            <a:ext cx="1270000" cy="1270000"/>
          </a:xfrm>
          <a:prstGeom prst="rect">
            <a:avLst/>
          </a:prstGeom>
        </p:spPr>
      </p:pic>
      <p:pic>
        <p:nvPicPr>
          <p:cNvPr id="26" name="Picture 25">
            <a:extLst>
              <a:ext uri="{FF2B5EF4-FFF2-40B4-BE49-F238E27FC236}">
                <a16:creationId xmlns:a16="http://schemas.microsoft.com/office/drawing/2014/main" id="{0A813A28-8F5A-6C41-BB05-4E60FF2533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1923143"/>
            <a:ext cx="1270000" cy="1270000"/>
          </a:xfrm>
          <a:prstGeom prst="rect">
            <a:avLst/>
          </a:prstGeom>
        </p:spPr>
      </p:pic>
      <p:pic>
        <p:nvPicPr>
          <p:cNvPr id="27" name="Picture 26">
            <a:extLst>
              <a:ext uri="{FF2B5EF4-FFF2-40B4-BE49-F238E27FC236}">
                <a16:creationId xmlns:a16="http://schemas.microsoft.com/office/drawing/2014/main" id="{E0C037C6-A024-F649-84D8-8A278508D1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3338286"/>
            <a:ext cx="1270000" cy="1270000"/>
          </a:xfrm>
          <a:prstGeom prst="rect">
            <a:avLst/>
          </a:prstGeom>
        </p:spPr>
      </p:pic>
      <p:pic>
        <p:nvPicPr>
          <p:cNvPr id="29" name="Picture 28">
            <a:extLst>
              <a:ext uri="{FF2B5EF4-FFF2-40B4-BE49-F238E27FC236}">
                <a16:creationId xmlns:a16="http://schemas.microsoft.com/office/drawing/2014/main" id="{3EA698FD-1C54-064C-A64A-8DD1B2388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4753429"/>
            <a:ext cx="1270000" cy="1270000"/>
          </a:xfrm>
          <a:prstGeom prst="rect">
            <a:avLst/>
          </a:prstGeom>
        </p:spPr>
      </p:pic>
      <p:pic>
        <p:nvPicPr>
          <p:cNvPr id="42" name="Picture 41">
            <a:extLst>
              <a:ext uri="{FF2B5EF4-FFF2-40B4-BE49-F238E27FC236}">
                <a16:creationId xmlns:a16="http://schemas.microsoft.com/office/drawing/2014/main" id="{8E2F6129-D8E1-424F-939A-53C044369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0400" y="508000"/>
            <a:ext cx="1270000" cy="1270000"/>
          </a:xfrm>
          <a:prstGeom prst="rect">
            <a:avLst/>
          </a:prstGeom>
        </p:spPr>
      </p:pic>
      <p:pic>
        <p:nvPicPr>
          <p:cNvPr id="43" name="Picture 42">
            <a:extLst>
              <a:ext uri="{FF2B5EF4-FFF2-40B4-BE49-F238E27FC236}">
                <a16:creationId xmlns:a16="http://schemas.microsoft.com/office/drawing/2014/main" id="{8C4C33EA-13A6-F44A-8EE3-758086B26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0400" y="1923143"/>
            <a:ext cx="1270000" cy="1270000"/>
          </a:xfrm>
          <a:prstGeom prst="rect">
            <a:avLst/>
          </a:prstGeom>
        </p:spPr>
      </p:pic>
      <p:pic>
        <p:nvPicPr>
          <p:cNvPr id="44" name="Picture 43">
            <a:extLst>
              <a:ext uri="{FF2B5EF4-FFF2-40B4-BE49-F238E27FC236}">
                <a16:creationId xmlns:a16="http://schemas.microsoft.com/office/drawing/2014/main" id="{A1DD4C2E-1AE2-0948-9CBF-6C9F386F52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0400" y="3338286"/>
            <a:ext cx="1270000" cy="1270000"/>
          </a:xfrm>
          <a:prstGeom prst="rect">
            <a:avLst/>
          </a:prstGeom>
        </p:spPr>
      </p:pic>
      <p:pic>
        <p:nvPicPr>
          <p:cNvPr id="45" name="Picture 44">
            <a:extLst>
              <a:ext uri="{FF2B5EF4-FFF2-40B4-BE49-F238E27FC236}">
                <a16:creationId xmlns:a16="http://schemas.microsoft.com/office/drawing/2014/main" id="{64A1EC52-1DDF-E246-943E-669C2D8A4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0400" y="4753429"/>
            <a:ext cx="1270000" cy="1270000"/>
          </a:xfrm>
          <a:prstGeom prst="rect">
            <a:avLst/>
          </a:prstGeom>
        </p:spPr>
      </p:pic>
      <p:pic>
        <p:nvPicPr>
          <p:cNvPr id="46" name="Picture 45">
            <a:extLst>
              <a:ext uri="{FF2B5EF4-FFF2-40B4-BE49-F238E27FC236}">
                <a16:creationId xmlns:a16="http://schemas.microsoft.com/office/drawing/2014/main" id="{CB942496-A491-C44C-9B6A-FDD902D84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508000"/>
            <a:ext cx="1270000" cy="1270000"/>
          </a:xfrm>
          <a:prstGeom prst="rect">
            <a:avLst/>
          </a:prstGeom>
        </p:spPr>
      </p:pic>
      <p:pic>
        <p:nvPicPr>
          <p:cNvPr id="47" name="Picture 46">
            <a:extLst>
              <a:ext uri="{FF2B5EF4-FFF2-40B4-BE49-F238E27FC236}">
                <a16:creationId xmlns:a16="http://schemas.microsoft.com/office/drawing/2014/main" id="{36AF9590-4AC1-C04B-BA7D-D5F1AC124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1923143"/>
            <a:ext cx="1270000" cy="1270000"/>
          </a:xfrm>
          <a:prstGeom prst="rect">
            <a:avLst/>
          </a:prstGeom>
        </p:spPr>
      </p:pic>
      <p:pic>
        <p:nvPicPr>
          <p:cNvPr id="48" name="Picture 47">
            <a:extLst>
              <a:ext uri="{FF2B5EF4-FFF2-40B4-BE49-F238E27FC236}">
                <a16:creationId xmlns:a16="http://schemas.microsoft.com/office/drawing/2014/main" id="{62C3FA6C-D792-5E49-B5B1-5A4ED4AA60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338286"/>
            <a:ext cx="1270000" cy="1270000"/>
          </a:xfrm>
          <a:prstGeom prst="rect">
            <a:avLst/>
          </a:prstGeom>
        </p:spPr>
      </p:pic>
      <p:pic>
        <p:nvPicPr>
          <p:cNvPr id="49" name="Picture 48">
            <a:extLst>
              <a:ext uri="{FF2B5EF4-FFF2-40B4-BE49-F238E27FC236}">
                <a16:creationId xmlns:a16="http://schemas.microsoft.com/office/drawing/2014/main" id="{4C2505E3-DB05-C145-90E4-B29BFFDF32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4753429"/>
            <a:ext cx="1270000" cy="1270000"/>
          </a:xfrm>
          <a:prstGeom prst="rect">
            <a:avLst/>
          </a:prstGeom>
        </p:spPr>
      </p:pic>
      <p:pic>
        <p:nvPicPr>
          <p:cNvPr id="50" name="Picture 49">
            <a:extLst>
              <a:ext uri="{FF2B5EF4-FFF2-40B4-BE49-F238E27FC236}">
                <a16:creationId xmlns:a16="http://schemas.microsoft.com/office/drawing/2014/main" id="{37A8CA3D-D32B-A341-8704-B87529B75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400" y="508000"/>
            <a:ext cx="1270000" cy="1270000"/>
          </a:xfrm>
          <a:prstGeom prst="rect">
            <a:avLst/>
          </a:prstGeom>
        </p:spPr>
      </p:pic>
      <p:pic>
        <p:nvPicPr>
          <p:cNvPr id="51" name="Picture 50">
            <a:extLst>
              <a:ext uri="{FF2B5EF4-FFF2-40B4-BE49-F238E27FC236}">
                <a16:creationId xmlns:a16="http://schemas.microsoft.com/office/drawing/2014/main" id="{9D8D9131-40EC-A344-A2CE-C7B46CD02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400" y="1923143"/>
            <a:ext cx="1270000" cy="1270000"/>
          </a:xfrm>
          <a:prstGeom prst="rect">
            <a:avLst/>
          </a:prstGeom>
        </p:spPr>
      </p:pic>
      <p:pic>
        <p:nvPicPr>
          <p:cNvPr id="52" name="Picture 51">
            <a:extLst>
              <a:ext uri="{FF2B5EF4-FFF2-40B4-BE49-F238E27FC236}">
                <a16:creationId xmlns:a16="http://schemas.microsoft.com/office/drawing/2014/main" id="{17AB02ED-338D-6A4B-B151-A18268ACA6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400" y="3338286"/>
            <a:ext cx="1270000" cy="1270000"/>
          </a:xfrm>
          <a:prstGeom prst="rect">
            <a:avLst/>
          </a:prstGeom>
        </p:spPr>
      </p:pic>
      <p:pic>
        <p:nvPicPr>
          <p:cNvPr id="53" name="Picture 52">
            <a:extLst>
              <a:ext uri="{FF2B5EF4-FFF2-40B4-BE49-F238E27FC236}">
                <a16:creationId xmlns:a16="http://schemas.microsoft.com/office/drawing/2014/main" id="{632E967F-8ED2-AB47-83B9-CF54F8616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400" y="4753429"/>
            <a:ext cx="1270000" cy="1270000"/>
          </a:xfrm>
          <a:prstGeom prst="rect">
            <a:avLst/>
          </a:prstGeom>
        </p:spPr>
      </p:pic>
      <p:pic>
        <p:nvPicPr>
          <p:cNvPr id="54" name="Picture 53">
            <a:extLst>
              <a:ext uri="{FF2B5EF4-FFF2-40B4-BE49-F238E27FC236}">
                <a16:creationId xmlns:a16="http://schemas.microsoft.com/office/drawing/2014/main" id="{2639A2BB-DB11-4649-87C0-8588EAC9E4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0400" y="508000"/>
            <a:ext cx="1270000" cy="1270000"/>
          </a:xfrm>
          <a:prstGeom prst="rect">
            <a:avLst/>
          </a:prstGeom>
        </p:spPr>
      </p:pic>
      <p:pic>
        <p:nvPicPr>
          <p:cNvPr id="55" name="Picture 54">
            <a:extLst>
              <a:ext uri="{FF2B5EF4-FFF2-40B4-BE49-F238E27FC236}">
                <a16:creationId xmlns:a16="http://schemas.microsoft.com/office/drawing/2014/main" id="{329FA62C-DADB-0B42-A366-CFBB91FE6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0400" y="1923143"/>
            <a:ext cx="1270000" cy="1270000"/>
          </a:xfrm>
          <a:prstGeom prst="rect">
            <a:avLst/>
          </a:prstGeom>
        </p:spPr>
      </p:pic>
      <p:pic>
        <p:nvPicPr>
          <p:cNvPr id="56" name="Picture 55">
            <a:extLst>
              <a:ext uri="{FF2B5EF4-FFF2-40B4-BE49-F238E27FC236}">
                <a16:creationId xmlns:a16="http://schemas.microsoft.com/office/drawing/2014/main" id="{1FD52B7C-21DE-D84E-9CCD-676DED46E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0400" y="3338286"/>
            <a:ext cx="1270000" cy="1270000"/>
          </a:xfrm>
          <a:prstGeom prst="rect">
            <a:avLst/>
          </a:prstGeom>
        </p:spPr>
      </p:pic>
      <p:pic>
        <p:nvPicPr>
          <p:cNvPr id="57" name="Picture 56">
            <a:extLst>
              <a:ext uri="{FF2B5EF4-FFF2-40B4-BE49-F238E27FC236}">
                <a16:creationId xmlns:a16="http://schemas.microsoft.com/office/drawing/2014/main" id="{02B1B644-B50B-3242-AB0B-B38F4E2C05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0400" y="4753429"/>
            <a:ext cx="1270000" cy="1270000"/>
          </a:xfrm>
          <a:prstGeom prst="rect">
            <a:avLst/>
          </a:prstGeom>
        </p:spPr>
      </p:pic>
    </p:spTree>
    <p:extLst>
      <p:ext uri="{BB962C8B-B14F-4D97-AF65-F5344CB8AC3E}">
        <p14:creationId xmlns:p14="http://schemas.microsoft.com/office/powerpoint/2010/main" val="929303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0B7108D1-87DE-B840-B626-0ABC17AAEB51}"/>
              </a:ext>
            </a:extLst>
          </p:cNvPr>
          <p:cNvSpPr txBox="1"/>
          <p:nvPr/>
        </p:nvSpPr>
        <p:spPr>
          <a:xfrm>
            <a:off x="7434510" y="1923143"/>
            <a:ext cx="4533464" cy="2308324"/>
          </a:xfrm>
          <a:prstGeom prst="rect">
            <a:avLst/>
          </a:prstGeom>
          <a:noFill/>
        </p:spPr>
        <p:txBody>
          <a:bodyPr wrap="square" rtlCol="0">
            <a:spAutoFit/>
          </a:bodyPr>
          <a:lstStyle/>
          <a:p>
            <a:r>
              <a:rPr lang="en-US" sz="4800" dirty="0"/>
              <a:t>66.2% will not go to college. </a:t>
            </a:r>
          </a:p>
          <a:p>
            <a:r>
              <a:rPr lang="en-US" sz="4800" dirty="0"/>
              <a:t>(41% gen. pop.)</a:t>
            </a:r>
          </a:p>
        </p:txBody>
      </p:sp>
      <p:pic>
        <p:nvPicPr>
          <p:cNvPr id="42" name="Picture 41">
            <a:extLst>
              <a:ext uri="{FF2B5EF4-FFF2-40B4-BE49-F238E27FC236}">
                <a16:creationId xmlns:a16="http://schemas.microsoft.com/office/drawing/2014/main" id="{AF4C19DC-0733-C54A-9951-44B5A799D4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508000"/>
            <a:ext cx="1270000" cy="1270000"/>
          </a:xfrm>
          <a:prstGeom prst="rect">
            <a:avLst/>
          </a:prstGeom>
        </p:spPr>
      </p:pic>
      <p:pic>
        <p:nvPicPr>
          <p:cNvPr id="43" name="Picture 42">
            <a:extLst>
              <a:ext uri="{FF2B5EF4-FFF2-40B4-BE49-F238E27FC236}">
                <a16:creationId xmlns:a16="http://schemas.microsoft.com/office/drawing/2014/main" id="{B92512F2-20E0-2F4D-9FDE-2A14BE256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1923143"/>
            <a:ext cx="1270000" cy="1270000"/>
          </a:xfrm>
          <a:prstGeom prst="rect">
            <a:avLst/>
          </a:prstGeom>
        </p:spPr>
      </p:pic>
      <p:pic>
        <p:nvPicPr>
          <p:cNvPr id="44" name="Picture 43">
            <a:extLst>
              <a:ext uri="{FF2B5EF4-FFF2-40B4-BE49-F238E27FC236}">
                <a16:creationId xmlns:a16="http://schemas.microsoft.com/office/drawing/2014/main" id="{ECF68A18-B8F5-E741-B5F4-B2001DAC6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3338286"/>
            <a:ext cx="1270000" cy="1270000"/>
          </a:xfrm>
          <a:prstGeom prst="rect">
            <a:avLst/>
          </a:prstGeom>
        </p:spPr>
      </p:pic>
      <p:pic>
        <p:nvPicPr>
          <p:cNvPr id="45" name="Picture 44">
            <a:extLst>
              <a:ext uri="{FF2B5EF4-FFF2-40B4-BE49-F238E27FC236}">
                <a16:creationId xmlns:a16="http://schemas.microsoft.com/office/drawing/2014/main" id="{4A3CB023-1B30-7543-9D8A-94C1D3B60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4753429"/>
            <a:ext cx="1270000" cy="1270000"/>
          </a:xfrm>
          <a:prstGeom prst="rect">
            <a:avLst/>
          </a:prstGeom>
        </p:spPr>
      </p:pic>
      <p:pic>
        <p:nvPicPr>
          <p:cNvPr id="46" name="Picture 45">
            <a:extLst>
              <a:ext uri="{FF2B5EF4-FFF2-40B4-BE49-F238E27FC236}">
                <a16:creationId xmlns:a16="http://schemas.microsoft.com/office/drawing/2014/main" id="{25D6C355-AF3B-A648-B6CF-2C086B381C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7630" y="508000"/>
            <a:ext cx="1270000" cy="1270000"/>
          </a:xfrm>
          <a:prstGeom prst="rect">
            <a:avLst/>
          </a:prstGeom>
        </p:spPr>
      </p:pic>
      <p:pic>
        <p:nvPicPr>
          <p:cNvPr id="47" name="Picture 46">
            <a:extLst>
              <a:ext uri="{FF2B5EF4-FFF2-40B4-BE49-F238E27FC236}">
                <a16:creationId xmlns:a16="http://schemas.microsoft.com/office/drawing/2014/main" id="{CD9D5615-B725-DC4C-8958-450E5B168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7630" y="1923143"/>
            <a:ext cx="1270000" cy="1270000"/>
          </a:xfrm>
          <a:prstGeom prst="rect">
            <a:avLst/>
          </a:prstGeom>
        </p:spPr>
      </p:pic>
      <p:pic>
        <p:nvPicPr>
          <p:cNvPr id="48" name="Picture 47">
            <a:extLst>
              <a:ext uri="{FF2B5EF4-FFF2-40B4-BE49-F238E27FC236}">
                <a16:creationId xmlns:a16="http://schemas.microsoft.com/office/drawing/2014/main" id="{E8C4F754-388D-3549-8F09-FCB8C8D185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7630" y="3338286"/>
            <a:ext cx="1270000" cy="1270000"/>
          </a:xfrm>
          <a:prstGeom prst="rect">
            <a:avLst/>
          </a:prstGeom>
        </p:spPr>
      </p:pic>
      <p:pic>
        <p:nvPicPr>
          <p:cNvPr id="49" name="Picture 48">
            <a:extLst>
              <a:ext uri="{FF2B5EF4-FFF2-40B4-BE49-F238E27FC236}">
                <a16:creationId xmlns:a16="http://schemas.microsoft.com/office/drawing/2014/main" id="{283DAF38-6B74-0543-AD81-7DC5AA0962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7630" y="4753429"/>
            <a:ext cx="1270000" cy="1270000"/>
          </a:xfrm>
          <a:prstGeom prst="rect">
            <a:avLst/>
          </a:prstGeom>
        </p:spPr>
      </p:pic>
      <p:pic>
        <p:nvPicPr>
          <p:cNvPr id="50" name="Picture 49">
            <a:extLst>
              <a:ext uri="{FF2B5EF4-FFF2-40B4-BE49-F238E27FC236}">
                <a16:creationId xmlns:a16="http://schemas.microsoft.com/office/drawing/2014/main" id="{58798223-C7BA-5B49-831A-27EC5C50B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508000"/>
            <a:ext cx="1270000" cy="1270000"/>
          </a:xfrm>
          <a:prstGeom prst="rect">
            <a:avLst/>
          </a:prstGeom>
        </p:spPr>
      </p:pic>
      <p:pic>
        <p:nvPicPr>
          <p:cNvPr id="51" name="Picture 50">
            <a:extLst>
              <a:ext uri="{FF2B5EF4-FFF2-40B4-BE49-F238E27FC236}">
                <a16:creationId xmlns:a16="http://schemas.microsoft.com/office/drawing/2014/main" id="{291FA5A1-3D3D-0E45-87F5-4EF676C6F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1923143"/>
            <a:ext cx="1270000" cy="1270000"/>
          </a:xfrm>
          <a:prstGeom prst="rect">
            <a:avLst/>
          </a:prstGeom>
        </p:spPr>
      </p:pic>
      <p:pic>
        <p:nvPicPr>
          <p:cNvPr id="52" name="Picture 51">
            <a:extLst>
              <a:ext uri="{FF2B5EF4-FFF2-40B4-BE49-F238E27FC236}">
                <a16:creationId xmlns:a16="http://schemas.microsoft.com/office/drawing/2014/main" id="{BCE79DF2-CF5C-A945-BEF5-AD2C39983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338286"/>
            <a:ext cx="1270000" cy="1270000"/>
          </a:xfrm>
          <a:prstGeom prst="rect">
            <a:avLst/>
          </a:prstGeom>
        </p:spPr>
      </p:pic>
      <p:pic>
        <p:nvPicPr>
          <p:cNvPr id="53" name="Picture 52">
            <a:extLst>
              <a:ext uri="{FF2B5EF4-FFF2-40B4-BE49-F238E27FC236}">
                <a16:creationId xmlns:a16="http://schemas.microsoft.com/office/drawing/2014/main" id="{14F8B119-21B6-464E-B8C1-6C22B5F56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4753429"/>
            <a:ext cx="1270000" cy="1270000"/>
          </a:xfrm>
          <a:prstGeom prst="rect">
            <a:avLst/>
          </a:prstGeom>
        </p:spPr>
      </p:pic>
      <p:pic>
        <p:nvPicPr>
          <p:cNvPr id="54" name="Picture 53">
            <a:extLst>
              <a:ext uri="{FF2B5EF4-FFF2-40B4-BE49-F238E27FC236}">
                <a16:creationId xmlns:a16="http://schemas.microsoft.com/office/drawing/2014/main" id="{C884A963-4411-7C42-ACDC-E9F5E37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400" y="508000"/>
            <a:ext cx="1270000" cy="1270000"/>
          </a:xfrm>
          <a:prstGeom prst="rect">
            <a:avLst/>
          </a:prstGeom>
        </p:spPr>
      </p:pic>
      <p:pic>
        <p:nvPicPr>
          <p:cNvPr id="55" name="Picture 54">
            <a:extLst>
              <a:ext uri="{FF2B5EF4-FFF2-40B4-BE49-F238E27FC236}">
                <a16:creationId xmlns:a16="http://schemas.microsoft.com/office/drawing/2014/main" id="{B5F0BE12-6195-2B46-93FB-5FEB8CA7D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400" y="1923143"/>
            <a:ext cx="1270000" cy="1270000"/>
          </a:xfrm>
          <a:prstGeom prst="rect">
            <a:avLst/>
          </a:prstGeom>
        </p:spPr>
      </p:pic>
      <p:pic>
        <p:nvPicPr>
          <p:cNvPr id="56" name="Picture 55">
            <a:extLst>
              <a:ext uri="{FF2B5EF4-FFF2-40B4-BE49-F238E27FC236}">
                <a16:creationId xmlns:a16="http://schemas.microsoft.com/office/drawing/2014/main" id="{1437D622-09E8-6745-B344-9F3802D0F0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400" y="3338286"/>
            <a:ext cx="1270000" cy="1270000"/>
          </a:xfrm>
          <a:prstGeom prst="rect">
            <a:avLst/>
          </a:prstGeom>
        </p:spPr>
      </p:pic>
      <p:pic>
        <p:nvPicPr>
          <p:cNvPr id="57" name="Picture 56">
            <a:extLst>
              <a:ext uri="{FF2B5EF4-FFF2-40B4-BE49-F238E27FC236}">
                <a16:creationId xmlns:a16="http://schemas.microsoft.com/office/drawing/2014/main" id="{F6043D03-D27B-E343-9A4D-8BA3A0319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400" y="4753429"/>
            <a:ext cx="1270000" cy="1270000"/>
          </a:xfrm>
          <a:prstGeom prst="rect">
            <a:avLst/>
          </a:prstGeom>
        </p:spPr>
      </p:pic>
      <p:pic>
        <p:nvPicPr>
          <p:cNvPr id="58" name="Picture 57">
            <a:extLst>
              <a:ext uri="{FF2B5EF4-FFF2-40B4-BE49-F238E27FC236}">
                <a16:creationId xmlns:a16="http://schemas.microsoft.com/office/drawing/2014/main" id="{366E96B9-4E9B-1342-9B55-BD86371C7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0400" y="508000"/>
            <a:ext cx="1270000" cy="1270000"/>
          </a:xfrm>
          <a:prstGeom prst="rect">
            <a:avLst/>
          </a:prstGeom>
        </p:spPr>
      </p:pic>
      <p:pic>
        <p:nvPicPr>
          <p:cNvPr id="59" name="Picture 58">
            <a:extLst>
              <a:ext uri="{FF2B5EF4-FFF2-40B4-BE49-F238E27FC236}">
                <a16:creationId xmlns:a16="http://schemas.microsoft.com/office/drawing/2014/main" id="{67C90892-AA43-3248-852B-16CB49692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0400" y="1923143"/>
            <a:ext cx="1270000" cy="1270000"/>
          </a:xfrm>
          <a:prstGeom prst="rect">
            <a:avLst/>
          </a:prstGeom>
        </p:spPr>
      </p:pic>
      <p:pic>
        <p:nvPicPr>
          <p:cNvPr id="60" name="Picture 59">
            <a:extLst>
              <a:ext uri="{FF2B5EF4-FFF2-40B4-BE49-F238E27FC236}">
                <a16:creationId xmlns:a16="http://schemas.microsoft.com/office/drawing/2014/main" id="{661B27B9-EC56-2241-8FD5-D784BDED54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0400" y="3338286"/>
            <a:ext cx="1270000" cy="1270000"/>
          </a:xfrm>
          <a:prstGeom prst="rect">
            <a:avLst/>
          </a:prstGeom>
        </p:spPr>
      </p:pic>
      <p:pic>
        <p:nvPicPr>
          <p:cNvPr id="61" name="Picture 60">
            <a:extLst>
              <a:ext uri="{FF2B5EF4-FFF2-40B4-BE49-F238E27FC236}">
                <a16:creationId xmlns:a16="http://schemas.microsoft.com/office/drawing/2014/main" id="{96762B99-248B-424F-97EE-D2D12B868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0400" y="4753429"/>
            <a:ext cx="1270000" cy="1270000"/>
          </a:xfrm>
          <a:prstGeom prst="rect">
            <a:avLst/>
          </a:prstGeom>
        </p:spPr>
      </p:pic>
    </p:spTree>
    <p:extLst>
      <p:ext uri="{BB962C8B-B14F-4D97-AF65-F5344CB8AC3E}">
        <p14:creationId xmlns:p14="http://schemas.microsoft.com/office/powerpoint/2010/main" val="1949684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ge9db0b0290_0_38"/>
          <p:cNvSpPr txBox="1">
            <a:spLocks noGrp="1"/>
          </p:cNvSpPr>
          <p:nvPr>
            <p:ph type="dt" idx="10"/>
          </p:nvPr>
        </p:nvSpPr>
        <p:spPr>
          <a:xfrm>
            <a:off x="280982" y="6484940"/>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8/17/21</a:t>
            </a:r>
            <a:endParaRPr/>
          </a:p>
        </p:txBody>
      </p:sp>
      <p:sp>
        <p:nvSpPr>
          <p:cNvPr id="499" name="Google Shape;499;ge9db0b0290_0_38"/>
          <p:cNvSpPr txBox="1">
            <a:spLocks noGrp="1"/>
          </p:cNvSpPr>
          <p:nvPr>
            <p:ph type="ftr" idx="11"/>
          </p:nvPr>
        </p:nvSpPr>
        <p:spPr>
          <a:xfrm>
            <a:off x="4038600" y="648494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UB</a:t>
            </a:r>
            <a:endParaRPr/>
          </a:p>
        </p:txBody>
      </p:sp>
      <p:sp>
        <p:nvSpPr>
          <p:cNvPr id="500" name="Google Shape;500;ge9db0b0290_0_38"/>
          <p:cNvSpPr txBox="1">
            <a:spLocks noGrp="1"/>
          </p:cNvSpPr>
          <p:nvPr>
            <p:ph type="sldNum" idx="12"/>
          </p:nvPr>
        </p:nvSpPr>
        <p:spPr>
          <a:xfrm>
            <a:off x="9339272" y="648494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pic>
        <p:nvPicPr>
          <p:cNvPr id="13318" name="Picture 6" descr="Illinois DCFS visitation ban may cause lasting harm | Injustice Watch">
            <a:extLst>
              <a:ext uri="{FF2B5EF4-FFF2-40B4-BE49-F238E27FC236}">
                <a16:creationId xmlns:a16="http://schemas.microsoft.com/office/drawing/2014/main" id="{E2A8A670-F061-4340-B92F-5F5ADB1BD0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16" y="1709530"/>
            <a:ext cx="7663072" cy="3448879"/>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Do We Need to Abolish Child Protective Services? – Mother Jones">
            <a:extLst>
              <a:ext uri="{FF2B5EF4-FFF2-40B4-BE49-F238E27FC236}">
                <a16:creationId xmlns:a16="http://schemas.microsoft.com/office/drawing/2014/main" id="{A88E9065-F41D-7E4E-8697-DB61B898B1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8141" y="524624"/>
            <a:ext cx="4331843" cy="5533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108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24A5A5-0491-8F47-AA8B-0DFB5B3F4D81}"/>
              </a:ext>
            </a:extLst>
          </p:cNvPr>
          <p:cNvSpPr>
            <a:spLocks noGrp="1"/>
          </p:cNvSpPr>
          <p:nvPr>
            <p:ph type="title"/>
          </p:nvPr>
        </p:nvSpPr>
        <p:spPr/>
        <p:txBody>
          <a:bodyPr/>
          <a:lstStyle/>
          <a:p>
            <a:r>
              <a:rPr lang="en-US" dirty="0"/>
              <a:t>Summary thus far</a:t>
            </a:r>
          </a:p>
        </p:txBody>
      </p:sp>
      <p:sp>
        <p:nvSpPr>
          <p:cNvPr id="4" name="Text Placeholder 3">
            <a:extLst>
              <a:ext uri="{FF2B5EF4-FFF2-40B4-BE49-F238E27FC236}">
                <a16:creationId xmlns:a16="http://schemas.microsoft.com/office/drawing/2014/main" id="{C65CFAB0-103A-3B44-9B0B-EC80E7ADD252}"/>
              </a:ext>
            </a:extLst>
          </p:cNvPr>
          <p:cNvSpPr>
            <a:spLocks noGrp="1"/>
          </p:cNvSpPr>
          <p:nvPr>
            <p:ph type="body" idx="1"/>
          </p:nvPr>
        </p:nvSpPr>
        <p:spPr/>
        <p:txBody>
          <a:bodyPr>
            <a:normAutofit/>
          </a:bodyPr>
          <a:lstStyle/>
          <a:p>
            <a:r>
              <a:rPr lang="en-US" sz="3600" dirty="0"/>
              <a:t>No one wants to be in the child welfare system</a:t>
            </a:r>
          </a:p>
          <a:p>
            <a:pPr lvl="1"/>
            <a:r>
              <a:rPr lang="en-US" sz="3200" dirty="0"/>
              <a:t>Experts agree that the goal should be to get people back with their families</a:t>
            </a:r>
          </a:p>
          <a:p>
            <a:pPr lvl="1"/>
            <a:r>
              <a:rPr lang="en-US" sz="3200" dirty="0"/>
              <a:t>People involved suffer</a:t>
            </a:r>
          </a:p>
          <a:p>
            <a:pPr lvl="1"/>
            <a:r>
              <a:rPr lang="en-US" sz="3200" dirty="0"/>
              <a:t>Life outcomes for people who stay in it are terrible</a:t>
            </a:r>
          </a:p>
          <a:p>
            <a:r>
              <a:rPr lang="en-US" sz="3600" dirty="0"/>
              <a:t>Black people are over-represented in the child welfare system</a:t>
            </a:r>
          </a:p>
          <a:p>
            <a:pPr marL="114300" indent="0">
              <a:buNone/>
            </a:pPr>
            <a:endParaRPr lang="en-US" sz="3600" dirty="0"/>
          </a:p>
        </p:txBody>
      </p:sp>
      <p:sp>
        <p:nvSpPr>
          <p:cNvPr id="2" name="Slide Number Placeholder 1">
            <a:extLst>
              <a:ext uri="{FF2B5EF4-FFF2-40B4-BE49-F238E27FC236}">
                <a16:creationId xmlns:a16="http://schemas.microsoft.com/office/drawing/2014/main" id="{FD0C2066-18F8-DE46-A3ED-BB26EA71B54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a:p>
        </p:txBody>
      </p:sp>
    </p:spTree>
    <p:extLst>
      <p:ext uri="{BB962C8B-B14F-4D97-AF65-F5344CB8AC3E}">
        <p14:creationId xmlns:p14="http://schemas.microsoft.com/office/powerpoint/2010/main" val="3252754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24A5A5-0491-8F47-AA8B-0DFB5B3F4D81}"/>
              </a:ext>
            </a:extLst>
          </p:cNvPr>
          <p:cNvSpPr>
            <a:spLocks noGrp="1"/>
          </p:cNvSpPr>
          <p:nvPr>
            <p:ph type="title"/>
          </p:nvPr>
        </p:nvSpPr>
        <p:spPr/>
        <p:txBody>
          <a:bodyPr>
            <a:normAutofit/>
          </a:bodyPr>
          <a:lstStyle/>
          <a:p>
            <a:r>
              <a:rPr lang="en-US" dirty="0"/>
              <a:t>Why are Black youth over-represented?</a:t>
            </a:r>
          </a:p>
        </p:txBody>
      </p:sp>
      <p:sp>
        <p:nvSpPr>
          <p:cNvPr id="4" name="Text Placeholder 3">
            <a:extLst>
              <a:ext uri="{FF2B5EF4-FFF2-40B4-BE49-F238E27FC236}">
                <a16:creationId xmlns:a16="http://schemas.microsoft.com/office/drawing/2014/main" id="{C65CFAB0-103A-3B44-9B0B-EC80E7ADD252}"/>
              </a:ext>
            </a:extLst>
          </p:cNvPr>
          <p:cNvSpPr>
            <a:spLocks noGrp="1"/>
          </p:cNvSpPr>
          <p:nvPr>
            <p:ph type="body" idx="1"/>
          </p:nvPr>
        </p:nvSpPr>
        <p:spPr/>
        <p:txBody>
          <a:bodyPr>
            <a:normAutofit/>
          </a:bodyPr>
          <a:lstStyle/>
          <a:p>
            <a:pPr marL="114300" indent="0">
              <a:buNone/>
            </a:pPr>
            <a:r>
              <a:rPr lang="en-US" sz="3200" dirty="0"/>
              <a:t>Two possible reasons</a:t>
            </a:r>
          </a:p>
          <a:p>
            <a:pPr marL="628650" indent="-514350">
              <a:buFont typeface="+mj-lt"/>
              <a:buAutoNum type="arabicPeriod"/>
            </a:pPr>
            <a:r>
              <a:rPr lang="en-US" sz="3200" dirty="0"/>
              <a:t>Need/Risk </a:t>
            </a:r>
            <a:r>
              <a:rPr lang="en-US" sz="2400" dirty="0"/>
              <a:t>(Black parents have less money to support children) </a:t>
            </a:r>
          </a:p>
          <a:p>
            <a:pPr marL="628650" indent="-514350">
              <a:buFont typeface="+mj-lt"/>
              <a:buAutoNum type="arabicPeriod"/>
            </a:pPr>
            <a:r>
              <a:rPr lang="en-US" sz="3200" dirty="0"/>
              <a:t>Discrimination/Bias</a:t>
            </a:r>
            <a:r>
              <a:rPr lang="en-US" sz="2400" dirty="0"/>
              <a:t> (Black families are over-policed within Child Welfare)</a:t>
            </a:r>
          </a:p>
        </p:txBody>
      </p:sp>
      <p:sp>
        <p:nvSpPr>
          <p:cNvPr id="2" name="Slide Number Placeholder 1">
            <a:extLst>
              <a:ext uri="{FF2B5EF4-FFF2-40B4-BE49-F238E27FC236}">
                <a16:creationId xmlns:a16="http://schemas.microsoft.com/office/drawing/2014/main" id="{FD0C2066-18F8-DE46-A3ED-BB26EA71B54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a:p>
        </p:txBody>
      </p:sp>
    </p:spTree>
    <p:extLst>
      <p:ext uri="{BB962C8B-B14F-4D97-AF65-F5344CB8AC3E}">
        <p14:creationId xmlns:p14="http://schemas.microsoft.com/office/powerpoint/2010/main" val="2323787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E3154-3AA4-E24F-A1E4-C172435FC73C}"/>
              </a:ext>
            </a:extLst>
          </p:cNvPr>
          <p:cNvSpPr>
            <a:spLocks noGrp="1"/>
          </p:cNvSpPr>
          <p:nvPr>
            <p:ph type="title"/>
          </p:nvPr>
        </p:nvSpPr>
        <p:spPr/>
        <p:txBody>
          <a:bodyPr/>
          <a:lstStyle/>
          <a:p>
            <a:r>
              <a:rPr lang="en-US" dirty="0"/>
              <a:t>Grading a bit delayed…</a:t>
            </a:r>
          </a:p>
        </p:txBody>
      </p:sp>
    </p:spTree>
    <p:extLst>
      <p:ext uri="{BB962C8B-B14F-4D97-AF65-F5344CB8AC3E}">
        <p14:creationId xmlns:p14="http://schemas.microsoft.com/office/powerpoint/2010/main" val="2502174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24A5A5-0491-8F47-AA8B-0DFB5B3F4D81}"/>
              </a:ext>
            </a:extLst>
          </p:cNvPr>
          <p:cNvSpPr>
            <a:spLocks noGrp="1"/>
          </p:cNvSpPr>
          <p:nvPr>
            <p:ph type="title"/>
          </p:nvPr>
        </p:nvSpPr>
        <p:spPr/>
        <p:txBody>
          <a:bodyPr>
            <a:normAutofit/>
          </a:bodyPr>
          <a:lstStyle/>
          <a:p>
            <a:r>
              <a:rPr lang="en-US" dirty="0"/>
              <a:t>Why are Black youth over-represented?</a:t>
            </a:r>
          </a:p>
        </p:txBody>
      </p:sp>
      <p:sp>
        <p:nvSpPr>
          <p:cNvPr id="4" name="Text Placeholder 3">
            <a:extLst>
              <a:ext uri="{FF2B5EF4-FFF2-40B4-BE49-F238E27FC236}">
                <a16:creationId xmlns:a16="http://schemas.microsoft.com/office/drawing/2014/main" id="{C65CFAB0-103A-3B44-9B0B-EC80E7ADD252}"/>
              </a:ext>
            </a:extLst>
          </p:cNvPr>
          <p:cNvSpPr>
            <a:spLocks noGrp="1"/>
          </p:cNvSpPr>
          <p:nvPr>
            <p:ph type="body" idx="1"/>
          </p:nvPr>
        </p:nvSpPr>
        <p:spPr/>
        <p:txBody>
          <a:bodyPr>
            <a:normAutofit/>
          </a:bodyPr>
          <a:lstStyle/>
          <a:p>
            <a:pPr marL="114300" indent="0">
              <a:buNone/>
            </a:pPr>
            <a:r>
              <a:rPr lang="en-US" sz="3200" dirty="0"/>
              <a:t>Two possible reasons</a:t>
            </a:r>
          </a:p>
          <a:p>
            <a:pPr marL="628650" indent="-514350">
              <a:buFont typeface="+mj-lt"/>
              <a:buAutoNum type="arabicPeriod"/>
            </a:pPr>
            <a:r>
              <a:rPr lang="en-US" sz="3200" dirty="0"/>
              <a:t>Need/Risk </a:t>
            </a:r>
            <a:r>
              <a:rPr lang="en-US" sz="2400" dirty="0"/>
              <a:t>(Black parents have less money to support children) </a:t>
            </a:r>
          </a:p>
          <a:p>
            <a:pPr marL="628650" indent="-514350">
              <a:buFont typeface="+mj-lt"/>
              <a:buAutoNum type="arabicPeriod"/>
            </a:pPr>
            <a:r>
              <a:rPr lang="en-US" sz="3200" b="1" dirty="0"/>
              <a:t>Discrimination/Bias</a:t>
            </a:r>
            <a:r>
              <a:rPr lang="en-US" sz="2400" b="1" dirty="0"/>
              <a:t> </a:t>
            </a:r>
            <a:r>
              <a:rPr lang="en-US" sz="2400" dirty="0"/>
              <a:t>(Black families are over-policed within Child Welfare)</a:t>
            </a:r>
          </a:p>
        </p:txBody>
      </p:sp>
      <p:sp>
        <p:nvSpPr>
          <p:cNvPr id="2" name="Slide Number Placeholder 1">
            <a:extLst>
              <a:ext uri="{FF2B5EF4-FFF2-40B4-BE49-F238E27FC236}">
                <a16:creationId xmlns:a16="http://schemas.microsoft.com/office/drawing/2014/main" id="{FD0C2066-18F8-DE46-A3ED-BB26EA71B54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a:p>
        </p:txBody>
      </p:sp>
    </p:spTree>
    <p:extLst>
      <p:ext uri="{BB962C8B-B14F-4D97-AF65-F5344CB8AC3E}">
        <p14:creationId xmlns:p14="http://schemas.microsoft.com/office/powerpoint/2010/main" val="35955569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054731-5B2D-5D49-8BBC-B44EB6CCE34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a:p>
        </p:txBody>
      </p:sp>
      <p:sp>
        <p:nvSpPr>
          <p:cNvPr id="3" name="Text Placeholder 2">
            <a:extLst>
              <a:ext uri="{FF2B5EF4-FFF2-40B4-BE49-F238E27FC236}">
                <a16:creationId xmlns:a16="http://schemas.microsoft.com/office/drawing/2014/main" id="{82E31304-0C60-AF41-B865-07630AAE0D0A}"/>
              </a:ext>
            </a:extLst>
          </p:cNvPr>
          <p:cNvSpPr>
            <a:spLocks noGrp="1"/>
          </p:cNvSpPr>
          <p:nvPr>
            <p:ph type="body" idx="4294967295"/>
          </p:nvPr>
        </p:nvSpPr>
        <p:spPr>
          <a:xfrm>
            <a:off x="0" y="1754188"/>
            <a:ext cx="6502400" cy="4351337"/>
          </a:xfrm>
        </p:spPr>
        <p:txBody>
          <a:bodyPr/>
          <a:lstStyle/>
          <a:p>
            <a:pPr marL="50800" indent="0">
              <a:buNone/>
            </a:pPr>
            <a:r>
              <a:rPr lang="en-US" dirty="0"/>
              <a:t>“when also controlling for caseworker perceptions of risk, race emerges as the stronger explanatory factor."</a:t>
            </a:r>
          </a:p>
        </p:txBody>
      </p:sp>
      <p:pic>
        <p:nvPicPr>
          <p:cNvPr id="5" name="Picture 4">
            <a:extLst>
              <a:ext uri="{FF2B5EF4-FFF2-40B4-BE49-F238E27FC236}">
                <a16:creationId xmlns:a16="http://schemas.microsoft.com/office/drawing/2014/main" id="{15EF4242-4016-574D-BB10-A2F40FB9B70D}"/>
              </a:ext>
            </a:extLst>
          </p:cNvPr>
          <p:cNvPicPr>
            <a:picLocks noChangeAspect="1"/>
          </p:cNvPicPr>
          <p:nvPr/>
        </p:nvPicPr>
        <p:blipFill>
          <a:blip r:embed="rId2"/>
          <a:stretch>
            <a:fillRect/>
          </a:stretch>
        </p:blipFill>
        <p:spPr>
          <a:xfrm>
            <a:off x="552450" y="0"/>
            <a:ext cx="4254500" cy="1587500"/>
          </a:xfrm>
          <a:prstGeom prst="rect">
            <a:avLst/>
          </a:prstGeom>
        </p:spPr>
      </p:pic>
      <p:pic>
        <p:nvPicPr>
          <p:cNvPr id="6" name="Picture 5">
            <a:extLst>
              <a:ext uri="{FF2B5EF4-FFF2-40B4-BE49-F238E27FC236}">
                <a16:creationId xmlns:a16="http://schemas.microsoft.com/office/drawing/2014/main" id="{E90B960D-4211-9348-B938-DD85FC058EE5}"/>
              </a:ext>
            </a:extLst>
          </p:cNvPr>
          <p:cNvPicPr>
            <a:picLocks noChangeAspect="1"/>
          </p:cNvPicPr>
          <p:nvPr/>
        </p:nvPicPr>
        <p:blipFill>
          <a:blip r:embed="rId3"/>
          <a:stretch>
            <a:fillRect/>
          </a:stretch>
        </p:blipFill>
        <p:spPr>
          <a:xfrm>
            <a:off x="4654550" y="4164013"/>
            <a:ext cx="7231126" cy="2108200"/>
          </a:xfrm>
          <a:prstGeom prst="rect">
            <a:avLst/>
          </a:prstGeom>
        </p:spPr>
      </p:pic>
      <p:pic>
        <p:nvPicPr>
          <p:cNvPr id="7" name="Picture 6">
            <a:extLst>
              <a:ext uri="{FF2B5EF4-FFF2-40B4-BE49-F238E27FC236}">
                <a16:creationId xmlns:a16="http://schemas.microsoft.com/office/drawing/2014/main" id="{2B17571E-E0BD-144D-9779-C4CCA9C0535C}"/>
              </a:ext>
            </a:extLst>
          </p:cNvPr>
          <p:cNvPicPr>
            <a:picLocks noChangeAspect="1"/>
          </p:cNvPicPr>
          <p:nvPr/>
        </p:nvPicPr>
        <p:blipFill>
          <a:blip r:embed="rId4"/>
          <a:stretch>
            <a:fillRect/>
          </a:stretch>
        </p:blipFill>
        <p:spPr>
          <a:xfrm>
            <a:off x="6750050" y="2373313"/>
            <a:ext cx="4406900" cy="1790700"/>
          </a:xfrm>
          <a:prstGeom prst="rect">
            <a:avLst/>
          </a:prstGeom>
        </p:spPr>
      </p:pic>
    </p:spTree>
    <p:extLst>
      <p:ext uri="{BB962C8B-B14F-4D97-AF65-F5344CB8AC3E}">
        <p14:creationId xmlns:p14="http://schemas.microsoft.com/office/powerpoint/2010/main" val="11547123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4" name="Google Shape;474;geaed67ee57_0_162"/>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
        <p:nvSpPr>
          <p:cNvPr id="477" name="Google Shape;477;geaed67ee57_0_162"/>
          <p:cNvSpPr txBox="1"/>
          <p:nvPr/>
        </p:nvSpPr>
        <p:spPr>
          <a:xfrm>
            <a:off x="0" y="6084750"/>
            <a:ext cx="5031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https://www.childwelfare.gov/pubpdfs/cpswork.pdf</a:t>
            </a:r>
            <a:endParaRPr/>
          </a:p>
        </p:txBody>
      </p:sp>
      <p:pic>
        <p:nvPicPr>
          <p:cNvPr id="3" name="Graphic 2">
            <a:extLst>
              <a:ext uri="{FF2B5EF4-FFF2-40B4-BE49-F238E27FC236}">
                <a16:creationId xmlns:a16="http://schemas.microsoft.com/office/drawing/2014/main" id="{5849911C-662B-DC49-B16D-D1CA2A01F10B}"/>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400902" y="2497311"/>
            <a:ext cx="1771153" cy="1771153"/>
          </a:xfrm>
          <a:prstGeom prst="rect">
            <a:avLst/>
          </a:prstGeom>
        </p:spPr>
      </p:pic>
      <p:sp>
        <p:nvSpPr>
          <p:cNvPr id="4" name="TextBox 3">
            <a:extLst>
              <a:ext uri="{FF2B5EF4-FFF2-40B4-BE49-F238E27FC236}">
                <a16:creationId xmlns:a16="http://schemas.microsoft.com/office/drawing/2014/main" id="{B80C8722-E7F1-A949-AEF4-9775982FAB4F}"/>
              </a:ext>
            </a:extLst>
          </p:cNvPr>
          <p:cNvSpPr txBox="1"/>
          <p:nvPr/>
        </p:nvSpPr>
        <p:spPr>
          <a:xfrm>
            <a:off x="400902" y="4313167"/>
            <a:ext cx="1409700" cy="1015663"/>
          </a:xfrm>
          <a:prstGeom prst="rect">
            <a:avLst/>
          </a:prstGeom>
          <a:noFill/>
        </p:spPr>
        <p:txBody>
          <a:bodyPr wrap="square" rtlCol="0">
            <a:spAutoFit/>
          </a:bodyPr>
          <a:lstStyle/>
          <a:p>
            <a:pPr algn="ctr"/>
            <a:r>
              <a:rPr lang="en-US" sz="2000" dirty="0">
                <a:latin typeface="Century Gothic" panose="020B0502020202020204" pitchFamily="34" charset="0"/>
              </a:rPr>
              <a:t>Youth are reported to CPS</a:t>
            </a:r>
          </a:p>
        </p:txBody>
      </p:sp>
      <p:pic>
        <p:nvPicPr>
          <p:cNvPr id="5" name="Graphic 4">
            <a:extLst>
              <a:ext uri="{FF2B5EF4-FFF2-40B4-BE49-F238E27FC236}">
                <a16:creationId xmlns:a16="http://schemas.microsoft.com/office/drawing/2014/main" id="{2641D06A-DD52-A64B-BA47-9CCBE8BA64C4}"/>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3237724" y="2522711"/>
            <a:ext cx="1771154" cy="1771154"/>
          </a:xfrm>
          <a:prstGeom prst="rect">
            <a:avLst/>
          </a:prstGeom>
        </p:spPr>
      </p:pic>
      <p:pic>
        <p:nvPicPr>
          <p:cNvPr id="6" name="Graphic 5">
            <a:extLst>
              <a:ext uri="{FF2B5EF4-FFF2-40B4-BE49-F238E27FC236}">
                <a16:creationId xmlns:a16="http://schemas.microsoft.com/office/drawing/2014/main" id="{F518B163-6D8A-634C-BEFC-B8DC2AF31338}"/>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6152328" y="2463665"/>
            <a:ext cx="2199781" cy="2199781"/>
          </a:xfrm>
          <a:prstGeom prst="rect">
            <a:avLst/>
          </a:prstGeom>
        </p:spPr>
      </p:pic>
      <p:pic>
        <p:nvPicPr>
          <p:cNvPr id="7" name="Graphic 6">
            <a:extLst>
              <a:ext uri="{FF2B5EF4-FFF2-40B4-BE49-F238E27FC236}">
                <a16:creationId xmlns:a16="http://schemas.microsoft.com/office/drawing/2014/main" id="{399514C8-B727-A94C-80A8-7D2CCC9819AF}"/>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9561446" y="822106"/>
            <a:ext cx="1950826" cy="1950826"/>
          </a:xfrm>
          <a:prstGeom prst="rect">
            <a:avLst/>
          </a:prstGeom>
        </p:spPr>
      </p:pic>
      <p:sp>
        <p:nvSpPr>
          <p:cNvPr id="14" name="TextBox 13">
            <a:extLst>
              <a:ext uri="{FF2B5EF4-FFF2-40B4-BE49-F238E27FC236}">
                <a16:creationId xmlns:a16="http://schemas.microsoft.com/office/drawing/2014/main" id="{B1D495F4-D5C6-6E4B-BE74-BE7E9B5C1B61}"/>
              </a:ext>
            </a:extLst>
          </p:cNvPr>
          <p:cNvSpPr txBox="1"/>
          <p:nvPr/>
        </p:nvSpPr>
        <p:spPr>
          <a:xfrm>
            <a:off x="3493821" y="4257074"/>
            <a:ext cx="1409700" cy="1015663"/>
          </a:xfrm>
          <a:prstGeom prst="rect">
            <a:avLst/>
          </a:prstGeom>
          <a:noFill/>
        </p:spPr>
        <p:txBody>
          <a:bodyPr wrap="square" rtlCol="0">
            <a:spAutoFit/>
          </a:bodyPr>
          <a:lstStyle/>
          <a:p>
            <a:pPr algn="ctr"/>
            <a:r>
              <a:rPr lang="en-US" sz="2000" dirty="0">
                <a:latin typeface="Century Gothic" panose="020B0502020202020204" pitchFamily="34" charset="0"/>
              </a:rPr>
              <a:t>The call is </a:t>
            </a:r>
            <a:r>
              <a:rPr lang="en-US" sz="2000" b="1" dirty="0">
                <a:latin typeface="Century Gothic" panose="020B0502020202020204" pitchFamily="34" charset="0"/>
              </a:rPr>
              <a:t>screen in </a:t>
            </a:r>
            <a:r>
              <a:rPr lang="en-US" sz="2000" dirty="0">
                <a:latin typeface="Century Gothic" panose="020B0502020202020204" pitchFamily="34" charset="0"/>
              </a:rPr>
              <a:t>(or not)</a:t>
            </a:r>
          </a:p>
        </p:txBody>
      </p:sp>
      <p:sp>
        <p:nvSpPr>
          <p:cNvPr id="15" name="TextBox 14">
            <a:extLst>
              <a:ext uri="{FF2B5EF4-FFF2-40B4-BE49-F238E27FC236}">
                <a16:creationId xmlns:a16="http://schemas.microsoft.com/office/drawing/2014/main" id="{5E86432D-FDD1-3343-9406-6EB58872D650}"/>
              </a:ext>
            </a:extLst>
          </p:cNvPr>
          <p:cNvSpPr txBox="1"/>
          <p:nvPr/>
        </p:nvSpPr>
        <p:spPr>
          <a:xfrm>
            <a:off x="5722059" y="4333734"/>
            <a:ext cx="3154370" cy="1323439"/>
          </a:xfrm>
          <a:prstGeom prst="rect">
            <a:avLst/>
          </a:prstGeom>
          <a:noFill/>
        </p:spPr>
        <p:txBody>
          <a:bodyPr wrap="square" rtlCol="0">
            <a:spAutoFit/>
          </a:bodyPr>
          <a:lstStyle/>
          <a:p>
            <a:pPr algn="ctr"/>
            <a:r>
              <a:rPr lang="en-US" sz="2000" dirty="0">
                <a:latin typeface="Century Gothic" panose="020B0502020202020204" pitchFamily="34" charset="0"/>
              </a:rPr>
              <a:t>If screened in, the call is investigated. The investigation can result in </a:t>
            </a:r>
            <a:r>
              <a:rPr lang="en-US" sz="2000" b="1" dirty="0">
                <a:latin typeface="Century Gothic" panose="020B0502020202020204" pitchFamily="34" charset="0"/>
              </a:rPr>
              <a:t>substantiation </a:t>
            </a:r>
            <a:r>
              <a:rPr lang="en-US" sz="2000" dirty="0">
                <a:latin typeface="Century Gothic" panose="020B0502020202020204" pitchFamily="34" charset="0"/>
              </a:rPr>
              <a:t>(or not)</a:t>
            </a:r>
          </a:p>
        </p:txBody>
      </p:sp>
      <p:sp>
        <p:nvSpPr>
          <p:cNvPr id="16" name="TextBox 15">
            <a:extLst>
              <a:ext uri="{FF2B5EF4-FFF2-40B4-BE49-F238E27FC236}">
                <a16:creationId xmlns:a16="http://schemas.microsoft.com/office/drawing/2014/main" id="{61635FE8-0EE6-C046-9B2F-8C08A4EE2F51}"/>
              </a:ext>
            </a:extLst>
          </p:cNvPr>
          <p:cNvSpPr txBox="1"/>
          <p:nvPr/>
        </p:nvSpPr>
        <p:spPr>
          <a:xfrm>
            <a:off x="8928102" y="167722"/>
            <a:ext cx="3154370" cy="707886"/>
          </a:xfrm>
          <a:prstGeom prst="rect">
            <a:avLst/>
          </a:prstGeom>
          <a:noFill/>
        </p:spPr>
        <p:txBody>
          <a:bodyPr wrap="square" rtlCol="0">
            <a:spAutoFit/>
          </a:bodyPr>
          <a:lstStyle/>
          <a:p>
            <a:pPr algn="ctr"/>
            <a:r>
              <a:rPr lang="en-US" sz="2000" dirty="0">
                <a:latin typeface="Century Gothic" panose="020B0502020202020204" pitchFamily="34" charset="0"/>
              </a:rPr>
              <a:t>If substantiated, the youth is </a:t>
            </a:r>
            <a:r>
              <a:rPr lang="en-US" sz="2000" b="1" dirty="0">
                <a:latin typeface="Century Gothic" panose="020B0502020202020204" pitchFamily="34" charset="0"/>
              </a:rPr>
              <a:t>taken into care</a:t>
            </a:r>
            <a:endParaRPr lang="en-US" sz="2000" dirty="0">
              <a:latin typeface="Century Gothic" panose="020B0502020202020204" pitchFamily="34" charset="0"/>
            </a:endParaRPr>
          </a:p>
        </p:txBody>
      </p:sp>
      <p:pic>
        <p:nvPicPr>
          <p:cNvPr id="8" name="Graphic 7">
            <a:extLst>
              <a:ext uri="{FF2B5EF4-FFF2-40B4-BE49-F238E27FC236}">
                <a16:creationId xmlns:a16="http://schemas.microsoft.com/office/drawing/2014/main" id="{04DCACDC-9E77-DB49-A975-4CA3A1777AD0}"/>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9561446" y="3742418"/>
            <a:ext cx="2067754" cy="2067754"/>
          </a:xfrm>
          <a:prstGeom prst="rect">
            <a:avLst/>
          </a:prstGeom>
        </p:spPr>
      </p:pic>
      <p:sp>
        <p:nvSpPr>
          <p:cNvPr id="18" name="TextBox 17">
            <a:extLst>
              <a:ext uri="{FF2B5EF4-FFF2-40B4-BE49-F238E27FC236}">
                <a16:creationId xmlns:a16="http://schemas.microsoft.com/office/drawing/2014/main" id="{F2A0BE42-E32A-4848-9B2C-69EE8A1BD373}"/>
              </a:ext>
            </a:extLst>
          </p:cNvPr>
          <p:cNvSpPr txBox="1"/>
          <p:nvPr/>
        </p:nvSpPr>
        <p:spPr>
          <a:xfrm>
            <a:off x="9354525" y="5395102"/>
            <a:ext cx="2743201" cy="1015663"/>
          </a:xfrm>
          <a:prstGeom prst="rect">
            <a:avLst/>
          </a:prstGeom>
          <a:noFill/>
        </p:spPr>
        <p:txBody>
          <a:bodyPr wrap="square" rtlCol="0">
            <a:spAutoFit/>
          </a:bodyPr>
          <a:lstStyle/>
          <a:p>
            <a:pPr algn="ctr"/>
            <a:r>
              <a:rPr lang="en-US" sz="2000" dirty="0">
                <a:latin typeface="Century Gothic" panose="020B0502020202020204" pitchFamily="34" charset="0"/>
              </a:rPr>
              <a:t>The youth’s case is then periodically reinvestigated</a:t>
            </a:r>
          </a:p>
        </p:txBody>
      </p:sp>
      <p:pic>
        <p:nvPicPr>
          <p:cNvPr id="21" name="Graphic 20">
            <a:extLst>
              <a:ext uri="{FF2B5EF4-FFF2-40B4-BE49-F238E27FC236}">
                <a16:creationId xmlns:a16="http://schemas.microsoft.com/office/drawing/2014/main" id="{C40BF346-CDC7-AA4F-8F53-87B9946E8536}"/>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2016119" y="2713316"/>
            <a:ext cx="1504950" cy="1504950"/>
          </a:xfrm>
          <a:prstGeom prst="rect">
            <a:avLst/>
          </a:prstGeom>
        </p:spPr>
      </p:pic>
      <p:pic>
        <p:nvPicPr>
          <p:cNvPr id="26" name="Graphic 25">
            <a:extLst>
              <a:ext uri="{FF2B5EF4-FFF2-40B4-BE49-F238E27FC236}">
                <a16:creationId xmlns:a16="http://schemas.microsoft.com/office/drawing/2014/main" id="{460036E4-0C57-054C-929C-DAE09C5395D7}"/>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4646419" y="2739124"/>
            <a:ext cx="1504950" cy="1504950"/>
          </a:xfrm>
          <a:prstGeom prst="rect">
            <a:avLst/>
          </a:prstGeom>
        </p:spPr>
      </p:pic>
      <p:pic>
        <p:nvPicPr>
          <p:cNvPr id="27" name="Graphic 26">
            <a:extLst>
              <a:ext uri="{FF2B5EF4-FFF2-40B4-BE49-F238E27FC236}">
                <a16:creationId xmlns:a16="http://schemas.microsoft.com/office/drawing/2014/main" id="{8196E890-0E86-1D48-92C0-990668C8BE2A}"/>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rot="19804327">
            <a:off x="8253665" y="2578678"/>
            <a:ext cx="1638174" cy="1504950"/>
          </a:xfrm>
          <a:prstGeom prst="rect">
            <a:avLst/>
          </a:prstGeom>
        </p:spPr>
      </p:pic>
      <p:pic>
        <p:nvPicPr>
          <p:cNvPr id="22" name="Graphic 21">
            <a:extLst>
              <a:ext uri="{FF2B5EF4-FFF2-40B4-BE49-F238E27FC236}">
                <a16:creationId xmlns:a16="http://schemas.microsoft.com/office/drawing/2014/main" id="{E4B7F49E-B6EB-FF42-89EB-1825C71B5135}"/>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rot="5400000">
            <a:off x="9833988" y="2757489"/>
            <a:ext cx="1533384" cy="1533384"/>
          </a:xfrm>
          <a:prstGeom prst="rect">
            <a:avLst/>
          </a:prstGeom>
        </p:spPr>
      </p:pic>
      <p:sp>
        <p:nvSpPr>
          <p:cNvPr id="19" name="Google Shape;510;geaed67ee57_0_349">
            <a:extLst>
              <a:ext uri="{FF2B5EF4-FFF2-40B4-BE49-F238E27FC236}">
                <a16:creationId xmlns:a16="http://schemas.microsoft.com/office/drawing/2014/main" id="{7A6F1955-8EAD-4647-B98F-7E38027FDFF4}"/>
              </a:ext>
            </a:extLst>
          </p:cNvPr>
          <p:cNvSpPr txBox="1">
            <a:spLocks/>
          </p:cNvSpPr>
          <p:nvPr/>
        </p:nvSpPr>
        <p:spPr>
          <a:xfrm>
            <a:off x="265495" y="-624358"/>
            <a:ext cx="8761847" cy="3576864"/>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Poppins Medium"/>
              <a:buNone/>
              <a:defRPr sz="4400" b="0" i="0" u="none" strike="noStrike" cap="none">
                <a:solidFill>
                  <a:schemeClr val="dk1"/>
                </a:solidFill>
                <a:latin typeface="Poppins Medium"/>
                <a:ea typeface="Poppins Medium"/>
                <a:cs typeface="Poppins Medium"/>
                <a:sym typeface="Poppins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6600" dirty="0"/>
              <a:t>What might we do?</a:t>
            </a:r>
          </a:p>
        </p:txBody>
      </p:sp>
    </p:spTree>
    <p:extLst>
      <p:ext uri="{BB962C8B-B14F-4D97-AF65-F5344CB8AC3E}">
        <p14:creationId xmlns:p14="http://schemas.microsoft.com/office/powerpoint/2010/main" val="272116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4" name="Google Shape;474;geaed67ee57_0_162"/>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
        <p:nvSpPr>
          <p:cNvPr id="477" name="Google Shape;477;geaed67ee57_0_162"/>
          <p:cNvSpPr txBox="1"/>
          <p:nvPr/>
        </p:nvSpPr>
        <p:spPr>
          <a:xfrm>
            <a:off x="0" y="6084750"/>
            <a:ext cx="5031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https://www.childwelfare.gov/pubpdfs/cpswork.pdf</a:t>
            </a:r>
            <a:endParaRPr/>
          </a:p>
        </p:txBody>
      </p:sp>
      <p:pic>
        <p:nvPicPr>
          <p:cNvPr id="3" name="Graphic 2">
            <a:extLst>
              <a:ext uri="{FF2B5EF4-FFF2-40B4-BE49-F238E27FC236}">
                <a16:creationId xmlns:a16="http://schemas.microsoft.com/office/drawing/2014/main" id="{5849911C-662B-DC49-B16D-D1CA2A01F10B}"/>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400902" y="2497311"/>
            <a:ext cx="1771153" cy="1771153"/>
          </a:xfrm>
          <a:prstGeom prst="rect">
            <a:avLst/>
          </a:prstGeom>
        </p:spPr>
      </p:pic>
      <p:sp>
        <p:nvSpPr>
          <p:cNvPr id="4" name="TextBox 3">
            <a:extLst>
              <a:ext uri="{FF2B5EF4-FFF2-40B4-BE49-F238E27FC236}">
                <a16:creationId xmlns:a16="http://schemas.microsoft.com/office/drawing/2014/main" id="{B80C8722-E7F1-A949-AEF4-9775982FAB4F}"/>
              </a:ext>
            </a:extLst>
          </p:cNvPr>
          <p:cNvSpPr txBox="1"/>
          <p:nvPr/>
        </p:nvSpPr>
        <p:spPr>
          <a:xfrm>
            <a:off x="400902" y="4313167"/>
            <a:ext cx="1409700" cy="1015663"/>
          </a:xfrm>
          <a:prstGeom prst="rect">
            <a:avLst/>
          </a:prstGeom>
          <a:noFill/>
        </p:spPr>
        <p:txBody>
          <a:bodyPr wrap="square" rtlCol="0">
            <a:spAutoFit/>
          </a:bodyPr>
          <a:lstStyle/>
          <a:p>
            <a:pPr algn="ctr"/>
            <a:r>
              <a:rPr lang="en-US" sz="2000" dirty="0">
                <a:latin typeface="Century Gothic" panose="020B0502020202020204" pitchFamily="34" charset="0"/>
              </a:rPr>
              <a:t>Youth are reported to CPS</a:t>
            </a:r>
          </a:p>
        </p:txBody>
      </p:sp>
      <p:pic>
        <p:nvPicPr>
          <p:cNvPr id="6" name="Graphic 5">
            <a:extLst>
              <a:ext uri="{FF2B5EF4-FFF2-40B4-BE49-F238E27FC236}">
                <a16:creationId xmlns:a16="http://schemas.microsoft.com/office/drawing/2014/main" id="{F518B163-6D8A-634C-BEFC-B8DC2AF31338}"/>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6152328" y="2463665"/>
            <a:ext cx="2199781" cy="2199781"/>
          </a:xfrm>
          <a:prstGeom prst="rect">
            <a:avLst/>
          </a:prstGeom>
        </p:spPr>
      </p:pic>
      <p:pic>
        <p:nvPicPr>
          <p:cNvPr id="7" name="Graphic 6">
            <a:extLst>
              <a:ext uri="{FF2B5EF4-FFF2-40B4-BE49-F238E27FC236}">
                <a16:creationId xmlns:a16="http://schemas.microsoft.com/office/drawing/2014/main" id="{399514C8-B727-A94C-80A8-7D2CCC9819AF}"/>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9561446" y="822106"/>
            <a:ext cx="1950826" cy="1950826"/>
          </a:xfrm>
          <a:prstGeom prst="rect">
            <a:avLst/>
          </a:prstGeom>
        </p:spPr>
      </p:pic>
      <p:sp>
        <p:nvSpPr>
          <p:cNvPr id="14" name="TextBox 13">
            <a:extLst>
              <a:ext uri="{FF2B5EF4-FFF2-40B4-BE49-F238E27FC236}">
                <a16:creationId xmlns:a16="http://schemas.microsoft.com/office/drawing/2014/main" id="{B1D495F4-D5C6-6E4B-BE74-BE7E9B5C1B61}"/>
              </a:ext>
            </a:extLst>
          </p:cNvPr>
          <p:cNvSpPr txBox="1"/>
          <p:nvPr/>
        </p:nvSpPr>
        <p:spPr>
          <a:xfrm>
            <a:off x="3493821" y="4257074"/>
            <a:ext cx="1409700" cy="1015663"/>
          </a:xfrm>
          <a:prstGeom prst="rect">
            <a:avLst/>
          </a:prstGeom>
          <a:noFill/>
        </p:spPr>
        <p:txBody>
          <a:bodyPr wrap="square" rtlCol="0">
            <a:spAutoFit/>
          </a:bodyPr>
          <a:lstStyle/>
          <a:p>
            <a:pPr algn="ctr"/>
            <a:r>
              <a:rPr lang="en-US" sz="2000" dirty="0">
                <a:latin typeface="Century Gothic" panose="020B0502020202020204" pitchFamily="34" charset="0"/>
              </a:rPr>
              <a:t>The call is </a:t>
            </a:r>
            <a:r>
              <a:rPr lang="en-US" sz="2000" b="1" dirty="0">
                <a:latin typeface="Century Gothic" panose="020B0502020202020204" pitchFamily="34" charset="0"/>
              </a:rPr>
              <a:t>screen in </a:t>
            </a:r>
            <a:r>
              <a:rPr lang="en-US" sz="2000" dirty="0">
                <a:latin typeface="Century Gothic" panose="020B0502020202020204" pitchFamily="34" charset="0"/>
              </a:rPr>
              <a:t>(or not)</a:t>
            </a:r>
          </a:p>
        </p:txBody>
      </p:sp>
      <p:sp>
        <p:nvSpPr>
          <p:cNvPr id="15" name="TextBox 14">
            <a:extLst>
              <a:ext uri="{FF2B5EF4-FFF2-40B4-BE49-F238E27FC236}">
                <a16:creationId xmlns:a16="http://schemas.microsoft.com/office/drawing/2014/main" id="{5E86432D-FDD1-3343-9406-6EB58872D650}"/>
              </a:ext>
            </a:extLst>
          </p:cNvPr>
          <p:cNvSpPr txBox="1"/>
          <p:nvPr/>
        </p:nvSpPr>
        <p:spPr>
          <a:xfrm>
            <a:off x="5722059" y="4333734"/>
            <a:ext cx="3154370" cy="1323439"/>
          </a:xfrm>
          <a:prstGeom prst="rect">
            <a:avLst/>
          </a:prstGeom>
          <a:noFill/>
        </p:spPr>
        <p:txBody>
          <a:bodyPr wrap="square" rtlCol="0">
            <a:spAutoFit/>
          </a:bodyPr>
          <a:lstStyle/>
          <a:p>
            <a:pPr algn="ctr"/>
            <a:r>
              <a:rPr lang="en-US" sz="2000" dirty="0">
                <a:latin typeface="Century Gothic" panose="020B0502020202020204" pitchFamily="34" charset="0"/>
              </a:rPr>
              <a:t>If screened in, the call is investigated. The investigation can result in </a:t>
            </a:r>
            <a:r>
              <a:rPr lang="en-US" sz="2000" b="1" dirty="0">
                <a:latin typeface="Century Gothic" panose="020B0502020202020204" pitchFamily="34" charset="0"/>
              </a:rPr>
              <a:t>substantiation </a:t>
            </a:r>
            <a:r>
              <a:rPr lang="en-US" sz="2000" dirty="0">
                <a:latin typeface="Century Gothic" panose="020B0502020202020204" pitchFamily="34" charset="0"/>
              </a:rPr>
              <a:t>(or not)</a:t>
            </a:r>
          </a:p>
        </p:txBody>
      </p:sp>
      <p:sp>
        <p:nvSpPr>
          <p:cNvPr id="16" name="TextBox 15">
            <a:extLst>
              <a:ext uri="{FF2B5EF4-FFF2-40B4-BE49-F238E27FC236}">
                <a16:creationId xmlns:a16="http://schemas.microsoft.com/office/drawing/2014/main" id="{61635FE8-0EE6-C046-9B2F-8C08A4EE2F51}"/>
              </a:ext>
            </a:extLst>
          </p:cNvPr>
          <p:cNvSpPr txBox="1"/>
          <p:nvPr/>
        </p:nvSpPr>
        <p:spPr>
          <a:xfrm>
            <a:off x="8928102" y="167722"/>
            <a:ext cx="3154370" cy="707886"/>
          </a:xfrm>
          <a:prstGeom prst="rect">
            <a:avLst/>
          </a:prstGeom>
          <a:noFill/>
        </p:spPr>
        <p:txBody>
          <a:bodyPr wrap="square" rtlCol="0">
            <a:spAutoFit/>
          </a:bodyPr>
          <a:lstStyle/>
          <a:p>
            <a:pPr algn="ctr"/>
            <a:r>
              <a:rPr lang="en-US" sz="2000" dirty="0">
                <a:latin typeface="Century Gothic" panose="020B0502020202020204" pitchFamily="34" charset="0"/>
              </a:rPr>
              <a:t>If substantiated, the youth is </a:t>
            </a:r>
            <a:r>
              <a:rPr lang="en-US" sz="2000" b="1" dirty="0">
                <a:latin typeface="Century Gothic" panose="020B0502020202020204" pitchFamily="34" charset="0"/>
              </a:rPr>
              <a:t>taken into care</a:t>
            </a:r>
            <a:endParaRPr lang="en-US" sz="2000" dirty="0">
              <a:latin typeface="Century Gothic" panose="020B0502020202020204" pitchFamily="34" charset="0"/>
            </a:endParaRPr>
          </a:p>
        </p:txBody>
      </p:sp>
      <p:pic>
        <p:nvPicPr>
          <p:cNvPr id="8" name="Graphic 7">
            <a:extLst>
              <a:ext uri="{FF2B5EF4-FFF2-40B4-BE49-F238E27FC236}">
                <a16:creationId xmlns:a16="http://schemas.microsoft.com/office/drawing/2014/main" id="{04DCACDC-9E77-DB49-A975-4CA3A1777AD0}"/>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9561446" y="3742418"/>
            <a:ext cx="2067754" cy="2067754"/>
          </a:xfrm>
          <a:prstGeom prst="rect">
            <a:avLst/>
          </a:prstGeom>
        </p:spPr>
      </p:pic>
      <p:sp>
        <p:nvSpPr>
          <p:cNvPr id="18" name="TextBox 17">
            <a:extLst>
              <a:ext uri="{FF2B5EF4-FFF2-40B4-BE49-F238E27FC236}">
                <a16:creationId xmlns:a16="http://schemas.microsoft.com/office/drawing/2014/main" id="{F2A0BE42-E32A-4848-9B2C-69EE8A1BD373}"/>
              </a:ext>
            </a:extLst>
          </p:cNvPr>
          <p:cNvSpPr txBox="1"/>
          <p:nvPr/>
        </p:nvSpPr>
        <p:spPr>
          <a:xfrm>
            <a:off x="9354525" y="5395102"/>
            <a:ext cx="2743201" cy="1015663"/>
          </a:xfrm>
          <a:prstGeom prst="rect">
            <a:avLst/>
          </a:prstGeom>
          <a:noFill/>
        </p:spPr>
        <p:txBody>
          <a:bodyPr wrap="square" rtlCol="0">
            <a:spAutoFit/>
          </a:bodyPr>
          <a:lstStyle/>
          <a:p>
            <a:pPr algn="ctr"/>
            <a:r>
              <a:rPr lang="en-US" sz="2000" dirty="0">
                <a:latin typeface="Century Gothic" panose="020B0502020202020204" pitchFamily="34" charset="0"/>
              </a:rPr>
              <a:t>The youth’s case is then periodically reinvestigated</a:t>
            </a:r>
          </a:p>
        </p:txBody>
      </p:sp>
      <p:pic>
        <p:nvPicPr>
          <p:cNvPr id="21" name="Graphic 20">
            <a:extLst>
              <a:ext uri="{FF2B5EF4-FFF2-40B4-BE49-F238E27FC236}">
                <a16:creationId xmlns:a16="http://schemas.microsoft.com/office/drawing/2014/main" id="{C40BF346-CDC7-AA4F-8F53-87B9946E8536}"/>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2016119" y="2713316"/>
            <a:ext cx="1504950" cy="1504950"/>
          </a:xfrm>
          <a:prstGeom prst="rect">
            <a:avLst/>
          </a:prstGeom>
        </p:spPr>
      </p:pic>
      <p:pic>
        <p:nvPicPr>
          <p:cNvPr id="26" name="Graphic 25">
            <a:extLst>
              <a:ext uri="{FF2B5EF4-FFF2-40B4-BE49-F238E27FC236}">
                <a16:creationId xmlns:a16="http://schemas.microsoft.com/office/drawing/2014/main" id="{460036E4-0C57-054C-929C-DAE09C5395D7}"/>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4942475" y="2732135"/>
            <a:ext cx="1504950" cy="1504950"/>
          </a:xfrm>
          <a:prstGeom prst="rect">
            <a:avLst/>
          </a:prstGeom>
        </p:spPr>
      </p:pic>
      <p:pic>
        <p:nvPicPr>
          <p:cNvPr id="27" name="Graphic 26">
            <a:extLst>
              <a:ext uri="{FF2B5EF4-FFF2-40B4-BE49-F238E27FC236}">
                <a16:creationId xmlns:a16="http://schemas.microsoft.com/office/drawing/2014/main" id="{8196E890-0E86-1D48-92C0-990668C8BE2A}"/>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rot="19804327">
            <a:off x="8253665" y="2578678"/>
            <a:ext cx="1638174" cy="1504950"/>
          </a:xfrm>
          <a:prstGeom prst="rect">
            <a:avLst/>
          </a:prstGeom>
        </p:spPr>
      </p:pic>
      <p:pic>
        <p:nvPicPr>
          <p:cNvPr id="22" name="Graphic 21">
            <a:extLst>
              <a:ext uri="{FF2B5EF4-FFF2-40B4-BE49-F238E27FC236}">
                <a16:creationId xmlns:a16="http://schemas.microsoft.com/office/drawing/2014/main" id="{E4B7F49E-B6EB-FF42-89EB-1825C71B5135}"/>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rot="5400000">
            <a:off x="9833988" y="2757489"/>
            <a:ext cx="1533384" cy="1533384"/>
          </a:xfrm>
          <a:prstGeom prst="rect">
            <a:avLst/>
          </a:prstGeom>
        </p:spPr>
      </p:pic>
      <p:pic>
        <p:nvPicPr>
          <p:cNvPr id="2" name="Graphic 1">
            <a:extLst>
              <a:ext uri="{FF2B5EF4-FFF2-40B4-BE49-F238E27FC236}">
                <a16:creationId xmlns:a16="http://schemas.microsoft.com/office/drawing/2014/main" id="{08024ECE-FA38-5240-B615-742BDE005C73}"/>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3368711" y="2553451"/>
            <a:ext cx="1748771" cy="1748771"/>
          </a:xfrm>
          <a:prstGeom prst="rect">
            <a:avLst/>
          </a:prstGeom>
        </p:spPr>
      </p:pic>
      <p:sp>
        <p:nvSpPr>
          <p:cNvPr id="19" name="Google Shape;510;geaed67ee57_0_349">
            <a:extLst>
              <a:ext uri="{FF2B5EF4-FFF2-40B4-BE49-F238E27FC236}">
                <a16:creationId xmlns:a16="http://schemas.microsoft.com/office/drawing/2014/main" id="{6BDD1C1C-C09D-B04F-933F-CC40E968DADB}"/>
              </a:ext>
            </a:extLst>
          </p:cNvPr>
          <p:cNvSpPr txBox="1">
            <a:spLocks/>
          </p:cNvSpPr>
          <p:nvPr/>
        </p:nvSpPr>
        <p:spPr>
          <a:xfrm>
            <a:off x="265495" y="-624358"/>
            <a:ext cx="8761847" cy="3576864"/>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Poppins Medium"/>
              <a:buNone/>
              <a:defRPr sz="4400" b="0" i="0" u="none" strike="noStrike" cap="none">
                <a:solidFill>
                  <a:schemeClr val="dk1"/>
                </a:solidFill>
                <a:latin typeface="Poppins Medium"/>
                <a:ea typeface="Poppins Medium"/>
                <a:cs typeface="Poppins Medium"/>
                <a:sym typeface="Poppins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6600" dirty="0"/>
              <a:t>What might we do?</a:t>
            </a:r>
          </a:p>
        </p:txBody>
      </p:sp>
    </p:spTree>
    <p:extLst>
      <p:ext uri="{BB962C8B-B14F-4D97-AF65-F5344CB8AC3E}">
        <p14:creationId xmlns:p14="http://schemas.microsoft.com/office/powerpoint/2010/main" val="15098130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6AE521-6D21-9D4C-82ED-20C6076F801E}"/>
              </a:ext>
            </a:extLst>
          </p:cNvPr>
          <p:cNvSpPr>
            <a:spLocks noGrp="1"/>
          </p:cNvSpPr>
          <p:nvPr>
            <p:ph type="title"/>
          </p:nvPr>
        </p:nvSpPr>
        <p:spPr/>
        <p:txBody>
          <a:bodyPr/>
          <a:lstStyle/>
          <a:p>
            <a:r>
              <a:rPr lang="en-US" dirty="0"/>
              <a:t>What data would you use?</a:t>
            </a:r>
          </a:p>
        </p:txBody>
      </p:sp>
      <p:sp>
        <p:nvSpPr>
          <p:cNvPr id="4" name="Text Placeholder 3">
            <a:extLst>
              <a:ext uri="{FF2B5EF4-FFF2-40B4-BE49-F238E27FC236}">
                <a16:creationId xmlns:a16="http://schemas.microsoft.com/office/drawing/2014/main" id="{18D886AF-EC33-2248-B5AF-F8AE782C810F}"/>
              </a:ext>
            </a:extLst>
          </p:cNvPr>
          <p:cNvSpPr>
            <a:spLocks noGrp="1"/>
          </p:cNvSpPr>
          <p:nvPr>
            <p:ph type="body" idx="1"/>
          </p:nvPr>
        </p:nvSpPr>
        <p:spPr/>
        <p:txBody>
          <a:bodyPr>
            <a:normAutofit/>
          </a:bodyPr>
          <a:lstStyle/>
          <a:p>
            <a:r>
              <a:rPr lang="en-US" sz="4400" dirty="0"/>
              <a:t>Proxy:</a:t>
            </a:r>
          </a:p>
          <a:p>
            <a:pPr lvl="1"/>
            <a:r>
              <a:rPr lang="en-US" sz="4000" dirty="0"/>
              <a:t>Use outcomes from </a:t>
            </a:r>
            <a:r>
              <a:rPr lang="en-US" sz="4000" b="1" dirty="0"/>
              <a:t>substantiation phase</a:t>
            </a:r>
            <a:r>
              <a:rPr lang="en-US" sz="4000" dirty="0"/>
              <a:t>, not </a:t>
            </a:r>
            <a:r>
              <a:rPr lang="en-US" sz="4000" b="1" dirty="0"/>
              <a:t>screening phase</a:t>
            </a:r>
            <a:endParaRPr lang="en-US" sz="4000" dirty="0"/>
          </a:p>
          <a:p>
            <a:pPr lvl="1"/>
            <a:r>
              <a:rPr lang="en-US" sz="4000" dirty="0"/>
              <a:t>Idea: Probably more accurate, less biased</a:t>
            </a:r>
          </a:p>
          <a:p>
            <a:pPr marL="0" indent="0">
              <a:buNone/>
            </a:pPr>
            <a:endParaRPr lang="en-US" sz="4400" dirty="0"/>
          </a:p>
        </p:txBody>
      </p:sp>
      <p:sp>
        <p:nvSpPr>
          <p:cNvPr id="2" name="Slide Number Placeholder 1">
            <a:extLst>
              <a:ext uri="{FF2B5EF4-FFF2-40B4-BE49-F238E27FC236}">
                <a16:creationId xmlns:a16="http://schemas.microsoft.com/office/drawing/2014/main" id="{7B894AC5-9144-6040-A3A4-F17FECC4EAC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34</a:t>
            </a:fld>
            <a:endParaRPr lang="en-US"/>
          </a:p>
        </p:txBody>
      </p:sp>
    </p:spTree>
    <p:extLst>
      <p:ext uri="{BB962C8B-B14F-4D97-AF65-F5344CB8AC3E}">
        <p14:creationId xmlns:p14="http://schemas.microsoft.com/office/powerpoint/2010/main" val="327867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B23BF8-FD54-DC4C-AE0E-3B90F9ADA611}"/>
              </a:ext>
            </a:extLst>
          </p:cNvPr>
          <p:cNvSpPr>
            <a:spLocks noGrp="1"/>
          </p:cNvSpPr>
          <p:nvPr>
            <p:ph type="title"/>
          </p:nvPr>
        </p:nvSpPr>
        <p:spPr/>
        <p:txBody>
          <a:bodyPr/>
          <a:lstStyle/>
          <a:p>
            <a:r>
              <a:rPr lang="en-US" dirty="0"/>
              <a:t>Paper by </a:t>
            </a:r>
            <a:r>
              <a:rPr lang="en-US" dirty="0" err="1"/>
              <a:t>Chouldechova</a:t>
            </a:r>
            <a:r>
              <a:rPr lang="en-US" dirty="0"/>
              <a:t> et al.</a:t>
            </a:r>
          </a:p>
        </p:txBody>
      </p:sp>
      <p:pic>
        <p:nvPicPr>
          <p:cNvPr id="6" name="Picture 5">
            <a:extLst>
              <a:ext uri="{FF2B5EF4-FFF2-40B4-BE49-F238E27FC236}">
                <a16:creationId xmlns:a16="http://schemas.microsoft.com/office/drawing/2014/main" id="{F9AEDBCE-B566-E34B-AA04-766B48D1C9CE}"/>
              </a:ext>
            </a:extLst>
          </p:cNvPr>
          <p:cNvPicPr>
            <a:picLocks noChangeAspect="1"/>
          </p:cNvPicPr>
          <p:nvPr/>
        </p:nvPicPr>
        <p:blipFill>
          <a:blip r:embed="rId2"/>
          <a:stretch>
            <a:fillRect/>
          </a:stretch>
        </p:blipFill>
        <p:spPr>
          <a:xfrm>
            <a:off x="2357884" y="1690688"/>
            <a:ext cx="7476232" cy="5042930"/>
          </a:xfrm>
          <a:prstGeom prst="rect">
            <a:avLst/>
          </a:prstGeom>
        </p:spPr>
      </p:pic>
    </p:spTree>
    <p:extLst>
      <p:ext uri="{BB962C8B-B14F-4D97-AF65-F5344CB8AC3E}">
        <p14:creationId xmlns:p14="http://schemas.microsoft.com/office/powerpoint/2010/main" val="2931695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EBD754-B730-4241-B485-9FD0D68400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36</a:t>
            </a:fld>
            <a:endParaRPr lang="en-US"/>
          </a:p>
        </p:txBody>
      </p:sp>
      <p:pic>
        <p:nvPicPr>
          <p:cNvPr id="4" name="Google Shape;518;geaed67ee57_0_184">
            <a:extLst>
              <a:ext uri="{FF2B5EF4-FFF2-40B4-BE49-F238E27FC236}">
                <a16:creationId xmlns:a16="http://schemas.microsoft.com/office/drawing/2014/main" id="{D7CAE914-75F4-8E43-BE69-5A1A596C8ECF}"/>
              </a:ext>
            </a:extLst>
          </p:cNvPr>
          <p:cNvPicPr preferRelativeResize="0"/>
          <p:nvPr/>
        </p:nvPicPr>
        <p:blipFill rotWithShape="1">
          <a:blip r:embed="rId2">
            <a:alphaModFix/>
          </a:blip>
          <a:srcRect t="8759"/>
          <a:stretch/>
        </p:blipFill>
        <p:spPr>
          <a:xfrm>
            <a:off x="550769" y="793600"/>
            <a:ext cx="11269017" cy="4854725"/>
          </a:xfrm>
          <a:prstGeom prst="rect">
            <a:avLst/>
          </a:prstGeom>
          <a:noFill/>
          <a:ln w="38100" cap="flat" cmpd="sng">
            <a:solidFill>
              <a:srgbClr val="C00000"/>
            </a:solidFill>
            <a:prstDash val="solid"/>
            <a:round/>
            <a:headEnd type="none" w="sm" len="sm"/>
            <a:tailEnd type="none" w="sm" len="sm"/>
          </a:ln>
        </p:spPr>
      </p:pic>
    </p:spTree>
    <p:extLst>
      <p:ext uri="{BB962C8B-B14F-4D97-AF65-F5344CB8AC3E}">
        <p14:creationId xmlns:p14="http://schemas.microsoft.com/office/powerpoint/2010/main" val="20521606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geaed67ee57_0_356"/>
          <p:cNvSpPr txBox="1">
            <a:spLocks noGrp="1"/>
          </p:cNvSpPr>
          <p:nvPr>
            <p:ph type="sldNum" idx="12"/>
          </p:nvPr>
        </p:nvSpPr>
        <p:spPr>
          <a:xfrm>
            <a:off x="9339272" y="648494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pic>
        <p:nvPicPr>
          <p:cNvPr id="535" name="Google Shape;535;geaed67ee57_0_356"/>
          <p:cNvPicPr preferRelativeResize="0"/>
          <p:nvPr/>
        </p:nvPicPr>
        <p:blipFill>
          <a:blip r:embed="rId3">
            <a:alphaModFix/>
          </a:blip>
          <a:stretch>
            <a:fillRect/>
          </a:stretch>
        </p:blipFill>
        <p:spPr>
          <a:xfrm>
            <a:off x="992373" y="849362"/>
            <a:ext cx="10476902" cy="4727050"/>
          </a:xfrm>
          <a:prstGeom prst="rect">
            <a:avLst/>
          </a:prstGeom>
          <a:noFill/>
          <a:ln>
            <a:noFill/>
          </a:ln>
        </p:spPr>
      </p:pic>
    </p:spTree>
    <p:extLst>
      <p:ext uri="{BB962C8B-B14F-4D97-AF65-F5344CB8AC3E}">
        <p14:creationId xmlns:p14="http://schemas.microsoft.com/office/powerpoint/2010/main" val="7462936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geaed67ee57_0_362"/>
          <p:cNvSpPr txBox="1">
            <a:spLocks noGrp="1"/>
          </p:cNvSpPr>
          <p:nvPr>
            <p:ph type="dt" idx="10"/>
          </p:nvPr>
        </p:nvSpPr>
        <p:spPr>
          <a:xfrm>
            <a:off x="280982" y="6484940"/>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000"/>
              <a:t>8/17/21</a:t>
            </a:r>
            <a:endParaRPr sz="1000"/>
          </a:p>
        </p:txBody>
      </p:sp>
      <p:sp>
        <p:nvSpPr>
          <p:cNvPr id="542" name="Google Shape;542;geaed67ee57_0_362"/>
          <p:cNvSpPr txBox="1">
            <a:spLocks noGrp="1"/>
          </p:cNvSpPr>
          <p:nvPr>
            <p:ph type="ftr" idx="11"/>
          </p:nvPr>
        </p:nvSpPr>
        <p:spPr>
          <a:xfrm>
            <a:off x="4038600" y="648494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000"/>
              <a:t>UB</a:t>
            </a:r>
            <a:endParaRPr sz="1000"/>
          </a:p>
        </p:txBody>
      </p:sp>
      <p:sp>
        <p:nvSpPr>
          <p:cNvPr id="543" name="Google Shape;543;geaed67ee57_0_362"/>
          <p:cNvSpPr txBox="1">
            <a:spLocks noGrp="1"/>
          </p:cNvSpPr>
          <p:nvPr>
            <p:ph type="sldNum" idx="12"/>
          </p:nvPr>
        </p:nvSpPr>
        <p:spPr>
          <a:xfrm>
            <a:off x="9339272" y="648494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000"/>
              <a:t>38</a:t>
            </a:fld>
            <a:endParaRPr sz="1000"/>
          </a:p>
        </p:txBody>
      </p:sp>
      <p:sp>
        <p:nvSpPr>
          <p:cNvPr id="554" name="Google Shape;554;geaed67ee57_0_362"/>
          <p:cNvSpPr txBox="1"/>
          <p:nvPr/>
        </p:nvSpPr>
        <p:spPr>
          <a:xfrm>
            <a:off x="4628100" y="259725"/>
            <a:ext cx="7563900" cy="1529619"/>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3800" b="1" dirty="0">
                <a:solidFill>
                  <a:schemeClr val="dk1"/>
                </a:solidFill>
                <a:latin typeface="EB Garamond"/>
                <a:ea typeface="EB Garamond"/>
                <a:cs typeface="EB Garamond"/>
                <a:sym typeface="EB Garamond"/>
              </a:rPr>
              <a:t>Why</a:t>
            </a:r>
            <a:r>
              <a:rPr lang="en-US" sz="3800" dirty="0">
                <a:solidFill>
                  <a:schemeClr val="dk1"/>
                </a:solidFill>
                <a:latin typeface="EB Garamond"/>
                <a:ea typeface="EB Garamond"/>
                <a:cs typeface="EB Garamond"/>
                <a:sym typeface="EB Garamond"/>
              </a:rPr>
              <a:t> (were there racial disparities in the algorithm’s risk scores)?</a:t>
            </a:r>
            <a:endParaRPr sz="4100" dirty="0"/>
          </a:p>
        </p:txBody>
      </p:sp>
      <p:sp>
        <p:nvSpPr>
          <p:cNvPr id="555" name="Google Shape;555;geaed67ee57_0_362"/>
          <p:cNvSpPr txBox="1"/>
          <p:nvPr/>
        </p:nvSpPr>
        <p:spPr>
          <a:xfrm>
            <a:off x="5302525" y="2670150"/>
            <a:ext cx="5730900" cy="1911600"/>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0"/>
              </a:spcBef>
              <a:spcAft>
                <a:spcPts val="0"/>
              </a:spcAft>
              <a:buNone/>
            </a:pPr>
            <a:r>
              <a:rPr lang="en-US" sz="3400">
                <a:solidFill>
                  <a:schemeClr val="dk1"/>
                </a:solidFill>
                <a:latin typeface="EB Garamond"/>
                <a:ea typeface="EB Garamond"/>
                <a:cs typeface="EB Garamond"/>
                <a:sym typeface="EB Garamond"/>
              </a:rPr>
              <a:t>A: Because the </a:t>
            </a:r>
            <a:r>
              <a:rPr lang="en-US" sz="3400" b="1">
                <a:solidFill>
                  <a:schemeClr val="dk1"/>
                </a:solidFill>
                <a:latin typeface="EB Garamond"/>
                <a:ea typeface="EB Garamond"/>
                <a:cs typeface="EB Garamond"/>
                <a:sym typeface="EB Garamond"/>
              </a:rPr>
              <a:t>algorithm</a:t>
            </a:r>
            <a:r>
              <a:rPr lang="en-US" sz="3400">
                <a:solidFill>
                  <a:schemeClr val="dk1"/>
                </a:solidFill>
                <a:latin typeface="EB Garamond"/>
                <a:ea typeface="EB Garamond"/>
                <a:cs typeface="EB Garamond"/>
                <a:sym typeface="EB Garamond"/>
              </a:rPr>
              <a:t> developers chose a proxy variable that had racial bias. </a:t>
            </a:r>
            <a:endParaRPr sz="5100">
              <a:solidFill>
                <a:schemeClr val="dk1"/>
              </a:solidFill>
              <a:latin typeface="Century Gothic"/>
              <a:ea typeface="Century Gothic"/>
              <a:cs typeface="Century Gothic"/>
              <a:sym typeface="Century Gothic"/>
            </a:endParaRPr>
          </a:p>
        </p:txBody>
      </p:sp>
      <p:pic>
        <p:nvPicPr>
          <p:cNvPr id="17" name="Picture 16">
            <a:extLst>
              <a:ext uri="{FF2B5EF4-FFF2-40B4-BE49-F238E27FC236}">
                <a16:creationId xmlns:a16="http://schemas.microsoft.com/office/drawing/2014/main" id="{93FAD70E-6987-C54A-A70F-5CC3120FCDA0}"/>
              </a:ext>
            </a:extLst>
          </p:cNvPr>
          <p:cNvPicPr>
            <a:picLocks noChangeAspect="1"/>
          </p:cNvPicPr>
          <p:nvPr/>
        </p:nvPicPr>
        <p:blipFill>
          <a:blip r:embed="rId3"/>
          <a:stretch>
            <a:fillRect/>
          </a:stretch>
        </p:blipFill>
        <p:spPr>
          <a:xfrm>
            <a:off x="818437" y="3741821"/>
            <a:ext cx="1873469" cy="16798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geaed67ee57_0_400"/>
          <p:cNvSpPr txBox="1">
            <a:spLocks noGrp="1"/>
          </p:cNvSpPr>
          <p:nvPr>
            <p:ph type="dt" idx="10"/>
          </p:nvPr>
        </p:nvSpPr>
        <p:spPr>
          <a:xfrm>
            <a:off x="280982" y="6484940"/>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000"/>
              <a:t>8/17/21</a:t>
            </a:r>
            <a:endParaRPr sz="1000"/>
          </a:p>
        </p:txBody>
      </p:sp>
      <p:sp>
        <p:nvSpPr>
          <p:cNvPr id="570" name="Google Shape;570;geaed67ee57_0_400"/>
          <p:cNvSpPr txBox="1">
            <a:spLocks noGrp="1"/>
          </p:cNvSpPr>
          <p:nvPr>
            <p:ph type="ftr" idx="11"/>
          </p:nvPr>
        </p:nvSpPr>
        <p:spPr>
          <a:xfrm>
            <a:off x="4038600" y="648494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000"/>
              <a:t>UB</a:t>
            </a:r>
            <a:endParaRPr sz="1000"/>
          </a:p>
        </p:txBody>
      </p:sp>
      <p:sp>
        <p:nvSpPr>
          <p:cNvPr id="571" name="Google Shape;571;geaed67ee57_0_400"/>
          <p:cNvSpPr txBox="1">
            <a:spLocks noGrp="1"/>
          </p:cNvSpPr>
          <p:nvPr>
            <p:ph type="sldNum" idx="12"/>
          </p:nvPr>
        </p:nvSpPr>
        <p:spPr>
          <a:xfrm>
            <a:off x="9339272" y="648494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000"/>
              <a:t>39</a:t>
            </a:fld>
            <a:endParaRPr sz="1000"/>
          </a:p>
        </p:txBody>
      </p:sp>
      <p:sp>
        <p:nvSpPr>
          <p:cNvPr id="581" name="Google Shape;581;geaed67ee57_0_400"/>
          <p:cNvSpPr txBox="1"/>
          <p:nvPr/>
        </p:nvSpPr>
        <p:spPr>
          <a:xfrm>
            <a:off x="4628100" y="259725"/>
            <a:ext cx="7563900" cy="1442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3800" b="1">
                <a:solidFill>
                  <a:schemeClr val="dk1"/>
                </a:solidFill>
                <a:latin typeface="EB Garamond"/>
                <a:ea typeface="EB Garamond"/>
                <a:cs typeface="EB Garamond"/>
                <a:sym typeface="EB Garamond"/>
              </a:rPr>
              <a:t>Why </a:t>
            </a:r>
            <a:r>
              <a:rPr lang="en-US" sz="3800">
                <a:solidFill>
                  <a:schemeClr val="dk1"/>
                </a:solidFill>
                <a:latin typeface="EB Garamond"/>
                <a:ea typeface="EB Garamond"/>
                <a:cs typeface="EB Garamond"/>
                <a:sym typeface="EB Garamond"/>
              </a:rPr>
              <a:t>was the underlying proxy variable racially biased?</a:t>
            </a:r>
            <a:endParaRPr sz="4100"/>
          </a:p>
        </p:txBody>
      </p:sp>
      <p:sp>
        <p:nvSpPr>
          <p:cNvPr id="582" name="Google Shape;582;geaed67ee57_0_400"/>
          <p:cNvSpPr txBox="1"/>
          <p:nvPr/>
        </p:nvSpPr>
        <p:spPr>
          <a:xfrm>
            <a:off x="5302525" y="2670150"/>
            <a:ext cx="5730900" cy="2513400"/>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0"/>
              </a:spcBef>
              <a:spcAft>
                <a:spcPts val="0"/>
              </a:spcAft>
              <a:buNone/>
            </a:pPr>
            <a:r>
              <a:rPr lang="en-US" sz="3400" dirty="0">
                <a:solidFill>
                  <a:schemeClr val="dk1"/>
                </a:solidFill>
                <a:latin typeface="EB Garamond"/>
                <a:ea typeface="EB Garamond"/>
                <a:cs typeface="EB Garamond"/>
                <a:sym typeface="EB Garamond"/>
              </a:rPr>
              <a:t>A: Because the </a:t>
            </a:r>
            <a:r>
              <a:rPr lang="en-US" sz="3400" b="1" dirty="0">
                <a:solidFill>
                  <a:schemeClr val="dk1"/>
                </a:solidFill>
                <a:latin typeface="EB Garamond"/>
                <a:ea typeface="EB Garamond"/>
                <a:cs typeface="EB Garamond"/>
                <a:sym typeface="EB Garamond"/>
              </a:rPr>
              <a:t>people </a:t>
            </a:r>
            <a:r>
              <a:rPr lang="en-US" sz="3400" dirty="0">
                <a:solidFill>
                  <a:schemeClr val="dk1"/>
                </a:solidFill>
                <a:latin typeface="EB Garamond"/>
                <a:ea typeface="EB Garamond"/>
                <a:cs typeface="EB Garamond"/>
                <a:sym typeface="EB Garamond"/>
              </a:rPr>
              <a:t>who made the decisions that informed the proxy variable did so in a racially biased way</a:t>
            </a:r>
            <a:endParaRPr sz="5100" dirty="0">
              <a:solidFill>
                <a:schemeClr val="dk1"/>
              </a:solidFill>
              <a:latin typeface="Century Gothic"/>
              <a:ea typeface="Century Gothic"/>
              <a:cs typeface="Century Gothic"/>
              <a:sym typeface="Century Gothic"/>
            </a:endParaRPr>
          </a:p>
        </p:txBody>
      </p:sp>
      <p:pic>
        <p:nvPicPr>
          <p:cNvPr id="16" name="Picture 15">
            <a:extLst>
              <a:ext uri="{FF2B5EF4-FFF2-40B4-BE49-F238E27FC236}">
                <a16:creationId xmlns:a16="http://schemas.microsoft.com/office/drawing/2014/main" id="{B24AC708-D79E-874A-AF1D-A3CD82C846B5}"/>
              </a:ext>
            </a:extLst>
          </p:cNvPr>
          <p:cNvPicPr>
            <a:picLocks noChangeAspect="1"/>
          </p:cNvPicPr>
          <p:nvPr/>
        </p:nvPicPr>
        <p:blipFill>
          <a:blip r:embed="rId3"/>
          <a:stretch>
            <a:fillRect/>
          </a:stretch>
        </p:blipFill>
        <p:spPr>
          <a:xfrm>
            <a:off x="309720" y="2670150"/>
            <a:ext cx="3728880" cy="35042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5C7CF-693B-9B48-B128-325FC0032B4A}"/>
              </a:ext>
            </a:extLst>
          </p:cNvPr>
          <p:cNvSpPr>
            <a:spLocks noGrp="1"/>
          </p:cNvSpPr>
          <p:nvPr>
            <p:ph type="title"/>
          </p:nvPr>
        </p:nvSpPr>
        <p:spPr/>
        <p:txBody>
          <a:bodyPr/>
          <a:lstStyle/>
          <a:p>
            <a:r>
              <a:rPr lang="en-US" dirty="0"/>
              <a:t>Office hour today online</a:t>
            </a:r>
          </a:p>
        </p:txBody>
      </p:sp>
      <p:pic>
        <p:nvPicPr>
          <p:cNvPr id="4" name="Picture 3">
            <a:extLst>
              <a:ext uri="{FF2B5EF4-FFF2-40B4-BE49-F238E27FC236}">
                <a16:creationId xmlns:a16="http://schemas.microsoft.com/office/drawing/2014/main" id="{6A97E7E9-635D-F343-9E13-74B3E16C14A8}"/>
              </a:ext>
            </a:extLst>
          </p:cNvPr>
          <p:cNvPicPr>
            <a:picLocks noChangeAspect="1"/>
          </p:cNvPicPr>
          <p:nvPr/>
        </p:nvPicPr>
        <p:blipFill>
          <a:blip r:embed="rId2"/>
          <a:stretch>
            <a:fillRect/>
          </a:stretch>
        </p:blipFill>
        <p:spPr>
          <a:xfrm>
            <a:off x="152399" y="1690688"/>
            <a:ext cx="11910301" cy="3109912"/>
          </a:xfrm>
          <a:prstGeom prst="rect">
            <a:avLst/>
          </a:prstGeom>
        </p:spPr>
      </p:pic>
    </p:spTree>
    <p:extLst>
      <p:ext uri="{BB962C8B-B14F-4D97-AF65-F5344CB8AC3E}">
        <p14:creationId xmlns:p14="http://schemas.microsoft.com/office/powerpoint/2010/main" val="42038845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F1A694-6C57-0747-832E-1223D919913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40</a:t>
            </a:fld>
            <a:endParaRPr lang="en-US"/>
          </a:p>
        </p:txBody>
      </p:sp>
      <p:sp>
        <p:nvSpPr>
          <p:cNvPr id="3" name="TextBox 2">
            <a:extLst>
              <a:ext uri="{FF2B5EF4-FFF2-40B4-BE49-F238E27FC236}">
                <a16:creationId xmlns:a16="http://schemas.microsoft.com/office/drawing/2014/main" id="{D51442BE-9B10-E041-ADB8-1210D8C56F43}"/>
              </a:ext>
            </a:extLst>
          </p:cNvPr>
          <p:cNvSpPr txBox="1"/>
          <p:nvPr/>
        </p:nvSpPr>
        <p:spPr>
          <a:xfrm>
            <a:off x="1341956" y="7935"/>
            <a:ext cx="9277189" cy="1754326"/>
          </a:xfrm>
          <a:prstGeom prst="rect">
            <a:avLst/>
          </a:prstGeom>
          <a:noFill/>
        </p:spPr>
        <p:txBody>
          <a:bodyPr wrap="square" rtlCol="0">
            <a:spAutoFit/>
          </a:bodyPr>
          <a:lstStyle/>
          <a:p>
            <a:pPr algn="ctr"/>
            <a:r>
              <a:rPr lang="en-US" sz="5400" b="1" dirty="0">
                <a:latin typeface="Century Gothic" panose="020B0502020202020204" pitchFamily="34" charset="0"/>
              </a:rPr>
              <a:t>Two really good reasons not to stop here.</a:t>
            </a:r>
          </a:p>
        </p:txBody>
      </p:sp>
      <p:sp>
        <p:nvSpPr>
          <p:cNvPr id="4" name="TextBox 3">
            <a:extLst>
              <a:ext uri="{FF2B5EF4-FFF2-40B4-BE49-F238E27FC236}">
                <a16:creationId xmlns:a16="http://schemas.microsoft.com/office/drawing/2014/main" id="{BDA1286D-5E27-1345-992E-1FF4546C8FC7}"/>
              </a:ext>
            </a:extLst>
          </p:cNvPr>
          <p:cNvSpPr txBox="1"/>
          <p:nvPr/>
        </p:nvSpPr>
        <p:spPr>
          <a:xfrm>
            <a:off x="340426" y="2266297"/>
            <a:ext cx="11742046" cy="4401205"/>
          </a:xfrm>
          <a:prstGeom prst="rect">
            <a:avLst/>
          </a:prstGeom>
          <a:noFill/>
        </p:spPr>
        <p:txBody>
          <a:bodyPr wrap="square" rtlCol="0">
            <a:spAutoFit/>
          </a:bodyPr>
          <a:lstStyle/>
          <a:p>
            <a:pPr marL="914400" indent="-914400">
              <a:buAutoNum type="arabicPeriod"/>
            </a:pPr>
            <a:r>
              <a:rPr lang="en-US" sz="4000" dirty="0">
                <a:latin typeface="Century Gothic" panose="020B0502020202020204" pitchFamily="34" charset="0"/>
              </a:rPr>
              <a:t>Not all (many?) case workers hold explicit racial biases</a:t>
            </a:r>
          </a:p>
          <a:p>
            <a:pPr marL="914400" indent="-914400">
              <a:buAutoNum type="arabicPeriod"/>
            </a:pPr>
            <a:r>
              <a:rPr lang="en-US" sz="4000" dirty="0">
                <a:latin typeface="Century Gothic" panose="020B0502020202020204" pitchFamily="34" charset="0"/>
              </a:rPr>
              <a:t>Individuals can </a:t>
            </a:r>
            <a:r>
              <a:rPr lang="en-US" sz="4000" b="1" dirty="0">
                <a:latin typeface="Century Gothic" panose="020B0502020202020204" pitchFamily="34" charset="0"/>
              </a:rPr>
              <a:t>perform actions that increase racial inequality without “being racist”</a:t>
            </a:r>
          </a:p>
          <a:p>
            <a:r>
              <a:rPr lang="en-US" sz="4000" dirty="0">
                <a:latin typeface="Century Gothic" panose="020B0502020202020204" pitchFamily="34" charset="0"/>
              </a:rPr>
              <a:t>	(so can technology…)</a:t>
            </a:r>
          </a:p>
          <a:p>
            <a:pPr marL="914400" indent="-914400">
              <a:buAutoNum type="arabicPeriod"/>
            </a:pPr>
            <a:endParaRPr lang="en-US" sz="4000" dirty="0">
              <a:latin typeface="Century Gothic" panose="020B0502020202020204" pitchFamily="34" charset="0"/>
            </a:endParaRPr>
          </a:p>
        </p:txBody>
      </p:sp>
    </p:spTree>
    <p:extLst>
      <p:ext uri="{BB962C8B-B14F-4D97-AF65-F5344CB8AC3E}">
        <p14:creationId xmlns:p14="http://schemas.microsoft.com/office/powerpoint/2010/main" val="221610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DA84D0-6769-BB4A-AB26-37289922E1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41</a:t>
            </a:fld>
            <a:endParaRPr lang="en-US"/>
          </a:p>
        </p:txBody>
      </p:sp>
      <p:pic>
        <p:nvPicPr>
          <p:cNvPr id="3" name="Picture 2">
            <a:extLst>
              <a:ext uri="{FF2B5EF4-FFF2-40B4-BE49-F238E27FC236}">
                <a16:creationId xmlns:a16="http://schemas.microsoft.com/office/drawing/2014/main" id="{9C692D8C-18F7-8143-A803-9309979F269E}"/>
              </a:ext>
            </a:extLst>
          </p:cNvPr>
          <p:cNvPicPr>
            <a:picLocks noChangeAspect="1"/>
          </p:cNvPicPr>
          <p:nvPr/>
        </p:nvPicPr>
        <p:blipFill rotWithShape="1">
          <a:blip r:embed="rId2"/>
          <a:srcRect b="62561"/>
          <a:stretch/>
        </p:blipFill>
        <p:spPr>
          <a:xfrm>
            <a:off x="91496" y="103908"/>
            <a:ext cx="9247776" cy="4417621"/>
          </a:xfrm>
          <a:prstGeom prst="rect">
            <a:avLst/>
          </a:prstGeom>
        </p:spPr>
      </p:pic>
      <p:sp>
        <p:nvSpPr>
          <p:cNvPr id="4" name="Rectangle 3">
            <a:extLst>
              <a:ext uri="{FF2B5EF4-FFF2-40B4-BE49-F238E27FC236}">
                <a16:creationId xmlns:a16="http://schemas.microsoft.com/office/drawing/2014/main" id="{D33950BB-A2B9-CC42-9E45-0604DAE00E92}"/>
              </a:ext>
            </a:extLst>
          </p:cNvPr>
          <p:cNvSpPr/>
          <p:nvPr/>
        </p:nvSpPr>
        <p:spPr>
          <a:xfrm>
            <a:off x="0" y="6177163"/>
            <a:ext cx="5226111" cy="307777"/>
          </a:xfrm>
          <a:prstGeom prst="rect">
            <a:avLst/>
          </a:prstGeom>
        </p:spPr>
        <p:txBody>
          <a:bodyPr wrap="none">
            <a:spAutoFit/>
          </a:bodyPr>
          <a:lstStyle/>
          <a:p>
            <a:r>
              <a:rPr lang="en-US" dirty="0"/>
              <a:t>https://</a:t>
            </a:r>
            <a:r>
              <a:rPr lang="en-US" dirty="0" err="1"/>
              <a:t>twitter.com</a:t>
            </a:r>
            <a:r>
              <a:rPr lang="en-US" dirty="0"/>
              <a:t>/</a:t>
            </a:r>
            <a:r>
              <a:rPr lang="en-US" dirty="0" err="1"/>
              <a:t>nhannahjones</a:t>
            </a:r>
            <a:r>
              <a:rPr lang="en-US" dirty="0"/>
              <a:t>/status/1455184081793306627</a:t>
            </a:r>
          </a:p>
        </p:txBody>
      </p:sp>
      <p:pic>
        <p:nvPicPr>
          <p:cNvPr id="5" name="Google Shape;493;geaed67ee57_0_171">
            <a:extLst>
              <a:ext uri="{FF2B5EF4-FFF2-40B4-BE49-F238E27FC236}">
                <a16:creationId xmlns:a16="http://schemas.microsoft.com/office/drawing/2014/main" id="{6107CCEE-484F-0B41-8D9F-9674387D89F9}"/>
              </a:ext>
            </a:extLst>
          </p:cNvPr>
          <p:cNvPicPr preferRelativeResize="0"/>
          <p:nvPr/>
        </p:nvPicPr>
        <p:blipFill>
          <a:blip r:embed="rId3">
            <a:alphaModFix/>
          </a:blip>
          <a:stretch>
            <a:fillRect/>
          </a:stretch>
        </p:blipFill>
        <p:spPr>
          <a:xfrm>
            <a:off x="7920842" y="3759382"/>
            <a:ext cx="4423522" cy="2725557"/>
          </a:xfrm>
          <a:prstGeom prst="rect">
            <a:avLst/>
          </a:prstGeom>
          <a:noFill/>
          <a:ln>
            <a:noFill/>
          </a:ln>
        </p:spPr>
      </p:pic>
    </p:spTree>
    <p:extLst>
      <p:ext uri="{BB962C8B-B14F-4D97-AF65-F5344CB8AC3E}">
        <p14:creationId xmlns:p14="http://schemas.microsoft.com/office/powerpoint/2010/main" val="39913048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geaed67ee57_0_438"/>
          <p:cNvSpPr txBox="1">
            <a:spLocks noGrp="1"/>
          </p:cNvSpPr>
          <p:nvPr>
            <p:ph type="dt" idx="10"/>
          </p:nvPr>
        </p:nvSpPr>
        <p:spPr>
          <a:xfrm>
            <a:off x="280982" y="6484940"/>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000"/>
              <a:t>8/17/21</a:t>
            </a:r>
            <a:endParaRPr sz="1000"/>
          </a:p>
        </p:txBody>
      </p:sp>
      <p:sp>
        <p:nvSpPr>
          <p:cNvPr id="597" name="Google Shape;597;geaed67ee57_0_438"/>
          <p:cNvSpPr txBox="1">
            <a:spLocks noGrp="1"/>
          </p:cNvSpPr>
          <p:nvPr>
            <p:ph type="ftr" idx="11"/>
          </p:nvPr>
        </p:nvSpPr>
        <p:spPr>
          <a:xfrm>
            <a:off x="4038600" y="648494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000"/>
              <a:t>UB</a:t>
            </a:r>
            <a:endParaRPr sz="1000"/>
          </a:p>
        </p:txBody>
      </p:sp>
      <p:sp>
        <p:nvSpPr>
          <p:cNvPr id="598" name="Google Shape;598;geaed67ee57_0_438"/>
          <p:cNvSpPr txBox="1">
            <a:spLocks noGrp="1"/>
          </p:cNvSpPr>
          <p:nvPr>
            <p:ph type="sldNum" idx="12"/>
          </p:nvPr>
        </p:nvSpPr>
        <p:spPr>
          <a:xfrm>
            <a:off x="9339272" y="648494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000"/>
              <a:t>42</a:t>
            </a:fld>
            <a:endParaRPr sz="1000"/>
          </a:p>
        </p:txBody>
      </p:sp>
      <p:sp>
        <p:nvSpPr>
          <p:cNvPr id="608" name="Google Shape;608;geaed67ee57_0_438"/>
          <p:cNvSpPr txBox="1"/>
          <p:nvPr/>
        </p:nvSpPr>
        <p:spPr>
          <a:xfrm>
            <a:off x="4628100" y="259725"/>
            <a:ext cx="7563900" cy="1442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3800" b="1">
                <a:solidFill>
                  <a:schemeClr val="dk1"/>
                </a:solidFill>
                <a:latin typeface="EB Garamond"/>
                <a:ea typeface="EB Garamond"/>
                <a:cs typeface="EB Garamond"/>
                <a:sym typeface="EB Garamond"/>
              </a:rPr>
              <a:t>Why </a:t>
            </a:r>
            <a:r>
              <a:rPr lang="en-US" sz="3800">
                <a:solidFill>
                  <a:schemeClr val="dk1"/>
                </a:solidFill>
                <a:latin typeface="EB Garamond"/>
                <a:ea typeface="EB Garamond"/>
                <a:cs typeface="EB Garamond"/>
                <a:sym typeface="EB Garamond"/>
              </a:rPr>
              <a:t>did the people make racially biased decisions?</a:t>
            </a:r>
            <a:endParaRPr sz="4100"/>
          </a:p>
        </p:txBody>
      </p:sp>
      <p:sp>
        <p:nvSpPr>
          <p:cNvPr id="609" name="Google Shape;609;geaed67ee57_0_438"/>
          <p:cNvSpPr txBox="1"/>
          <p:nvPr/>
        </p:nvSpPr>
        <p:spPr>
          <a:xfrm>
            <a:off x="5445028" y="4260926"/>
            <a:ext cx="5730900" cy="1911600"/>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0"/>
              </a:spcBef>
              <a:spcAft>
                <a:spcPts val="0"/>
              </a:spcAft>
              <a:buNone/>
            </a:pPr>
            <a:r>
              <a:rPr lang="en-US" sz="3400" dirty="0">
                <a:solidFill>
                  <a:schemeClr val="dk1"/>
                </a:solidFill>
                <a:latin typeface="EB Garamond"/>
                <a:ea typeface="EB Garamond"/>
                <a:cs typeface="EB Garamond"/>
                <a:sym typeface="EB Garamond"/>
              </a:rPr>
              <a:t>A: Because racial biases and  discrimination are built into our </a:t>
            </a:r>
            <a:r>
              <a:rPr lang="en-US" sz="3400" b="1" dirty="0">
                <a:solidFill>
                  <a:schemeClr val="dk1"/>
                </a:solidFill>
                <a:latin typeface="EB Garamond"/>
                <a:ea typeface="EB Garamond"/>
                <a:cs typeface="EB Garamond"/>
                <a:sym typeface="EB Garamond"/>
              </a:rPr>
              <a:t>society </a:t>
            </a:r>
            <a:r>
              <a:rPr lang="en-US" sz="3400" dirty="0">
                <a:solidFill>
                  <a:schemeClr val="dk1"/>
                </a:solidFill>
                <a:latin typeface="EB Garamond"/>
                <a:ea typeface="EB Garamond"/>
                <a:cs typeface="EB Garamond"/>
                <a:sym typeface="EB Garamond"/>
              </a:rPr>
              <a:t>at a structural level</a:t>
            </a:r>
            <a:endParaRPr sz="5100" dirty="0">
              <a:solidFill>
                <a:schemeClr val="dk1"/>
              </a:solidFill>
              <a:latin typeface="Century Gothic"/>
              <a:ea typeface="Century Gothic"/>
              <a:cs typeface="Century Gothic"/>
              <a:sym typeface="Century Gothic"/>
            </a:endParaRPr>
          </a:p>
        </p:txBody>
      </p:sp>
      <p:pic>
        <p:nvPicPr>
          <p:cNvPr id="16" name="Picture 15">
            <a:extLst>
              <a:ext uri="{FF2B5EF4-FFF2-40B4-BE49-F238E27FC236}">
                <a16:creationId xmlns:a16="http://schemas.microsoft.com/office/drawing/2014/main" id="{95A62EFC-EBAD-6F47-8CA6-36E53A387841}"/>
              </a:ext>
            </a:extLst>
          </p:cNvPr>
          <p:cNvPicPr>
            <a:picLocks noChangeAspect="1"/>
          </p:cNvPicPr>
          <p:nvPr/>
        </p:nvPicPr>
        <p:blipFill>
          <a:blip r:embed="rId3"/>
          <a:stretch>
            <a:fillRect/>
          </a:stretch>
        </p:blipFill>
        <p:spPr>
          <a:xfrm>
            <a:off x="280982" y="1701825"/>
            <a:ext cx="4509565" cy="4092013"/>
          </a:xfrm>
          <a:prstGeom prst="rect">
            <a:avLst/>
          </a:prstGeom>
        </p:spPr>
      </p:pic>
      <p:sp>
        <p:nvSpPr>
          <p:cNvPr id="8" name="Google Shape;609;geaed67ee57_0_438">
            <a:extLst>
              <a:ext uri="{FF2B5EF4-FFF2-40B4-BE49-F238E27FC236}">
                <a16:creationId xmlns:a16="http://schemas.microsoft.com/office/drawing/2014/main" id="{B796BE72-621F-BE43-A759-CD5E92765ED5}"/>
              </a:ext>
            </a:extLst>
          </p:cNvPr>
          <p:cNvSpPr txBox="1"/>
          <p:nvPr/>
        </p:nvSpPr>
        <p:spPr>
          <a:xfrm>
            <a:off x="5287950" y="2181782"/>
            <a:ext cx="5730900" cy="1388042"/>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0"/>
              </a:spcBef>
              <a:spcAft>
                <a:spcPts val="0"/>
              </a:spcAft>
              <a:buNone/>
            </a:pPr>
            <a:r>
              <a:rPr lang="en-US" sz="3400" b="1" dirty="0">
                <a:solidFill>
                  <a:srgbClr val="FF0000"/>
                </a:solidFill>
                <a:latin typeface="EB Garamond"/>
                <a:ea typeface="EB Garamond"/>
                <a:cs typeface="EB Garamond"/>
                <a:sym typeface="EB Garamond"/>
              </a:rPr>
              <a:t>A: Because case workers are bad, racist people</a:t>
            </a:r>
            <a:endParaRPr sz="5100" b="1" dirty="0">
              <a:solidFill>
                <a:srgbClr val="FF000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9"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6856B8-A487-5A4C-8B6C-E1A4CCB973F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43</a:t>
            </a:fld>
            <a:endParaRPr lang="en-US"/>
          </a:p>
        </p:txBody>
      </p:sp>
      <p:sp>
        <p:nvSpPr>
          <p:cNvPr id="4" name="Rectangle 3">
            <a:extLst>
              <a:ext uri="{FF2B5EF4-FFF2-40B4-BE49-F238E27FC236}">
                <a16:creationId xmlns:a16="http://schemas.microsoft.com/office/drawing/2014/main" id="{F91198D3-D28A-F44C-9F37-C280879DF588}"/>
              </a:ext>
            </a:extLst>
          </p:cNvPr>
          <p:cNvSpPr/>
          <p:nvPr/>
        </p:nvSpPr>
        <p:spPr>
          <a:xfrm>
            <a:off x="2412000" y="2308359"/>
            <a:ext cx="8608302" cy="1323439"/>
          </a:xfrm>
          <a:prstGeom prst="rect">
            <a:avLst/>
          </a:prstGeom>
        </p:spPr>
        <p:txBody>
          <a:bodyPr wrap="square">
            <a:spAutoFit/>
          </a:bodyPr>
          <a:lstStyle/>
          <a:p>
            <a:r>
              <a:rPr lang="en-US" sz="2000" dirty="0">
                <a:solidFill>
                  <a:srgbClr val="333333"/>
                </a:solidFill>
                <a:latin typeface="arial" panose="020B0604020202020204" pitchFamily="34" charset="0"/>
              </a:rPr>
              <a:t> But at the same moment that minorities were included in positions of power in the courts, African American children disproportionately entered the system as delinquents rather than as dependent or neglected (</a:t>
            </a:r>
            <a:r>
              <a:rPr lang="en-US" sz="2000" dirty="0">
                <a:solidFill>
                  <a:srgbClr val="006ACC"/>
                </a:solidFill>
                <a:latin typeface="arial" panose="020B0604020202020204" pitchFamily="34" charset="0"/>
                <a:hlinkClick r:id="rId2"/>
              </a:rPr>
              <a:t>Trost 2005</a:t>
            </a:r>
            <a:r>
              <a:rPr lang="en-US" sz="2000" dirty="0">
                <a:solidFill>
                  <a:srgbClr val="333333"/>
                </a:solidFill>
                <a:latin typeface="arial" panose="020B0604020202020204" pitchFamily="34" charset="0"/>
              </a:rPr>
              <a:t>; </a:t>
            </a:r>
            <a:r>
              <a:rPr lang="en-US" sz="2000" dirty="0">
                <a:solidFill>
                  <a:srgbClr val="006ACC"/>
                </a:solidFill>
                <a:latin typeface="arial" panose="020B0604020202020204" pitchFamily="34" charset="0"/>
                <a:hlinkClick r:id="rId2"/>
              </a:rPr>
              <a:t>Ward 2012</a:t>
            </a:r>
            <a:r>
              <a:rPr lang="en-US" sz="2000" dirty="0">
                <a:solidFill>
                  <a:srgbClr val="333333"/>
                </a:solidFill>
                <a:latin typeface="arial" panose="020B0604020202020204" pitchFamily="34" charset="0"/>
              </a:rPr>
              <a:t>). </a:t>
            </a:r>
            <a:endParaRPr lang="en-US" sz="2000" dirty="0"/>
          </a:p>
        </p:txBody>
      </p:sp>
      <p:pic>
        <p:nvPicPr>
          <p:cNvPr id="6" name="Picture 5">
            <a:extLst>
              <a:ext uri="{FF2B5EF4-FFF2-40B4-BE49-F238E27FC236}">
                <a16:creationId xmlns:a16="http://schemas.microsoft.com/office/drawing/2014/main" id="{A38B7674-3C84-BE43-9024-BCA4895564D1}"/>
              </a:ext>
            </a:extLst>
          </p:cNvPr>
          <p:cNvPicPr>
            <a:picLocks noChangeAspect="1"/>
          </p:cNvPicPr>
          <p:nvPr/>
        </p:nvPicPr>
        <p:blipFill>
          <a:blip r:embed="rId3"/>
          <a:stretch>
            <a:fillRect/>
          </a:stretch>
        </p:blipFill>
        <p:spPr>
          <a:xfrm>
            <a:off x="347667" y="523425"/>
            <a:ext cx="11844333" cy="1458444"/>
          </a:xfrm>
          <a:prstGeom prst="rect">
            <a:avLst/>
          </a:prstGeom>
        </p:spPr>
      </p:pic>
      <p:sp>
        <p:nvSpPr>
          <p:cNvPr id="7" name="Rectangle 6">
            <a:extLst>
              <a:ext uri="{FF2B5EF4-FFF2-40B4-BE49-F238E27FC236}">
                <a16:creationId xmlns:a16="http://schemas.microsoft.com/office/drawing/2014/main" id="{DF5C0303-18FF-BC44-93F0-5863B7C9C1CB}"/>
              </a:ext>
            </a:extLst>
          </p:cNvPr>
          <p:cNvSpPr/>
          <p:nvPr/>
        </p:nvSpPr>
        <p:spPr>
          <a:xfrm>
            <a:off x="249568" y="6015139"/>
            <a:ext cx="5375189" cy="307777"/>
          </a:xfrm>
          <a:prstGeom prst="rect">
            <a:avLst/>
          </a:prstGeom>
        </p:spPr>
        <p:txBody>
          <a:bodyPr wrap="none">
            <a:spAutoFit/>
          </a:bodyPr>
          <a:lstStyle/>
          <a:p>
            <a:r>
              <a:rPr lang="en-US" dirty="0"/>
              <a:t>https://</a:t>
            </a:r>
            <a:r>
              <a:rPr lang="en-US" dirty="0" err="1"/>
              <a:t>journals.sagepub.com</a:t>
            </a:r>
            <a:r>
              <a:rPr lang="en-US" dirty="0"/>
              <a:t>/</a:t>
            </a:r>
            <a:r>
              <a:rPr lang="en-US" dirty="0" err="1"/>
              <a:t>doi</a:t>
            </a:r>
            <a:r>
              <a:rPr lang="en-US" dirty="0"/>
              <a:t>/full/10.1177/0003122420911062</a:t>
            </a:r>
          </a:p>
        </p:txBody>
      </p:sp>
      <p:pic>
        <p:nvPicPr>
          <p:cNvPr id="8" name="Picture 7">
            <a:extLst>
              <a:ext uri="{FF2B5EF4-FFF2-40B4-BE49-F238E27FC236}">
                <a16:creationId xmlns:a16="http://schemas.microsoft.com/office/drawing/2014/main" id="{94BA3BF4-6ADD-F944-BDA0-4D394A96706D}"/>
              </a:ext>
            </a:extLst>
          </p:cNvPr>
          <p:cNvPicPr>
            <a:picLocks noChangeAspect="1"/>
          </p:cNvPicPr>
          <p:nvPr/>
        </p:nvPicPr>
        <p:blipFill>
          <a:blip r:embed="rId4"/>
          <a:stretch>
            <a:fillRect/>
          </a:stretch>
        </p:blipFill>
        <p:spPr>
          <a:xfrm>
            <a:off x="723900" y="3806311"/>
            <a:ext cx="10744200" cy="2057400"/>
          </a:xfrm>
          <a:prstGeom prst="rect">
            <a:avLst/>
          </a:prstGeom>
        </p:spPr>
      </p:pic>
    </p:spTree>
    <p:extLst>
      <p:ext uri="{BB962C8B-B14F-4D97-AF65-F5344CB8AC3E}">
        <p14:creationId xmlns:p14="http://schemas.microsoft.com/office/powerpoint/2010/main" val="368764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geaed67ee57_0_456"/>
          <p:cNvSpPr txBox="1">
            <a:spLocks noGrp="1"/>
          </p:cNvSpPr>
          <p:nvPr>
            <p:ph type="dt" idx="10"/>
          </p:nvPr>
        </p:nvSpPr>
        <p:spPr>
          <a:xfrm>
            <a:off x="280982" y="6484940"/>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000"/>
              <a:t>8/17/21</a:t>
            </a:r>
            <a:endParaRPr sz="1000"/>
          </a:p>
        </p:txBody>
      </p:sp>
      <p:sp>
        <p:nvSpPr>
          <p:cNvPr id="624" name="Google Shape;624;geaed67ee57_0_456"/>
          <p:cNvSpPr txBox="1">
            <a:spLocks noGrp="1"/>
          </p:cNvSpPr>
          <p:nvPr>
            <p:ph type="ftr" idx="11"/>
          </p:nvPr>
        </p:nvSpPr>
        <p:spPr>
          <a:xfrm>
            <a:off x="4038600" y="648494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000"/>
              <a:t>UB</a:t>
            </a:r>
            <a:endParaRPr sz="1000"/>
          </a:p>
        </p:txBody>
      </p:sp>
      <p:sp>
        <p:nvSpPr>
          <p:cNvPr id="625" name="Google Shape;625;geaed67ee57_0_456"/>
          <p:cNvSpPr txBox="1">
            <a:spLocks noGrp="1"/>
          </p:cNvSpPr>
          <p:nvPr>
            <p:ph type="sldNum" idx="12"/>
          </p:nvPr>
        </p:nvSpPr>
        <p:spPr>
          <a:xfrm>
            <a:off x="9339272" y="648494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000"/>
              <a:t>44</a:t>
            </a:fld>
            <a:endParaRPr sz="1000"/>
          </a:p>
        </p:txBody>
      </p:sp>
      <p:sp>
        <p:nvSpPr>
          <p:cNvPr id="635" name="Google Shape;635;geaed67ee57_0_456"/>
          <p:cNvSpPr txBox="1"/>
          <p:nvPr/>
        </p:nvSpPr>
        <p:spPr>
          <a:xfrm>
            <a:off x="5474042" y="259725"/>
            <a:ext cx="6717957" cy="220211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3800" b="1" dirty="0">
                <a:solidFill>
                  <a:schemeClr val="dk1"/>
                </a:solidFill>
                <a:latin typeface="EB Garamond"/>
                <a:ea typeface="EB Garamond"/>
                <a:cs typeface="EB Garamond"/>
                <a:sym typeface="EB Garamond"/>
              </a:rPr>
              <a:t>Why </a:t>
            </a:r>
            <a:r>
              <a:rPr lang="en-US" sz="3800" dirty="0">
                <a:solidFill>
                  <a:schemeClr val="dk1"/>
                </a:solidFill>
                <a:latin typeface="EB Garamond"/>
                <a:ea typeface="EB Garamond"/>
                <a:cs typeface="EB Garamond"/>
                <a:sym typeface="EB Garamond"/>
              </a:rPr>
              <a:t>are racial bias and discrimination built into our society at a structural level?</a:t>
            </a:r>
            <a:endParaRPr sz="4100" dirty="0"/>
          </a:p>
        </p:txBody>
      </p:sp>
      <p:sp>
        <p:nvSpPr>
          <p:cNvPr id="636" name="Google Shape;636;geaed67ee57_0_456"/>
          <p:cNvSpPr txBox="1"/>
          <p:nvPr/>
        </p:nvSpPr>
        <p:spPr>
          <a:xfrm>
            <a:off x="5749930" y="2601189"/>
            <a:ext cx="5730900" cy="3115500"/>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0"/>
              </a:spcBef>
              <a:spcAft>
                <a:spcPts val="0"/>
              </a:spcAft>
              <a:buNone/>
            </a:pPr>
            <a:r>
              <a:rPr lang="en-US" sz="3400">
                <a:solidFill>
                  <a:schemeClr val="dk1"/>
                </a:solidFill>
                <a:latin typeface="EB Garamond"/>
                <a:ea typeface="EB Garamond"/>
                <a:cs typeface="EB Garamond"/>
                <a:sym typeface="EB Garamond"/>
              </a:rPr>
              <a:t>A: Because American society has </a:t>
            </a:r>
            <a:r>
              <a:rPr lang="en-US" sz="3400" b="1">
                <a:solidFill>
                  <a:schemeClr val="dk1"/>
                </a:solidFill>
                <a:latin typeface="EB Garamond"/>
                <a:ea typeface="EB Garamond"/>
                <a:cs typeface="EB Garamond"/>
                <a:sym typeface="EB Garamond"/>
              </a:rPr>
              <a:t>historically </a:t>
            </a:r>
            <a:r>
              <a:rPr lang="en-US" sz="3400">
                <a:solidFill>
                  <a:schemeClr val="dk1"/>
                </a:solidFill>
                <a:latin typeface="EB Garamond"/>
                <a:ea typeface="EB Garamond"/>
                <a:cs typeface="EB Garamond"/>
                <a:sym typeface="EB Garamond"/>
              </a:rPr>
              <a:t>favored White Americans, relative to Black Americans, and structural racism is reproduced over time </a:t>
            </a:r>
            <a:endParaRPr sz="5100">
              <a:solidFill>
                <a:schemeClr val="dk1"/>
              </a:solidFill>
              <a:latin typeface="Century Gothic"/>
              <a:ea typeface="Century Gothic"/>
              <a:cs typeface="Century Gothic"/>
              <a:sym typeface="Century Gothic"/>
            </a:endParaRPr>
          </a:p>
        </p:txBody>
      </p:sp>
      <p:pic>
        <p:nvPicPr>
          <p:cNvPr id="16" name="Picture 15">
            <a:extLst>
              <a:ext uri="{FF2B5EF4-FFF2-40B4-BE49-F238E27FC236}">
                <a16:creationId xmlns:a16="http://schemas.microsoft.com/office/drawing/2014/main" id="{96D9D9FA-4643-3747-819B-4678D96EA7A3}"/>
              </a:ext>
            </a:extLst>
          </p:cNvPr>
          <p:cNvPicPr>
            <a:picLocks noChangeAspect="1"/>
          </p:cNvPicPr>
          <p:nvPr/>
        </p:nvPicPr>
        <p:blipFill rotWithShape="1">
          <a:blip r:embed="rId3"/>
          <a:srcRect l="4683" t="801" r="6519" b="2168"/>
          <a:stretch/>
        </p:blipFill>
        <p:spPr>
          <a:xfrm>
            <a:off x="19030" y="560594"/>
            <a:ext cx="5730900" cy="56781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24A5A5-0491-8F47-AA8B-0DFB5B3F4D81}"/>
              </a:ext>
            </a:extLst>
          </p:cNvPr>
          <p:cNvSpPr>
            <a:spLocks noGrp="1"/>
          </p:cNvSpPr>
          <p:nvPr>
            <p:ph type="title"/>
          </p:nvPr>
        </p:nvSpPr>
        <p:spPr/>
        <p:txBody>
          <a:bodyPr>
            <a:normAutofit/>
          </a:bodyPr>
          <a:lstStyle/>
          <a:p>
            <a:r>
              <a:rPr lang="en-US" dirty="0"/>
              <a:t>Why are Black youth over-represented?</a:t>
            </a:r>
          </a:p>
        </p:txBody>
      </p:sp>
      <p:sp>
        <p:nvSpPr>
          <p:cNvPr id="4" name="Text Placeholder 3">
            <a:extLst>
              <a:ext uri="{FF2B5EF4-FFF2-40B4-BE49-F238E27FC236}">
                <a16:creationId xmlns:a16="http://schemas.microsoft.com/office/drawing/2014/main" id="{C65CFAB0-103A-3B44-9B0B-EC80E7ADD252}"/>
              </a:ext>
            </a:extLst>
          </p:cNvPr>
          <p:cNvSpPr>
            <a:spLocks noGrp="1"/>
          </p:cNvSpPr>
          <p:nvPr>
            <p:ph type="body" idx="1"/>
          </p:nvPr>
        </p:nvSpPr>
        <p:spPr/>
        <p:txBody>
          <a:bodyPr>
            <a:normAutofit/>
          </a:bodyPr>
          <a:lstStyle/>
          <a:p>
            <a:pPr marL="114300" indent="0">
              <a:buNone/>
            </a:pPr>
            <a:r>
              <a:rPr lang="en-US" sz="3200" dirty="0"/>
              <a:t>Two possible reasons</a:t>
            </a:r>
          </a:p>
          <a:p>
            <a:pPr marL="628650" indent="-514350">
              <a:buFont typeface="+mj-lt"/>
              <a:buAutoNum type="arabicPeriod"/>
            </a:pPr>
            <a:r>
              <a:rPr lang="en-US" sz="3200" b="1" dirty="0"/>
              <a:t>Need/Risk </a:t>
            </a:r>
            <a:r>
              <a:rPr lang="en-US" sz="2400" b="1" dirty="0"/>
              <a:t>(Black parents have less money to support children) </a:t>
            </a:r>
          </a:p>
          <a:p>
            <a:pPr marL="628650" indent="-514350">
              <a:buFont typeface="+mj-lt"/>
              <a:buAutoNum type="arabicPeriod"/>
            </a:pPr>
            <a:r>
              <a:rPr lang="en-US" sz="3200" dirty="0"/>
              <a:t>Discrimination/Bias</a:t>
            </a:r>
            <a:r>
              <a:rPr lang="en-US" sz="2400" dirty="0"/>
              <a:t> (Black families are over-policed within Child Welfare)</a:t>
            </a:r>
          </a:p>
        </p:txBody>
      </p:sp>
      <p:sp>
        <p:nvSpPr>
          <p:cNvPr id="2" name="Slide Number Placeholder 1">
            <a:extLst>
              <a:ext uri="{FF2B5EF4-FFF2-40B4-BE49-F238E27FC236}">
                <a16:creationId xmlns:a16="http://schemas.microsoft.com/office/drawing/2014/main" id="{FD0C2066-18F8-DE46-A3ED-BB26EA71B54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45</a:t>
            </a:fld>
            <a:endParaRPr lang="en-US"/>
          </a:p>
        </p:txBody>
      </p:sp>
    </p:spTree>
    <p:extLst>
      <p:ext uri="{BB962C8B-B14F-4D97-AF65-F5344CB8AC3E}">
        <p14:creationId xmlns:p14="http://schemas.microsoft.com/office/powerpoint/2010/main" val="37260071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914B93-9469-7A43-B86A-2A4F3FAB095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46</a:t>
            </a:fld>
            <a:endParaRPr lang="en-US"/>
          </a:p>
        </p:txBody>
      </p:sp>
      <p:pic>
        <p:nvPicPr>
          <p:cNvPr id="3" name="Google Shape;711;geaed67ee57_0_532">
            <a:extLst>
              <a:ext uri="{FF2B5EF4-FFF2-40B4-BE49-F238E27FC236}">
                <a16:creationId xmlns:a16="http://schemas.microsoft.com/office/drawing/2014/main" id="{86B47BE1-98EC-374C-829C-9995D5C29A33}"/>
              </a:ext>
            </a:extLst>
          </p:cNvPr>
          <p:cNvPicPr preferRelativeResize="0"/>
          <p:nvPr/>
        </p:nvPicPr>
        <p:blipFill rotWithShape="1">
          <a:blip r:embed="rId2">
            <a:alphaModFix/>
          </a:blip>
          <a:srcRect t="32043" b="35445"/>
          <a:stretch/>
        </p:blipFill>
        <p:spPr>
          <a:xfrm>
            <a:off x="3489052" y="3429000"/>
            <a:ext cx="8702948" cy="2829470"/>
          </a:xfrm>
          <a:prstGeom prst="rect">
            <a:avLst/>
          </a:prstGeom>
          <a:noFill/>
          <a:ln>
            <a:noFill/>
          </a:ln>
        </p:spPr>
      </p:pic>
      <p:pic>
        <p:nvPicPr>
          <p:cNvPr id="4" name="Picture 2" descr="How Redlining&amp;#39;s Racist Effects Lasted for Decades - The New York Times">
            <a:extLst>
              <a:ext uri="{FF2B5EF4-FFF2-40B4-BE49-F238E27FC236}">
                <a16:creationId xmlns:a16="http://schemas.microsoft.com/office/drawing/2014/main" id="{8CB4DE38-4EE0-F84A-B2AA-4E724397A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029" y="401803"/>
            <a:ext cx="6171409" cy="322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90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1" name="Google Shape;121;p4"/>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8/17/21</a:t>
            </a:r>
            <a:endParaRPr/>
          </a:p>
        </p:txBody>
      </p:sp>
      <p:sp>
        <p:nvSpPr>
          <p:cNvPr id="122" name="Google Shape;122;p4"/>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UB</a:t>
            </a:r>
            <a:endParaRPr/>
          </a:p>
        </p:txBody>
      </p:sp>
      <p:sp>
        <p:nvSpPr>
          <p:cNvPr id="123" name="Google Shape;123;p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47</a:t>
            </a:fld>
            <a:endParaRPr/>
          </a:p>
        </p:txBody>
      </p:sp>
      <p:sp>
        <p:nvSpPr>
          <p:cNvPr id="120" name="Google Shape;120;p4"/>
          <p:cNvSpPr txBox="1">
            <a:spLocks noGrp="1"/>
          </p:cNvSpPr>
          <p:nvPr>
            <p:ph type="body" idx="4294967295"/>
          </p:nvPr>
        </p:nvSpPr>
        <p:spPr>
          <a:xfrm>
            <a:off x="1348793" y="731835"/>
            <a:ext cx="9850014" cy="5160965"/>
          </a:xfrm>
          <a:prstGeom prst="rect">
            <a:avLst/>
          </a:prstGeom>
          <a:noFill/>
          <a:ln>
            <a:noFill/>
          </a:ln>
        </p:spPr>
        <p:txBody>
          <a:bodyPr spcFirstLastPara="1" wrap="square" lIns="91425" tIns="45700" rIns="91425" bIns="45700" anchor="t" anchorCtr="0">
            <a:normAutofit/>
          </a:bodyPr>
          <a:lstStyle/>
          <a:p>
            <a:pPr marL="0" lvl="0" indent="0" algn="ctr">
              <a:spcBef>
                <a:spcPts val="0"/>
              </a:spcBef>
              <a:buSzPts val="2800"/>
              <a:buNone/>
            </a:pPr>
            <a:r>
              <a:rPr lang="en-US" sz="5400" dirty="0"/>
              <a:t>OK.</a:t>
            </a:r>
          </a:p>
          <a:p>
            <a:pPr marL="0" lvl="0" indent="0" algn="ctr">
              <a:spcBef>
                <a:spcPts val="0"/>
              </a:spcBef>
              <a:buSzPts val="2800"/>
              <a:buNone/>
            </a:pPr>
            <a:endParaRPr lang="en-US" sz="5400" dirty="0"/>
          </a:p>
          <a:p>
            <a:pPr marL="0" lvl="0" indent="0" algn="ctr">
              <a:spcBef>
                <a:spcPts val="0"/>
              </a:spcBef>
              <a:buSzPts val="2800"/>
              <a:buNone/>
            </a:pPr>
            <a:r>
              <a:rPr lang="en-US" sz="5400" dirty="0"/>
              <a:t>This seems bad. </a:t>
            </a:r>
          </a:p>
          <a:p>
            <a:pPr marL="0" lvl="0" indent="0" algn="ctr">
              <a:spcBef>
                <a:spcPts val="0"/>
              </a:spcBef>
              <a:buSzPts val="2800"/>
              <a:buNone/>
            </a:pPr>
            <a:endParaRPr lang="en-US" sz="5400" b="1" dirty="0"/>
          </a:p>
          <a:p>
            <a:pPr marL="0" lvl="0" indent="0" algn="ctr">
              <a:spcBef>
                <a:spcPts val="0"/>
              </a:spcBef>
              <a:buSzPts val="2800"/>
              <a:buNone/>
            </a:pPr>
            <a:r>
              <a:rPr lang="en-US" sz="5400" b="1" dirty="0"/>
              <a:t>What can we do about it?</a:t>
            </a:r>
          </a:p>
        </p:txBody>
      </p:sp>
    </p:spTree>
    <p:extLst>
      <p:ext uri="{BB962C8B-B14F-4D97-AF65-F5344CB8AC3E}">
        <p14:creationId xmlns:p14="http://schemas.microsoft.com/office/powerpoint/2010/main" val="775578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eaed67ee57_0_138"/>
          <p:cNvSpPr txBox="1">
            <a:spLocks noGrp="1"/>
          </p:cNvSpPr>
          <p:nvPr>
            <p:ph type="ctrTitle"/>
          </p:nvPr>
        </p:nvSpPr>
        <p:spPr>
          <a:xfrm>
            <a:off x="1451428" y="2022925"/>
            <a:ext cx="9913200" cy="238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ct val="100000"/>
              <a:buFont typeface="Poppins Medium"/>
              <a:buNone/>
            </a:pPr>
            <a:r>
              <a:rPr lang="en-US" dirty="0">
                <a:hlinkClick r:id="rId3"/>
              </a:rPr>
              <a:t>The Impossible Project:</a:t>
            </a:r>
            <a:br>
              <a:rPr lang="en-US" dirty="0">
                <a:hlinkClick r:id="rId3"/>
              </a:rPr>
            </a:br>
            <a:r>
              <a:rPr lang="en-US" dirty="0">
                <a:hlinkClick r:id="rId3"/>
              </a:rPr>
              <a:t>Making Computing Antiracist </a:t>
            </a:r>
            <a:endParaRPr dirty="0">
              <a:solidFill>
                <a:srgbClr val="BFBFBF"/>
              </a:solidFill>
            </a:endParaRPr>
          </a:p>
        </p:txBody>
      </p:sp>
      <p:sp>
        <p:nvSpPr>
          <p:cNvPr id="421" name="Google Shape;421;geaed67ee57_0_138"/>
          <p:cNvSpPr txBox="1">
            <a:spLocks noGrp="1"/>
          </p:cNvSpPr>
          <p:nvPr>
            <p:ph type="dt" idx="10"/>
          </p:nvPr>
        </p:nvSpPr>
        <p:spPr>
          <a:xfrm>
            <a:off x="280982" y="6484940"/>
            <a:ext cx="2743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Poppins Medium"/>
              <a:buNone/>
            </a:pPr>
            <a:r>
              <a:rPr lang="en-US" sz="1600" b="0" i="0" u="none" strike="noStrike" cap="none">
                <a:solidFill>
                  <a:srgbClr val="FFFFFF"/>
                </a:solidFill>
                <a:latin typeface="Poppins Medium"/>
                <a:ea typeface="Poppins Medium"/>
                <a:cs typeface="Poppins Medium"/>
                <a:sym typeface="Poppins Medium"/>
              </a:rPr>
              <a:t>8/13/21</a:t>
            </a:r>
            <a:endParaRPr sz="1600" b="0" i="0" u="none" strike="noStrike" cap="none">
              <a:solidFill>
                <a:srgbClr val="FFFFFF"/>
              </a:solidFill>
              <a:latin typeface="Poppins Medium"/>
              <a:ea typeface="Poppins Medium"/>
              <a:cs typeface="Poppins Medium"/>
              <a:sym typeface="Poppins Medium"/>
            </a:endParaRPr>
          </a:p>
        </p:txBody>
      </p:sp>
      <p:sp>
        <p:nvSpPr>
          <p:cNvPr id="422" name="Google Shape;422;geaed67ee57_0_138"/>
          <p:cNvSpPr txBox="1">
            <a:spLocks noGrp="1"/>
          </p:cNvSpPr>
          <p:nvPr>
            <p:ph type="ftr" idx="11"/>
          </p:nvPr>
        </p:nvSpPr>
        <p:spPr>
          <a:xfrm>
            <a:off x="4038600" y="6484940"/>
            <a:ext cx="41148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Poppins Medium"/>
              <a:buNone/>
            </a:pPr>
            <a:r>
              <a:rPr lang="en-US" sz="1600" b="0" i="0" u="none" strike="noStrike" cap="none">
                <a:solidFill>
                  <a:srgbClr val="FFFFFF"/>
                </a:solidFill>
                <a:latin typeface="Poppins Medium"/>
                <a:ea typeface="Poppins Medium"/>
                <a:cs typeface="Poppins Medium"/>
                <a:sym typeface="Poppins Medium"/>
              </a:rPr>
              <a:t>UB</a:t>
            </a:r>
            <a:endParaRPr/>
          </a:p>
        </p:txBody>
      </p:sp>
      <p:sp>
        <p:nvSpPr>
          <p:cNvPr id="423" name="Google Shape;423;geaed67ee57_0_138"/>
          <p:cNvSpPr txBox="1">
            <a:spLocks noGrp="1"/>
          </p:cNvSpPr>
          <p:nvPr>
            <p:ph type="sldNum" idx="12"/>
          </p:nvPr>
        </p:nvSpPr>
        <p:spPr>
          <a:xfrm>
            <a:off x="9339272" y="648494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600"/>
              <a:buFont typeface="Poppins Medium"/>
              <a:buNone/>
            </a:pPr>
            <a:fld id="{00000000-1234-1234-1234-123412341234}" type="slidenum">
              <a:rPr lang="en-US" sz="1600" b="0" i="0" u="none" strike="noStrike" cap="none">
                <a:solidFill>
                  <a:srgbClr val="FFFFFF"/>
                </a:solidFill>
                <a:latin typeface="Poppins Medium"/>
                <a:ea typeface="Poppins Medium"/>
                <a:cs typeface="Poppins Medium"/>
                <a:sym typeface="Poppins Medium"/>
              </a:rPr>
              <a:t>48</a:t>
            </a:fld>
            <a:endParaRPr sz="1600" b="0" i="0" u="none" strike="noStrike" cap="none">
              <a:solidFill>
                <a:srgbClr val="FFFFFF"/>
              </a:solidFill>
              <a:latin typeface="Poppins Medium"/>
              <a:ea typeface="Poppins Medium"/>
              <a:cs typeface="Poppins Medium"/>
              <a:sym typeface="Poppins Medium"/>
            </a:endParaRPr>
          </a:p>
        </p:txBody>
      </p:sp>
    </p:spTree>
    <p:extLst>
      <p:ext uri="{BB962C8B-B14F-4D97-AF65-F5344CB8AC3E}">
        <p14:creationId xmlns:p14="http://schemas.microsoft.com/office/powerpoint/2010/main" val="29107946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A7826D-7C0A-D44E-8791-116CA70BAD5C}"/>
              </a:ext>
            </a:extLst>
          </p:cNvPr>
          <p:cNvSpPr>
            <a:spLocks noGrp="1"/>
          </p:cNvSpPr>
          <p:nvPr>
            <p:ph type="title"/>
          </p:nvPr>
        </p:nvSpPr>
        <p:spPr/>
        <p:txBody>
          <a:bodyPr/>
          <a:lstStyle/>
          <a:p>
            <a:r>
              <a:rPr lang="en-US" dirty="0"/>
              <a:t>The case study</a:t>
            </a:r>
          </a:p>
        </p:txBody>
      </p:sp>
      <p:pic>
        <p:nvPicPr>
          <p:cNvPr id="5" name="Online Media 4" descr="Racial bias found in health care company algorithm">
            <a:hlinkClick r:id="" action="ppaction://media"/>
            <a:extLst>
              <a:ext uri="{FF2B5EF4-FFF2-40B4-BE49-F238E27FC236}">
                <a16:creationId xmlns:a16="http://schemas.microsoft.com/office/drawing/2014/main" id="{A4C49886-64FA-1641-AED7-C39D006B886A}"/>
              </a:ext>
            </a:extLst>
          </p:cNvPr>
          <p:cNvPicPr>
            <a:picLocks noRot="1" noChangeAspect="1"/>
          </p:cNvPicPr>
          <p:nvPr>
            <a:videoFile r:link="rId1"/>
          </p:nvPr>
        </p:nvPicPr>
        <p:blipFill>
          <a:blip r:embed="rId3"/>
          <a:stretch>
            <a:fillRect/>
          </a:stretch>
        </p:blipFill>
        <p:spPr>
          <a:xfrm>
            <a:off x="2326640" y="1492250"/>
            <a:ext cx="8067310" cy="4558030"/>
          </a:xfrm>
          <a:prstGeom prst="rect">
            <a:avLst/>
          </a:prstGeom>
        </p:spPr>
      </p:pic>
    </p:spTree>
    <p:extLst>
      <p:ext uri="{BB962C8B-B14F-4D97-AF65-F5344CB8AC3E}">
        <p14:creationId xmlns:p14="http://schemas.microsoft.com/office/powerpoint/2010/main" val="186498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31461-5953-A04F-8633-345AB7D8150F}"/>
              </a:ext>
            </a:extLst>
          </p:cNvPr>
          <p:cNvSpPr>
            <a:spLocks noGrp="1"/>
          </p:cNvSpPr>
          <p:nvPr>
            <p:ph type="title"/>
          </p:nvPr>
        </p:nvSpPr>
        <p:spPr/>
        <p:txBody>
          <a:bodyPr/>
          <a:lstStyle/>
          <a:p>
            <a:r>
              <a:rPr lang="en-US" dirty="0"/>
              <a:t>A blanket acknowledgement/thanks</a:t>
            </a:r>
          </a:p>
        </p:txBody>
      </p:sp>
      <p:sp>
        <p:nvSpPr>
          <p:cNvPr id="3" name="TextBox 2">
            <a:extLst>
              <a:ext uri="{FF2B5EF4-FFF2-40B4-BE49-F238E27FC236}">
                <a16:creationId xmlns:a16="http://schemas.microsoft.com/office/drawing/2014/main" id="{41DB0AFD-C16C-8244-BA40-EAD85732122E}"/>
              </a:ext>
            </a:extLst>
          </p:cNvPr>
          <p:cNvSpPr txBox="1"/>
          <p:nvPr/>
        </p:nvSpPr>
        <p:spPr>
          <a:xfrm>
            <a:off x="1083733" y="2381956"/>
            <a:ext cx="5452134" cy="369332"/>
          </a:xfrm>
          <a:prstGeom prst="rect">
            <a:avLst/>
          </a:prstGeom>
          <a:noFill/>
        </p:spPr>
        <p:txBody>
          <a:bodyPr wrap="none" rtlCol="0">
            <a:spAutoFit/>
          </a:bodyPr>
          <a:lstStyle/>
          <a:p>
            <a:r>
              <a:rPr lang="en-US" dirty="0"/>
              <a:t>Thanks to Kenny Joseph for allowing me to use his slides</a:t>
            </a:r>
          </a:p>
        </p:txBody>
      </p:sp>
    </p:spTree>
    <p:extLst>
      <p:ext uri="{BB962C8B-B14F-4D97-AF65-F5344CB8AC3E}">
        <p14:creationId xmlns:p14="http://schemas.microsoft.com/office/powerpoint/2010/main" val="18557234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EB18D1-65AE-BA44-85CF-FDF1A8359A1E}"/>
              </a:ext>
            </a:extLst>
          </p:cNvPr>
          <p:cNvSpPr>
            <a:spLocks noGrp="1"/>
          </p:cNvSpPr>
          <p:nvPr>
            <p:ph type="title"/>
          </p:nvPr>
        </p:nvSpPr>
        <p:spPr/>
        <p:txBody>
          <a:bodyPr/>
          <a:lstStyle/>
          <a:p>
            <a:r>
              <a:rPr lang="en-US" dirty="0"/>
              <a:t>WHY worksheet due tomorrow 5pm</a:t>
            </a:r>
          </a:p>
        </p:txBody>
      </p:sp>
      <p:pic>
        <p:nvPicPr>
          <p:cNvPr id="6" name="Picture 5">
            <a:extLst>
              <a:ext uri="{FF2B5EF4-FFF2-40B4-BE49-F238E27FC236}">
                <a16:creationId xmlns:a16="http://schemas.microsoft.com/office/drawing/2014/main" id="{E7077DE2-6FC9-654C-BF6C-D7CEA4D070ED}"/>
              </a:ext>
            </a:extLst>
          </p:cNvPr>
          <p:cNvPicPr>
            <a:picLocks noChangeAspect="1"/>
          </p:cNvPicPr>
          <p:nvPr/>
        </p:nvPicPr>
        <p:blipFill>
          <a:blip r:embed="rId2"/>
          <a:stretch>
            <a:fillRect/>
          </a:stretch>
        </p:blipFill>
        <p:spPr>
          <a:xfrm>
            <a:off x="0" y="1847091"/>
            <a:ext cx="12192000" cy="3163818"/>
          </a:xfrm>
          <a:prstGeom prst="rect">
            <a:avLst/>
          </a:prstGeom>
        </p:spPr>
      </p:pic>
    </p:spTree>
    <p:extLst>
      <p:ext uri="{BB962C8B-B14F-4D97-AF65-F5344CB8AC3E}">
        <p14:creationId xmlns:p14="http://schemas.microsoft.com/office/powerpoint/2010/main" val="1182037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82078-6CDE-E548-ABA0-D1E56A7A62D6}"/>
              </a:ext>
            </a:extLst>
          </p:cNvPr>
          <p:cNvSpPr>
            <a:spLocks noGrp="1"/>
          </p:cNvSpPr>
          <p:nvPr>
            <p:ph type="title"/>
          </p:nvPr>
        </p:nvSpPr>
        <p:spPr/>
        <p:txBody>
          <a:bodyPr/>
          <a:lstStyle/>
          <a:p>
            <a:r>
              <a:rPr lang="en-US" dirty="0"/>
              <a:t>Impossible Project!</a:t>
            </a:r>
          </a:p>
        </p:txBody>
      </p:sp>
      <p:pic>
        <p:nvPicPr>
          <p:cNvPr id="4" name="Picture 3">
            <a:extLst>
              <a:ext uri="{FF2B5EF4-FFF2-40B4-BE49-F238E27FC236}">
                <a16:creationId xmlns:a16="http://schemas.microsoft.com/office/drawing/2014/main" id="{8E76C5D5-2949-644A-AB3E-66D801A16ACD}"/>
              </a:ext>
            </a:extLst>
          </p:cNvPr>
          <p:cNvPicPr>
            <a:picLocks noChangeAspect="1"/>
          </p:cNvPicPr>
          <p:nvPr/>
        </p:nvPicPr>
        <p:blipFill>
          <a:blip r:embed="rId2"/>
          <a:stretch>
            <a:fillRect/>
          </a:stretch>
        </p:blipFill>
        <p:spPr>
          <a:xfrm>
            <a:off x="0" y="1523638"/>
            <a:ext cx="12192000" cy="5210547"/>
          </a:xfrm>
          <a:prstGeom prst="rect">
            <a:avLst/>
          </a:prstGeom>
        </p:spPr>
      </p:pic>
    </p:spTree>
    <p:extLst>
      <p:ext uri="{BB962C8B-B14F-4D97-AF65-F5344CB8AC3E}">
        <p14:creationId xmlns:p14="http://schemas.microsoft.com/office/powerpoint/2010/main" val="2134560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C741F-5BA1-0F43-A8AB-34944EA470A0}"/>
              </a:ext>
            </a:extLst>
          </p:cNvPr>
          <p:cNvSpPr>
            <a:spLocks noGrp="1"/>
          </p:cNvSpPr>
          <p:nvPr>
            <p:ph type="title"/>
          </p:nvPr>
        </p:nvSpPr>
        <p:spPr/>
        <p:txBody>
          <a:bodyPr/>
          <a:lstStyle/>
          <a:p>
            <a:r>
              <a:rPr lang="en-US" dirty="0"/>
              <a:t>What is Impossible Project?</a:t>
            </a:r>
          </a:p>
        </p:txBody>
      </p:sp>
      <p:pic>
        <p:nvPicPr>
          <p:cNvPr id="3" name="ML IP Intro Muller. Sp 22.mp4" descr="ML IP Intro Muller. Sp 22.mp4">
            <a:hlinkClick r:id="" action="ppaction://media"/>
            <a:extLst>
              <a:ext uri="{FF2B5EF4-FFF2-40B4-BE49-F238E27FC236}">
                <a16:creationId xmlns:a16="http://schemas.microsoft.com/office/drawing/2014/main" id="{9F9F725C-D58F-8741-8FA1-575253FEE6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0200" y="1331594"/>
            <a:ext cx="8671560" cy="5419725"/>
          </a:xfrm>
          <a:prstGeom prst="rect">
            <a:avLst/>
          </a:prstGeom>
        </p:spPr>
      </p:pic>
    </p:spTree>
    <p:extLst>
      <p:ext uri="{BB962C8B-B14F-4D97-AF65-F5344CB8AC3E}">
        <p14:creationId xmlns:p14="http://schemas.microsoft.com/office/powerpoint/2010/main" val="131218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8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597DA-B431-3E4F-A8FE-19D0C70AB504}"/>
              </a:ext>
            </a:extLst>
          </p:cNvPr>
          <p:cNvSpPr>
            <a:spLocks noGrp="1"/>
          </p:cNvSpPr>
          <p:nvPr>
            <p:ph type="title"/>
          </p:nvPr>
        </p:nvSpPr>
        <p:spPr/>
        <p:txBody>
          <a:bodyPr/>
          <a:lstStyle/>
          <a:p>
            <a:r>
              <a:rPr lang="en-US" dirty="0"/>
              <a:t>Few more introductions</a:t>
            </a:r>
          </a:p>
        </p:txBody>
      </p:sp>
      <p:sp>
        <p:nvSpPr>
          <p:cNvPr id="3" name="TextBox 2">
            <a:extLst>
              <a:ext uri="{FF2B5EF4-FFF2-40B4-BE49-F238E27FC236}">
                <a16:creationId xmlns:a16="http://schemas.microsoft.com/office/drawing/2014/main" id="{165860EA-2D58-994E-BFB0-2FA88A261EDA}"/>
              </a:ext>
            </a:extLst>
          </p:cNvPr>
          <p:cNvSpPr txBox="1"/>
          <p:nvPr/>
        </p:nvSpPr>
        <p:spPr>
          <a:xfrm>
            <a:off x="1038578" y="1930400"/>
            <a:ext cx="4565352" cy="707886"/>
          </a:xfrm>
          <a:prstGeom prst="rect">
            <a:avLst/>
          </a:prstGeom>
          <a:noFill/>
        </p:spPr>
        <p:txBody>
          <a:bodyPr wrap="none" rtlCol="0">
            <a:spAutoFit/>
          </a:bodyPr>
          <a:lstStyle/>
          <a:p>
            <a:r>
              <a:rPr lang="en-US" sz="4000" dirty="0"/>
              <a:t>Dr. Kimberly Boulden</a:t>
            </a:r>
          </a:p>
        </p:txBody>
      </p:sp>
      <p:sp>
        <p:nvSpPr>
          <p:cNvPr id="4" name="TextBox 3">
            <a:extLst>
              <a:ext uri="{FF2B5EF4-FFF2-40B4-BE49-F238E27FC236}">
                <a16:creationId xmlns:a16="http://schemas.microsoft.com/office/drawing/2014/main" id="{39AF972D-34E6-CB49-957F-B8B99BA6FD94}"/>
              </a:ext>
            </a:extLst>
          </p:cNvPr>
          <p:cNvSpPr txBox="1"/>
          <p:nvPr/>
        </p:nvSpPr>
        <p:spPr>
          <a:xfrm>
            <a:off x="1038578" y="3075057"/>
            <a:ext cx="3701526" cy="707886"/>
          </a:xfrm>
          <a:prstGeom prst="rect">
            <a:avLst/>
          </a:prstGeom>
          <a:noFill/>
        </p:spPr>
        <p:txBody>
          <a:bodyPr wrap="none" rtlCol="0">
            <a:spAutoFit/>
          </a:bodyPr>
          <a:lstStyle/>
          <a:p>
            <a:r>
              <a:rPr lang="en-US" sz="4000" dirty="0"/>
              <a:t>Mikaela Hastings</a:t>
            </a:r>
          </a:p>
        </p:txBody>
      </p:sp>
      <p:sp>
        <p:nvSpPr>
          <p:cNvPr id="5" name="TextBox 4">
            <a:extLst>
              <a:ext uri="{FF2B5EF4-FFF2-40B4-BE49-F238E27FC236}">
                <a16:creationId xmlns:a16="http://schemas.microsoft.com/office/drawing/2014/main" id="{2342B595-FDEA-8D4E-A151-41741F3E00CD}"/>
              </a:ext>
            </a:extLst>
          </p:cNvPr>
          <p:cNvSpPr txBox="1"/>
          <p:nvPr/>
        </p:nvSpPr>
        <p:spPr>
          <a:xfrm>
            <a:off x="1038578" y="4219714"/>
            <a:ext cx="6463436" cy="707886"/>
          </a:xfrm>
          <a:prstGeom prst="rect">
            <a:avLst/>
          </a:prstGeom>
          <a:noFill/>
        </p:spPr>
        <p:txBody>
          <a:bodyPr wrap="none" rtlCol="0">
            <a:spAutoFit/>
          </a:bodyPr>
          <a:lstStyle/>
          <a:p>
            <a:r>
              <a:rPr lang="en-US" sz="4000" dirty="0" err="1"/>
              <a:t>Maungo</a:t>
            </a:r>
            <a:r>
              <a:rPr lang="en-US" sz="4000" dirty="0"/>
              <a:t> (</a:t>
            </a:r>
            <a:r>
              <a:rPr lang="en-US" sz="4000" dirty="0" err="1"/>
              <a:t>Botsalano</a:t>
            </a:r>
            <a:r>
              <a:rPr lang="en-US" sz="4000" dirty="0"/>
              <a:t>) </a:t>
            </a:r>
            <a:r>
              <a:rPr lang="en-US" sz="4000" dirty="0" err="1"/>
              <a:t>Makgabo</a:t>
            </a:r>
            <a:endParaRPr lang="en-US" sz="4000" dirty="0"/>
          </a:p>
        </p:txBody>
      </p:sp>
    </p:spTree>
    <p:extLst>
      <p:ext uri="{BB962C8B-B14F-4D97-AF65-F5344CB8AC3E}">
        <p14:creationId xmlns:p14="http://schemas.microsoft.com/office/powerpoint/2010/main" val="318446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E5017D5-4C3A-864D-A7D1-E3BAF7B1D1C1}"/>
              </a:ext>
            </a:extLst>
          </p:cNvPr>
          <p:cNvSpPr/>
          <p:nvPr/>
        </p:nvSpPr>
        <p:spPr>
          <a:xfrm>
            <a:off x="281571" y="1788400"/>
            <a:ext cx="1537010" cy="1092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Real world goal</a:t>
            </a:r>
          </a:p>
        </p:txBody>
      </p:sp>
      <p:sp>
        <p:nvSpPr>
          <p:cNvPr id="21" name="Rectangle 20">
            <a:extLst>
              <a:ext uri="{FF2B5EF4-FFF2-40B4-BE49-F238E27FC236}">
                <a16:creationId xmlns:a16="http://schemas.microsoft.com/office/drawing/2014/main" id="{F52DBBD5-8310-794B-B3A7-074CE0EF3BDE}"/>
              </a:ext>
            </a:extLst>
          </p:cNvPr>
          <p:cNvSpPr/>
          <p:nvPr/>
        </p:nvSpPr>
        <p:spPr>
          <a:xfrm>
            <a:off x="2391935" y="1788400"/>
            <a:ext cx="1537010" cy="1092820"/>
          </a:xfrm>
          <a:prstGeom prst="rect">
            <a:avLst/>
          </a:prstGeom>
          <a:solidFill>
            <a:srgbClr val="4472C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Real world mechanism</a:t>
            </a:r>
          </a:p>
        </p:txBody>
      </p:sp>
      <p:sp>
        <p:nvSpPr>
          <p:cNvPr id="22" name="Rectangle 21">
            <a:extLst>
              <a:ext uri="{FF2B5EF4-FFF2-40B4-BE49-F238E27FC236}">
                <a16:creationId xmlns:a16="http://schemas.microsoft.com/office/drawing/2014/main" id="{1A6AABC1-5B8E-2648-89F0-9A15F4FCF85E}"/>
              </a:ext>
            </a:extLst>
          </p:cNvPr>
          <p:cNvSpPr/>
          <p:nvPr/>
        </p:nvSpPr>
        <p:spPr>
          <a:xfrm>
            <a:off x="4472561" y="1788400"/>
            <a:ext cx="1537010" cy="1092820"/>
          </a:xfrm>
          <a:prstGeom prst="rect">
            <a:avLst/>
          </a:prstGeom>
          <a:solidFill>
            <a:srgbClr val="4472C4">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Learning problem</a:t>
            </a:r>
          </a:p>
        </p:txBody>
      </p:sp>
      <p:sp>
        <p:nvSpPr>
          <p:cNvPr id="23" name="Rectangle 22">
            <a:extLst>
              <a:ext uri="{FF2B5EF4-FFF2-40B4-BE49-F238E27FC236}">
                <a16:creationId xmlns:a16="http://schemas.microsoft.com/office/drawing/2014/main" id="{BCEC1936-A84B-5046-ABE3-3CD75FB65AEE}"/>
              </a:ext>
            </a:extLst>
          </p:cNvPr>
          <p:cNvSpPr/>
          <p:nvPr/>
        </p:nvSpPr>
        <p:spPr>
          <a:xfrm>
            <a:off x="6591290" y="1788400"/>
            <a:ext cx="1537010" cy="109282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collection mechanism</a:t>
            </a:r>
          </a:p>
        </p:txBody>
      </p:sp>
      <p:sp>
        <p:nvSpPr>
          <p:cNvPr id="24" name="Rectangle 23">
            <a:extLst>
              <a:ext uri="{FF2B5EF4-FFF2-40B4-BE49-F238E27FC236}">
                <a16:creationId xmlns:a16="http://schemas.microsoft.com/office/drawing/2014/main" id="{80542AF9-D7B4-5141-8280-483A027BBD90}"/>
              </a:ext>
            </a:extLst>
          </p:cNvPr>
          <p:cNvSpPr/>
          <p:nvPr/>
        </p:nvSpPr>
        <p:spPr>
          <a:xfrm>
            <a:off x="8517667" y="1788400"/>
            <a:ext cx="1537010" cy="1092820"/>
          </a:xfrm>
          <a:prstGeom prst="rect">
            <a:avLst/>
          </a:prstGeom>
          <a:solidFill>
            <a:srgbClr val="385723">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Which data to collect?</a:t>
            </a:r>
          </a:p>
        </p:txBody>
      </p:sp>
      <p:sp>
        <p:nvSpPr>
          <p:cNvPr id="25" name="Rectangle 24">
            <a:extLst>
              <a:ext uri="{FF2B5EF4-FFF2-40B4-BE49-F238E27FC236}">
                <a16:creationId xmlns:a16="http://schemas.microsoft.com/office/drawing/2014/main" id="{40F7F9A0-C75E-C24B-B5BB-B7168422E39A}"/>
              </a:ext>
            </a:extLst>
          </p:cNvPr>
          <p:cNvSpPr/>
          <p:nvPr/>
        </p:nvSpPr>
        <p:spPr>
          <a:xfrm>
            <a:off x="10444043" y="1788400"/>
            <a:ext cx="1632727" cy="1092820"/>
          </a:xfrm>
          <a:prstGeom prst="rect">
            <a:avLst/>
          </a:prstGeom>
          <a:solidFill>
            <a:srgbClr val="385723">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representation</a:t>
            </a:r>
          </a:p>
        </p:txBody>
      </p:sp>
      <p:sp>
        <p:nvSpPr>
          <p:cNvPr id="26" name="Rectangle 25">
            <a:extLst>
              <a:ext uri="{FF2B5EF4-FFF2-40B4-BE49-F238E27FC236}">
                <a16:creationId xmlns:a16="http://schemas.microsoft.com/office/drawing/2014/main" id="{6CF2F3AA-F583-6A48-92EF-D381D490B9C2}"/>
              </a:ext>
            </a:extLst>
          </p:cNvPr>
          <p:cNvSpPr/>
          <p:nvPr/>
        </p:nvSpPr>
        <p:spPr>
          <a:xfrm>
            <a:off x="10539760" y="3345853"/>
            <a:ext cx="1537010" cy="1092820"/>
          </a:xfrm>
          <a:prstGeom prst="rect">
            <a:avLst/>
          </a:prstGeom>
          <a:solidFill>
            <a:schemeClr val="accent2">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Target class/model</a:t>
            </a:r>
          </a:p>
        </p:txBody>
      </p:sp>
      <p:sp>
        <p:nvSpPr>
          <p:cNvPr id="27" name="Rectangle 26">
            <a:extLst>
              <a:ext uri="{FF2B5EF4-FFF2-40B4-BE49-F238E27FC236}">
                <a16:creationId xmlns:a16="http://schemas.microsoft.com/office/drawing/2014/main" id="{2F5C939B-8AE4-8848-8D06-F8288774D118}"/>
              </a:ext>
            </a:extLst>
          </p:cNvPr>
          <p:cNvSpPr/>
          <p:nvPr/>
        </p:nvSpPr>
        <p:spPr>
          <a:xfrm>
            <a:off x="10539760" y="4903306"/>
            <a:ext cx="1537010" cy="1092820"/>
          </a:xfrm>
          <a:prstGeom prst="rect">
            <a:avLst/>
          </a:prstGeom>
          <a:solidFill>
            <a:schemeClr val="accent2">
              <a:lumMod val="75000"/>
              <a:alpha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Training data set</a:t>
            </a:r>
          </a:p>
        </p:txBody>
      </p:sp>
      <p:sp>
        <p:nvSpPr>
          <p:cNvPr id="28" name="Rectangle 27">
            <a:extLst>
              <a:ext uri="{FF2B5EF4-FFF2-40B4-BE49-F238E27FC236}">
                <a16:creationId xmlns:a16="http://schemas.microsoft.com/office/drawing/2014/main" id="{1B06C8A6-AF67-EA47-AF74-486D456B44F8}"/>
              </a:ext>
            </a:extLst>
          </p:cNvPr>
          <p:cNvSpPr/>
          <p:nvPr/>
        </p:nvSpPr>
        <p:spPr>
          <a:xfrm>
            <a:off x="8517667" y="4903306"/>
            <a:ext cx="1537010" cy="1092820"/>
          </a:xfrm>
          <a:prstGeom prst="rect">
            <a:avLst/>
          </a:prstGeom>
          <a:solidFill>
            <a:schemeClr val="accent2">
              <a:lumMod val="75000"/>
              <a:alpha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Model training</a:t>
            </a:r>
          </a:p>
        </p:txBody>
      </p:sp>
      <p:sp>
        <p:nvSpPr>
          <p:cNvPr id="29" name="Rectangle 28">
            <a:extLst>
              <a:ext uri="{FF2B5EF4-FFF2-40B4-BE49-F238E27FC236}">
                <a16:creationId xmlns:a16="http://schemas.microsoft.com/office/drawing/2014/main" id="{976D8431-8CA5-414A-8D8A-F7B154DCE8C1}"/>
              </a:ext>
            </a:extLst>
          </p:cNvPr>
          <p:cNvSpPr/>
          <p:nvPr/>
        </p:nvSpPr>
        <p:spPr>
          <a:xfrm>
            <a:off x="6591290" y="4903306"/>
            <a:ext cx="1537010" cy="109282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Predict on test data</a:t>
            </a:r>
          </a:p>
        </p:txBody>
      </p:sp>
      <p:sp>
        <p:nvSpPr>
          <p:cNvPr id="30" name="Rectangle 29">
            <a:extLst>
              <a:ext uri="{FF2B5EF4-FFF2-40B4-BE49-F238E27FC236}">
                <a16:creationId xmlns:a16="http://schemas.microsoft.com/office/drawing/2014/main" id="{ABC6D014-BCA0-6240-9B35-D699D5014FDD}"/>
              </a:ext>
            </a:extLst>
          </p:cNvPr>
          <p:cNvSpPr/>
          <p:nvPr/>
        </p:nvSpPr>
        <p:spPr>
          <a:xfrm>
            <a:off x="4472561" y="4903306"/>
            <a:ext cx="1537010" cy="1092820"/>
          </a:xfrm>
          <a:prstGeom prst="rect">
            <a:avLst/>
          </a:prstGeom>
          <a:solidFill>
            <a:srgbClr val="7F7F7F">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Evaluate error</a:t>
            </a:r>
          </a:p>
        </p:txBody>
      </p:sp>
      <p:sp>
        <p:nvSpPr>
          <p:cNvPr id="31" name="Rectangle 30">
            <a:extLst>
              <a:ext uri="{FF2B5EF4-FFF2-40B4-BE49-F238E27FC236}">
                <a16:creationId xmlns:a16="http://schemas.microsoft.com/office/drawing/2014/main" id="{0ACDCB89-A008-BF45-91F0-2DCD7C61E529}"/>
              </a:ext>
            </a:extLst>
          </p:cNvPr>
          <p:cNvSpPr/>
          <p:nvPr/>
        </p:nvSpPr>
        <p:spPr>
          <a:xfrm>
            <a:off x="2391935" y="4903306"/>
            <a:ext cx="1537010" cy="10928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Deploy!</a:t>
            </a:r>
          </a:p>
        </p:txBody>
      </p:sp>
      <p:sp>
        <p:nvSpPr>
          <p:cNvPr id="14" name="Right Arrow 13">
            <a:extLst>
              <a:ext uri="{FF2B5EF4-FFF2-40B4-BE49-F238E27FC236}">
                <a16:creationId xmlns:a16="http://schemas.microsoft.com/office/drawing/2014/main" id="{93514E84-6300-9945-BF63-6B181C70C06C}"/>
              </a:ext>
            </a:extLst>
          </p:cNvPr>
          <p:cNvSpPr/>
          <p:nvPr/>
        </p:nvSpPr>
        <p:spPr>
          <a:xfrm>
            <a:off x="1818581" y="2256751"/>
            <a:ext cx="553840" cy="2564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a:extLst>
              <a:ext uri="{FF2B5EF4-FFF2-40B4-BE49-F238E27FC236}">
                <a16:creationId xmlns:a16="http://schemas.microsoft.com/office/drawing/2014/main" id="{6D7D8FA9-D19A-FC42-B2BF-2842374C0935}"/>
              </a:ext>
            </a:extLst>
          </p:cNvPr>
          <p:cNvSpPr/>
          <p:nvPr/>
        </p:nvSpPr>
        <p:spPr>
          <a:xfrm>
            <a:off x="3915010" y="2206571"/>
            <a:ext cx="553840" cy="2564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08D4D349-089A-5343-9361-E3F15E431334}"/>
              </a:ext>
            </a:extLst>
          </p:cNvPr>
          <p:cNvSpPr/>
          <p:nvPr/>
        </p:nvSpPr>
        <p:spPr>
          <a:xfrm>
            <a:off x="6016542" y="2206570"/>
            <a:ext cx="574747" cy="30665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a:extLst>
              <a:ext uri="{FF2B5EF4-FFF2-40B4-BE49-F238E27FC236}">
                <a16:creationId xmlns:a16="http://schemas.microsoft.com/office/drawing/2014/main" id="{793BA45F-A03B-D74E-9736-428BCD97683E}"/>
              </a:ext>
            </a:extLst>
          </p:cNvPr>
          <p:cNvSpPr/>
          <p:nvPr/>
        </p:nvSpPr>
        <p:spPr>
          <a:xfrm>
            <a:off x="8128301" y="2167539"/>
            <a:ext cx="389366" cy="306657"/>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A3B9DB44-6186-174E-AE1C-57104008A880}"/>
              </a:ext>
            </a:extLst>
          </p:cNvPr>
          <p:cNvSpPr/>
          <p:nvPr/>
        </p:nvSpPr>
        <p:spPr>
          <a:xfrm>
            <a:off x="10068613" y="2150806"/>
            <a:ext cx="389366" cy="306657"/>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a:extLst>
              <a:ext uri="{FF2B5EF4-FFF2-40B4-BE49-F238E27FC236}">
                <a16:creationId xmlns:a16="http://schemas.microsoft.com/office/drawing/2014/main" id="{F8B94690-C0EA-1A40-BE95-8211944CDB01}"/>
              </a:ext>
            </a:extLst>
          </p:cNvPr>
          <p:cNvSpPr/>
          <p:nvPr/>
        </p:nvSpPr>
        <p:spPr>
          <a:xfrm rot="5400000">
            <a:off x="11064561" y="2956728"/>
            <a:ext cx="472538" cy="32152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a:extLst>
              <a:ext uri="{FF2B5EF4-FFF2-40B4-BE49-F238E27FC236}">
                <a16:creationId xmlns:a16="http://schemas.microsoft.com/office/drawing/2014/main" id="{1432C6B0-790C-5C44-A1E0-2424938A2733}"/>
              </a:ext>
            </a:extLst>
          </p:cNvPr>
          <p:cNvSpPr/>
          <p:nvPr/>
        </p:nvSpPr>
        <p:spPr>
          <a:xfrm rot="5400000">
            <a:off x="11071995" y="4510228"/>
            <a:ext cx="472538" cy="321525"/>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a:extLst>
              <a:ext uri="{FF2B5EF4-FFF2-40B4-BE49-F238E27FC236}">
                <a16:creationId xmlns:a16="http://schemas.microsoft.com/office/drawing/2014/main" id="{4959E30A-983D-4C42-97EA-BE64AB9A7747}"/>
              </a:ext>
            </a:extLst>
          </p:cNvPr>
          <p:cNvSpPr/>
          <p:nvPr/>
        </p:nvSpPr>
        <p:spPr>
          <a:xfrm rot="10800000">
            <a:off x="10054677" y="5288953"/>
            <a:ext cx="472538" cy="321525"/>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a:extLst>
              <a:ext uri="{FF2B5EF4-FFF2-40B4-BE49-F238E27FC236}">
                <a16:creationId xmlns:a16="http://schemas.microsoft.com/office/drawing/2014/main" id="{07FAAE30-166D-DA41-95EE-FCB391EDEBB2}"/>
              </a:ext>
            </a:extLst>
          </p:cNvPr>
          <p:cNvSpPr/>
          <p:nvPr/>
        </p:nvSpPr>
        <p:spPr>
          <a:xfrm rot="10800000">
            <a:off x="8140845" y="5288952"/>
            <a:ext cx="389366" cy="39122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a:extLst>
              <a:ext uri="{FF2B5EF4-FFF2-40B4-BE49-F238E27FC236}">
                <a16:creationId xmlns:a16="http://schemas.microsoft.com/office/drawing/2014/main" id="{470A17D1-484C-3F40-AAF8-29B8DC193A78}"/>
              </a:ext>
            </a:extLst>
          </p:cNvPr>
          <p:cNvSpPr/>
          <p:nvPr/>
        </p:nvSpPr>
        <p:spPr>
          <a:xfrm rot="10800000">
            <a:off x="6016542" y="5293603"/>
            <a:ext cx="577079" cy="391222"/>
          </a:xfrm>
          <a:prstGeom prst="right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a:extLst>
              <a:ext uri="{FF2B5EF4-FFF2-40B4-BE49-F238E27FC236}">
                <a16:creationId xmlns:a16="http://schemas.microsoft.com/office/drawing/2014/main" id="{57E6FFED-7080-9C47-80A3-1180159355CB}"/>
              </a:ext>
            </a:extLst>
          </p:cNvPr>
          <p:cNvSpPr/>
          <p:nvPr/>
        </p:nvSpPr>
        <p:spPr>
          <a:xfrm rot="10800000">
            <a:off x="3935914" y="5288953"/>
            <a:ext cx="524101" cy="39122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16071E4-85D2-CA4B-BB76-ED42354E0DA4}"/>
              </a:ext>
            </a:extLst>
          </p:cNvPr>
          <p:cNvGrpSpPr/>
          <p:nvPr/>
        </p:nvGrpSpPr>
        <p:grpSpPr>
          <a:xfrm>
            <a:off x="245791" y="2859938"/>
            <a:ext cx="10302507" cy="2118697"/>
            <a:chOff x="245791" y="2859938"/>
            <a:chExt cx="10302507" cy="2118697"/>
          </a:xfrm>
        </p:grpSpPr>
        <p:sp>
          <p:nvSpPr>
            <p:cNvPr id="40" name="Rectangle 39">
              <a:extLst>
                <a:ext uri="{FF2B5EF4-FFF2-40B4-BE49-F238E27FC236}">
                  <a16:creationId xmlns:a16="http://schemas.microsoft.com/office/drawing/2014/main" id="{317F9DA1-E01F-9942-819A-3379ECF7DB3E}"/>
                </a:ext>
              </a:extLst>
            </p:cNvPr>
            <p:cNvSpPr/>
            <p:nvPr/>
          </p:nvSpPr>
          <p:spPr>
            <a:xfrm>
              <a:off x="245791" y="3463400"/>
              <a:ext cx="9822822" cy="90092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Society</a:t>
              </a:r>
            </a:p>
          </p:txBody>
        </p:sp>
        <p:sp>
          <p:nvSpPr>
            <p:cNvPr id="2" name="Up-Down Arrow 1">
              <a:extLst>
                <a:ext uri="{FF2B5EF4-FFF2-40B4-BE49-F238E27FC236}">
                  <a16:creationId xmlns:a16="http://schemas.microsoft.com/office/drawing/2014/main" id="{3DD9D2A2-6CEB-374F-87CC-2B602634F94A}"/>
                </a:ext>
              </a:extLst>
            </p:cNvPr>
            <p:cNvSpPr/>
            <p:nvPr/>
          </p:nvSpPr>
          <p:spPr>
            <a:xfrm>
              <a:off x="914400" y="2875633"/>
              <a:ext cx="178420" cy="585449"/>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Up-Down Arrow 43">
              <a:extLst>
                <a:ext uri="{FF2B5EF4-FFF2-40B4-BE49-F238E27FC236}">
                  <a16:creationId xmlns:a16="http://schemas.microsoft.com/office/drawing/2014/main" id="{7F551C16-CAEA-B54C-9F35-4E8E28FDCA3F}"/>
                </a:ext>
              </a:extLst>
            </p:cNvPr>
            <p:cNvSpPr/>
            <p:nvPr/>
          </p:nvSpPr>
          <p:spPr>
            <a:xfrm>
              <a:off x="2944374" y="2875632"/>
              <a:ext cx="178420" cy="585449"/>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Up-Down Arrow 44">
              <a:extLst>
                <a:ext uri="{FF2B5EF4-FFF2-40B4-BE49-F238E27FC236}">
                  <a16:creationId xmlns:a16="http://schemas.microsoft.com/office/drawing/2014/main" id="{9318C0B6-D097-0E44-B8B4-F4D8D2DBFA63}"/>
                </a:ext>
              </a:extLst>
            </p:cNvPr>
            <p:cNvSpPr/>
            <p:nvPr/>
          </p:nvSpPr>
          <p:spPr>
            <a:xfrm>
              <a:off x="5113070" y="2883538"/>
              <a:ext cx="178420" cy="585449"/>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Up-Down Arrow 45">
              <a:extLst>
                <a:ext uri="{FF2B5EF4-FFF2-40B4-BE49-F238E27FC236}">
                  <a16:creationId xmlns:a16="http://schemas.microsoft.com/office/drawing/2014/main" id="{EEAE5132-9C63-6D40-9BD8-874E75D39703}"/>
                </a:ext>
              </a:extLst>
            </p:cNvPr>
            <p:cNvSpPr/>
            <p:nvPr/>
          </p:nvSpPr>
          <p:spPr>
            <a:xfrm>
              <a:off x="7271995" y="2883537"/>
              <a:ext cx="178420" cy="585449"/>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Up-Down Arrow 46">
              <a:extLst>
                <a:ext uri="{FF2B5EF4-FFF2-40B4-BE49-F238E27FC236}">
                  <a16:creationId xmlns:a16="http://schemas.microsoft.com/office/drawing/2014/main" id="{57A79D34-78A5-1B43-B443-54B9F95D1CAE}"/>
                </a:ext>
              </a:extLst>
            </p:cNvPr>
            <p:cNvSpPr/>
            <p:nvPr/>
          </p:nvSpPr>
          <p:spPr>
            <a:xfrm>
              <a:off x="9154811" y="2875631"/>
              <a:ext cx="178420" cy="585449"/>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Up-Down Arrow 47">
              <a:extLst>
                <a:ext uri="{FF2B5EF4-FFF2-40B4-BE49-F238E27FC236}">
                  <a16:creationId xmlns:a16="http://schemas.microsoft.com/office/drawing/2014/main" id="{3A649DD2-A40C-D240-AE38-B16110A2250A}"/>
                </a:ext>
              </a:extLst>
            </p:cNvPr>
            <p:cNvSpPr/>
            <p:nvPr/>
          </p:nvSpPr>
          <p:spPr>
            <a:xfrm>
              <a:off x="9154811" y="4364329"/>
              <a:ext cx="155522" cy="538977"/>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Up-Down Arrow 48">
              <a:extLst>
                <a:ext uri="{FF2B5EF4-FFF2-40B4-BE49-F238E27FC236}">
                  <a16:creationId xmlns:a16="http://schemas.microsoft.com/office/drawing/2014/main" id="{AFF797B7-A39B-5A41-B583-E01FA0AE604C}"/>
                </a:ext>
              </a:extLst>
            </p:cNvPr>
            <p:cNvSpPr/>
            <p:nvPr/>
          </p:nvSpPr>
          <p:spPr>
            <a:xfrm>
              <a:off x="7261547" y="4364329"/>
              <a:ext cx="155522" cy="538977"/>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Up-Down Arrow 49">
              <a:extLst>
                <a:ext uri="{FF2B5EF4-FFF2-40B4-BE49-F238E27FC236}">
                  <a16:creationId xmlns:a16="http://schemas.microsoft.com/office/drawing/2014/main" id="{3C0CC4AE-1717-5B47-B302-46C6E0161630}"/>
                </a:ext>
              </a:extLst>
            </p:cNvPr>
            <p:cNvSpPr/>
            <p:nvPr/>
          </p:nvSpPr>
          <p:spPr>
            <a:xfrm>
              <a:off x="5135968" y="4364328"/>
              <a:ext cx="155522" cy="538977"/>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Up-Down Arrow 50">
              <a:extLst>
                <a:ext uri="{FF2B5EF4-FFF2-40B4-BE49-F238E27FC236}">
                  <a16:creationId xmlns:a16="http://schemas.microsoft.com/office/drawing/2014/main" id="{06A7A9A6-8C03-394F-A3F9-CD2063CDB1F2}"/>
                </a:ext>
              </a:extLst>
            </p:cNvPr>
            <p:cNvSpPr/>
            <p:nvPr/>
          </p:nvSpPr>
          <p:spPr>
            <a:xfrm>
              <a:off x="2942500" y="4364328"/>
              <a:ext cx="155522" cy="538977"/>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Up-Down Arrow 51">
              <a:extLst>
                <a:ext uri="{FF2B5EF4-FFF2-40B4-BE49-F238E27FC236}">
                  <a16:creationId xmlns:a16="http://schemas.microsoft.com/office/drawing/2014/main" id="{69980E49-12A2-A14C-BDA3-635298398021}"/>
                </a:ext>
              </a:extLst>
            </p:cNvPr>
            <p:cNvSpPr/>
            <p:nvPr/>
          </p:nvSpPr>
          <p:spPr>
            <a:xfrm rot="5400000">
              <a:off x="10201244" y="3710619"/>
              <a:ext cx="221570" cy="472539"/>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Up-Down Arrow 52">
              <a:extLst>
                <a:ext uri="{FF2B5EF4-FFF2-40B4-BE49-F238E27FC236}">
                  <a16:creationId xmlns:a16="http://schemas.microsoft.com/office/drawing/2014/main" id="{68CF806F-13AD-FC4C-9EA5-1404E6194E6F}"/>
                </a:ext>
              </a:extLst>
            </p:cNvPr>
            <p:cNvSpPr/>
            <p:nvPr/>
          </p:nvSpPr>
          <p:spPr>
            <a:xfrm rot="2282344">
              <a:off x="10203565" y="2859938"/>
              <a:ext cx="158079" cy="680795"/>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Up-Down Arrow 53">
              <a:extLst>
                <a:ext uri="{FF2B5EF4-FFF2-40B4-BE49-F238E27FC236}">
                  <a16:creationId xmlns:a16="http://schemas.microsoft.com/office/drawing/2014/main" id="{B96E92CF-625F-EB4D-B7BB-D3B84C3E0F63}"/>
                </a:ext>
              </a:extLst>
            </p:cNvPr>
            <p:cNvSpPr/>
            <p:nvPr/>
          </p:nvSpPr>
          <p:spPr>
            <a:xfrm rot="8320239">
              <a:off x="10176571" y="4297840"/>
              <a:ext cx="158079" cy="680795"/>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5">
            <a:extLst>
              <a:ext uri="{FF2B5EF4-FFF2-40B4-BE49-F238E27FC236}">
                <a16:creationId xmlns:a16="http://schemas.microsoft.com/office/drawing/2014/main" id="{88450E04-E9A8-5248-BE8B-E3CC50B9A330}"/>
              </a:ext>
            </a:extLst>
          </p:cNvPr>
          <p:cNvSpPr>
            <a:spLocks noGrp="1"/>
          </p:cNvSpPr>
          <p:nvPr>
            <p:ph type="title"/>
          </p:nvPr>
        </p:nvSpPr>
        <p:spPr/>
        <p:txBody>
          <a:bodyPr/>
          <a:lstStyle/>
          <a:p>
            <a:r>
              <a:rPr lang="en-US" dirty="0"/>
              <a:t>Why Impossible Project in this course?</a:t>
            </a:r>
          </a:p>
        </p:txBody>
      </p:sp>
    </p:spTree>
    <p:extLst>
      <p:ext uri="{BB962C8B-B14F-4D97-AF65-F5344CB8AC3E}">
        <p14:creationId xmlns:p14="http://schemas.microsoft.com/office/powerpoint/2010/main" val="184774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12030</TotalTime>
  <Words>1441</Words>
  <Application>Microsoft Macintosh PowerPoint</Application>
  <PresentationFormat>Widescreen</PresentationFormat>
  <Paragraphs>186</Paragraphs>
  <Slides>50</Slides>
  <Notes>14</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Arial</vt:lpstr>
      <vt:lpstr>Calibri</vt:lpstr>
      <vt:lpstr>Calibri Light</vt:lpstr>
      <vt:lpstr>Century Gothic</vt:lpstr>
      <vt:lpstr>EB Garamond</vt:lpstr>
      <vt:lpstr>Poppins Medium</vt:lpstr>
      <vt:lpstr>Office Theme</vt:lpstr>
      <vt:lpstr>ML and Society</vt:lpstr>
      <vt:lpstr>2nd discussion summary due right after break</vt:lpstr>
      <vt:lpstr>Grading a bit delayed…</vt:lpstr>
      <vt:lpstr>Office hour today online</vt:lpstr>
      <vt:lpstr>A blanket acknowledgement/thanks</vt:lpstr>
      <vt:lpstr>Impossible Project!</vt:lpstr>
      <vt:lpstr>What is Impossible Project?</vt:lpstr>
      <vt:lpstr>Few more introductions</vt:lpstr>
      <vt:lpstr>Why Impossible Project in this course?</vt:lpstr>
      <vt:lpstr>PowerPoint Presentation</vt:lpstr>
      <vt:lpstr>Are we automating racism?</vt:lpstr>
      <vt:lpstr>Housing segregation</vt:lpstr>
      <vt:lpstr>Historical context..</vt:lpstr>
      <vt:lpstr>What is race? </vt:lpstr>
      <vt:lpstr>So, what is it, then? Where did race come from?</vt:lpstr>
      <vt:lpstr>On Shreya’s Question…</vt:lpstr>
      <vt:lpstr>What is racism?</vt:lpstr>
      <vt:lpstr>Why anti-Black racism?</vt:lpstr>
      <vt:lpstr>Passphrase for today: Alexandra Chouldechova </vt:lpstr>
      <vt:lpstr>PowerPoint Presentation</vt:lpstr>
      <vt:lpstr>What is child welfare?</vt:lpstr>
      <vt:lpstr>PowerPoint Presentation</vt:lpstr>
      <vt:lpstr>State care of another kind</vt:lpstr>
      <vt:lpstr>PowerPoint Presentation</vt:lpstr>
      <vt:lpstr>PowerPoint Presentation</vt:lpstr>
      <vt:lpstr>PowerPoint Presentation</vt:lpstr>
      <vt:lpstr>PowerPoint Presentation</vt:lpstr>
      <vt:lpstr>Summary thus far</vt:lpstr>
      <vt:lpstr>Why are Black youth over-represented?</vt:lpstr>
      <vt:lpstr>Why are Black youth over-represented?</vt:lpstr>
      <vt:lpstr>PowerPoint Presentation</vt:lpstr>
      <vt:lpstr>PowerPoint Presentation</vt:lpstr>
      <vt:lpstr>PowerPoint Presentation</vt:lpstr>
      <vt:lpstr>What data would you use?</vt:lpstr>
      <vt:lpstr>Paper by Chouldechova et 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are Black youth over-represented?</vt:lpstr>
      <vt:lpstr>PowerPoint Presentation</vt:lpstr>
      <vt:lpstr>PowerPoint Presentation</vt:lpstr>
      <vt:lpstr>The Impossible Project: Making Computing Antiracist </vt:lpstr>
      <vt:lpstr>The case study</vt:lpstr>
      <vt:lpstr>WHY worksheet due tomorrow 5pm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CSE 410</dc:title>
  <dc:creator>Microsoft Office User</dc:creator>
  <cp:lastModifiedBy>Atri Rudra</cp:lastModifiedBy>
  <cp:revision>120</cp:revision>
  <dcterms:created xsi:type="dcterms:W3CDTF">2020-01-30T00:44:00Z</dcterms:created>
  <dcterms:modified xsi:type="dcterms:W3CDTF">2022-03-15T15:44:46Z</dcterms:modified>
</cp:coreProperties>
</file>