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509" r:id="rId3"/>
    <p:sldId id="944" r:id="rId4"/>
    <p:sldId id="938" r:id="rId5"/>
    <p:sldId id="262" r:id="rId6"/>
    <p:sldId id="947" r:id="rId7"/>
    <p:sldId id="939" r:id="rId8"/>
    <p:sldId id="948" r:id="rId9"/>
    <p:sldId id="942" r:id="rId10"/>
    <p:sldId id="949" r:id="rId11"/>
    <p:sldId id="943" r:id="rId12"/>
    <p:sldId id="950" r:id="rId13"/>
    <p:sldId id="945" r:id="rId14"/>
    <p:sldId id="434" r:id="rId15"/>
    <p:sldId id="951" r:id="rId16"/>
    <p:sldId id="952" r:id="rId17"/>
    <p:sldId id="946" r:id="rId18"/>
    <p:sldId id="953" r:id="rId19"/>
    <p:sldId id="954" r:id="rId20"/>
    <p:sldId id="9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9662-059C-0B48-A0C5-B3291DBF55AE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D473-3C0C-BE40-8E96-6FAA8F446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aed67ee5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eaed67ee57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Tech often is created with the intention of solving a problem, and yet there are many examples of it exacerbating or causing new, worse problems than those it set out to solve. </a:t>
            </a:r>
            <a:endParaRPr dirty="0"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because technology does not exist in a vacuum, but within a social, political, and historical context. This means that technology is never neutral, and that it can never on it's own solve a problem.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eaed67ee57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aed67ee57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geaed67ee57_0_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 often is created with the intention of solving a problem, and yet there are many examples of it exacerbating or causing new, worse problems than those it set out to solve. 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because technology does not exist in a vacuum, but within a social, political, and historical context. This means that technology is never neutral, and that it can never on it's own solve a problem.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eaed67ee57_0_4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aed67ee57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eaed67ee57_0_4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 often is created with the intention of solving a problem, and yet there are many examples of it exacerbating or causing new, worse problems than those it set out to solve. 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because technology does not exist in a vacuum, but within a social, political, and historical context. This means that technology is never neutral, and that it can never on it's own solve a problem.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eaed67ee57_0_4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eaed67ee57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eaed67ee57_0_4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 often is created with the intention of solving a problem, and yet there are many examples of it exacerbating or causing new, worse problems than those it set out to solve. 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because technology does not exist in a vacuum, but within a social, political, and historical context. This means that technology is never neutral, and that it can never on it's own solve a problem.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eaed67ee57_0_4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-student.cse.buffalo.edu/~atri/ml-and-soc/spr22/ip/how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17,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845AE-5C09-B34E-B4AD-75DBC0E06020}"/>
              </a:ext>
            </a:extLst>
          </p:cNvPr>
          <p:cNvSpPr txBox="1"/>
          <p:nvPr/>
        </p:nvSpPr>
        <p:spPr>
          <a:xfrm>
            <a:off x="385010" y="745957"/>
            <a:ext cx="1159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from birth, till getting a job and beyond that, a white person is given more priority than a same aged black person</a:t>
            </a:r>
          </a:p>
          <a:p>
            <a:r>
              <a:rPr lang="en-US" dirty="0"/>
              <a:t> with same qualifications. Why? Because it is built into our society at a structural level.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9BB53-1DC1-DE47-8B5C-AB9FFB781CF1}"/>
              </a:ext>
            </a:extLst>
          </p:cNvPr>
          <p:cNvSpPr txBox="1"/>
          <p:nvPr/>
        </p:nvSpPr>
        <p:spPr>
          <a:xfrm>
            <a:off x="360947" y="1949116"/>
            <a:ext cx="11799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income inequality, black families cannot afford health insurance. This goes to show how the fundamental institutions</a:t>
            </a:r>
          </a:p>
          <a:p>
            <a:r>
              <a:rPr lang="en-US" dirty="0"/>
              <a:t> are racially biased, and it perpetuates across other institutions, even if it is through indirect means.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C1E36-A4E8-B542-BD52-C105C0DBC9E6}"/>
              </a:ext>
            </a:extLst>
          </p:cNvPr>
          <p:cNvSpPr txBox="1"/>
          <p:nvPr/>
        </p:nvSpPr>
        <p:spPr>
          <a:xfrm>
            <a:off x="385010" y="3308684"/>
            <a:ext cx="11561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textbook case is an excellent example of how racism is structural, rather than an individual failure. Individual doctors </a:t>
            </a:r>
          </a:p>
          <a:p>
            <a:r>
              <a:rPr lang="en-US" dirty="0"/>
              <a:t>and nurses may not be personally bigoted, but inequality is deeply engrained in the entire practice of medicine. </a:t>
            </a:r>
          </a:p>
          <a:p>
            <a:r>
              <a:rPr lang="en-US" dirty="0"/>
              <a:t>Only awareness of that knowledge and active efforts to change it can be considered anti-racist, interpersonal equality </a:t>
            </a:r>
          </a:p>
          <a:p>
            <a:r>
              <a:rPr lang="en-US" dirty="0"/>
              <a:t>on an individual level does nothing to change this status quo.</a:t>
            </a:r>
          </a:p>
        </p:txBody>
      </p:sp>
    </p:spTree>
    <p:extLst>
      <p:ext uri="{BB962C8B-B14F-4D97-AF65-F5344CB8AC3E}">
        <p14:creationId xmlns:p14="http://schemas.microsoft.com/office/powerpoint/2010/main" val="27901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aed67ee57_0_456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8/17/21</a:t>
            </a:r>
            <a:endParaRPr sz="1000"/>
          </a:p>
        </p:txBody>
      </p:sp>
      <p:sp>
        <p:nvSpPr>
          <p:cNvPr id="624" name="Google Shape;624;geaed67ee57_0_456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UB</a:t>
            </a:r>
            <a:endParaRPr sz="1000"/>
          </a:p>
        </p:txBody>
      </p:sp>
      <p:sp>
        <p:nvSpPr>
          <p:cNvPr id="625" name="Google Shape;625;geaed67ee57_0_456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/>
              <a:t>11</a:t>
            </a:fld>
            <a:endParaRPr sz="1000"/>
          </a:p>
        </p:txBody>
      </p:sp>
      <p:sp>
        <p:nvSpPr>
          <p:cNvPr id="635" name="Google Shape;635;geaed67ee57_0_456"/>
          <p:cNvSpPr txBox="1"/>
          <p:nvPr/>
        </p:nvSpPr>
        <p:spPr>
          <a:xfrm>
            <a:off x="5474042" y="259725"/>
            <a:ext cx="6717957" cy="22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Why </a:t>
            </a:r>
            <a:r>
              <a:rPr lang="en-US" sz="3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are racial bias and discrimination built into our society at a structural level?</a:t>
            </a:r>
            <a:endParaRPr sz="4100" dirty="0"/>
          </a:p>
        </p:txBody>
      </p:sp>
      <p:sp>
        <p:nvSpPr>
          <p:cNvPr id="636" name="Google Shape;636;geaed67ee57_0_456"/>
          <p:cNvSpPr txBox="1"/>
          <p:nvPr/>
        </p:nvSpPr>
        <p:spPr>
          <a:xfrm>
            <a:off x="5749930" y="2601189"/>
            <a:ext cx="5730900" cy="31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A: Because American society has been  </a:t>
            </a:r>
            <a:r>
              <a:rPr lang="en-US" sz="3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historically </a:t>
            </a:r>
            <a:r>
              <a:rPr lang="en-US" sz="34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unequal and discriminatory, and structural racism is reproduced over time </a:t>
            </a:r>
            <a:endParaRPr sz="5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D9D9FA-4643-3747-819B-4678D96EA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3" t="801" r="6519" b="2168"/>
          <a:stretch/>
        </p:blipFill>
        <p:spPr>
          <a:xfrm>
            <a:off x="19030" y="560594"/>
            <a:ext cx="5730900" cy="567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43C27-2E1C-2449-8893-87845B825640}"/>
              </a:ext>
            </a:extLst>
          </p:cNvPr>
          <p:cNvSpPr txBox="1"/>
          <p:nvPr/>
        </p:nvSpPr>
        <p:spPr>
          <a:xfrm>
            <a:off x="469232" y="385011"/>
            <a:ext cx="11692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by time we see that blacks were neglected, given a lower stature enslaved by whites, forced to live in redlining areas, </a:t>
            </a:r>
          </a:p>
          <a:p>
            <a:r>
              <a:rPr lang="en-US" dirty="0"/>
              <a:t>purposefully were denied the rights to social security or citizenship or were not allowed to own a property. </a:t>
            </a:r>
          </a:p>
          <a:p>
            <a:r>
              <a:rPr lang="en-US" dirty="0"/>
              <a:t>These structural inequality and structural racism made the young white children believe that blacks were always</a:t>
            </a:r>
          </a:p>
          <a:p>
            <a:r>
              <a:rPr lang="en-US" dirty="0"/>
              <a:t> inferior and were treated like an animal. These reasons say that due to bad historical decisions made by American </a:t>
            </a:r>
          </a:p>
          <a:p>
            <a:r>
              <a:rPr lang="en-US" dirty="0"/>
              <a:t>society built racial discrimination into the society at a structural level.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3694C-B6F7-8E4A-B737-943127FF0CEA}"/>
              </a:ext>
            </a:extLst>
          </p:cNvPr>
          <p:cNvSpPr txBox="1"/>
          <p:nvPr/>
        </p:nvSpPr>
        <p:spPr>
          <a:xfrm>
            <a:off x="469232" y="2156754"/>
            <a:ext cx="11430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movements were largely target at Black Americans, and created this system of distrust against the medical system</a:t>
            </a:r>
          </a:p>
          <a:p>
            <a:r>
              <a:rPr lang="en-US" dirty="0"/>
              <a:t> for the Black folks. This trickled down to modern society where many Black people are wary of the medical system, </a:t>
            </a:r>
          </a:p>
          <a:p>
            <a:r>
              <a:rPr lang="en-US" dirty="0"/>
              <a:t>and would refrain from seeking medical help, such as with the COVID vaccine.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98FAA-E7BC-E443-B89D-55ABC0E7C2F2}"/>
              </a:ext>
            </a:extLst>
          </p:cNvPr>
          <p:cNvSpPr txBox="1"/>
          <p:nvPr/>
        </p:nvSpPr>
        <p:spPr>
          <a:xfrm>
            <a:off x="469232" y="3429000"/>
            <a:ext cx="10948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brief quote is one of many examples from the Vox video of how the medical establishment is largely built on a </a:t>
            </a:r>
          </a:p>
          <a:p>
            <a:r>
              <a:rPr lang="en-US" dirty="0"/>
              <a:t>foundation of discrimination and racism. Many medical discoveries and advancements were made at the expense </a:t>
            </a:r>
          </a:p>
          <a:p>
            <a:r>
              <a:rPr lang="en-US" dirty="0"/>
              <a:t>of enslaved people, and conversely medicine was used to rationalize slavery. This deep intertwining of racism and </a:t>
            </a:r>
          </a:p>
          <a:p>
            <a:r>
              <a:rPr lang="en-US" dirty="0"/>
              <a:t>healthcare still greatly effects modern day outcomes across racial lines, and is necessary context to build more </a:t>
            </a:r>
          </a:p>
          <a:p>
            <a:r>
              <a:rPr lang="en-US" dirty="0"/>
              <a:t>equitable algorithms in healthcare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339F0-6C77-F144-95BE-775B781F8972}"/>
              </a:ext>
            </a:extLst>
          </p:cNvPr>
          <p:cNvSpPr txBox="1"/>
          <p:nvPr/>
        </p:nvSpPr>
        <p:spPr>
          <a:xfrm>
            <a:off x="469232" y="5221705"/>
            <a:ext cx="11394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at that time segregation existed and the prices for the neighborhood varied depending how populated they </a:t>
            </a:r>
          </a:p>
          <a:p>
            <a:r>
              <a:rPr lang="en-US" dirty="0"/>
              <a:t>were with black people or white people. That's why HOLC was created to grade the neighborhood when there was </a:t>
            </a:r>
          </a:p>
          <a:p>
            <a:r>
              <a:rPr lang="en-US" dirty="0"/>
              <a:t>segregation existed and white people paid more to live in a better neighborhood for the better future and the redlining </a:t>
            </a:r>
          </a:p>
          <a:p>
            <a:r>
              <a:rPr lang="en-US" dirty="0"/>
              <a:t>created and black people started to suffer in the different way that they never imagined.</a:t>
            </a:r>
          </a:p>
        </p:txBody>
      </p:sp>
    </p:spTree>
    <p:extLst>
      <p:ext uri="{BB962C8B-B14F-4D97-AF65-F5344CB8AC3E}">
        <p14:creationId xmlns:p14="http://schemas.microsoft.com/office/powerpoint/2010/main" val="11662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7B9D-C352-C048-89AC-70AA3A79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from your mentors</a:t>
            </a:r>
          </a:p>
        </p:txBody>
      </p:sp>
    </p:spTree>
    <p:extLst>
      <p:ext uri="{BB962C8B-B14F-4D97-AF65-F5344CB8AC3E}">
        <p14:creationId xmlns:p14="http://schemas.microsoft.com/office/powerpoint/2010/main" val="226901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AAF7-E42D-DB44-A5F7-B309C7E9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Anima </a:t>
            </a:r>
            <a:r>
              <a:rPr lang="en-US" b="1" dirty="0" err="1">
                <a:solidFill>
                  <a:srgbClr val="FF0000"/>
                </a:solidFill>
              </a:rPr>
              <a:t>Anandkumar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E132C-007F-1B49-A91B-FE0F6015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092"/>
            <a:ext cx="12192000" cy="56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1E05-727F-2C4B-8CEF-7EA48FFE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59FCD-DCD0-B046-AAF9-EBB16460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837396"/>
            <a:ext cx="6510688" cy="54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0DCB-5AAC-174A-B27B-907EF6B8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vs. Structure vs.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73E25-9DBC-4146-8F7A-903E345F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96" y="2499360"/>
            <a:ext cx="3083555" cy="2897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7B53D-D6BF-4644-BD57-8948E7ED5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507" y="1611056"/>
            <a:ext cx="4247763" cy="385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C34D0-D40E-1449-96A2-1CBD11AAB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3" t="801" r="6519" b="2168"/>
          <a:stretch/>
        </p:blipFill>
        <p:spPr>
          <a:xfrm>
            <a:off x="7723693" y="1433963"/>
            <a:ext cx="4247763" cy="4208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D1EF5-1997-4D4B-BE56-B9CE54F594F2}"/>
              </a:ext>
            </a:extLst>
          </p:cNvPr>
          <p:cNvSpPr txBox="1"/>
          <p:nvPr/>
        </p:nvSpPr>
        <p:spPr>
          <a:xfrm>
            <a:off x="553453" y="5397158"/>
            <a:ext cx="1968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individuals</a:t>
            </a:r>
            <a:br>
              <a:rPr lang="en-US" dirty="0"/>
            </a:br>
            <a:r>
              <a:rPr lang="en-US" dirty="0"/>
              <a:t>contribute to racist</a:t>
            </a:r>
            <a:br>
              <a:rPr lang="en-US" dirty="0"/>
            </a:br>
            <a:r>
              <a:rPr lang="en-US" dirty="0"/>
              <a:t>outcomes?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EAA27-10D0-8547-B886-5CDA3C90DDE5}"/>
              </a:ext>
            </a:extLst>
          </p:cNvPr>
          <p:cNvSpPr txBox="1"/>
          <p:nvPr/>
        </p:nvSpPr>
        <p:spPr>
          <a:xfrm>
            <a:off x="3513221" y="5642602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</a:t>
            </a:r>
            <a:r>
              <a:rPr lang="en-US" i="1" dirty="0"/>
              <a:t>current</a:t>
            </a:r>
            <a:r>
              <a:rPr lang="en-US" dirty="0"/>
              <a:t> structures in </a:t>
            </a:r>
            <a:br>
              <a:rPr lang="en-US" dirty="0"/>
            </a:br>
            <a:r>
              <a:rPr lang="en-US" dirty="0"/>
              <a:t>society that lead to racist outcomes?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8A5B-2D3F-944A-8246-83FD6401A805}"/>
              </a:ext>
            </a:extLst>
          </p:cNvPr>
          <p:cNvSpPr txBox="1"/>
          <p:nvPr/>
        </p:nvSpPr>
        <p:spPr>
          <a:xfrm>
            <a:off x="8025063" y="5642602"/>
            <a:ext cx="362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does history </a:t>
            </a:r>
            <a:r>
              <a:rPr lang="en-US" i="1" dirty="0"/>
              <a:t>explain</a:t>
            </a:r>
            <a:r>
              <a:rPr lang="en-US" dirty="0"/>
              <a:t> the </a:t>
            </a:r>
            <a:r>
              <a:rPr lang="en-US" i="1" dirty="0"/>
              <a:t>current</a:t>
            </a:r>
          </a:p>
          <a:p>
            <a:r>
              <a:rPr lang="en-US" dirty="0"/>
              <a:t>racist structures in place?</a:t>
            </a:r>
          </a:p>
        </p:txBody>
      </p:sp>
    </p:spTree>
    <p:extLst>
      <p:ext uri="{BB962C8B-B14F-4D97-AF65-F5344CB8AC3E}">
        <p14:creationId xmlns:p14="http://schemas.microsoft.com/office/powerpoint/2010/main" val="2689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7B9D-C352-C048-89AC-70AA3A79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discuss!</a:t>
            </a:r>
          </a:p>
        </p:txBody>
      </p:sp>
    </p:spTree>
    <p:extLst>
      <p:ext uri="{BB962C8B-B14F-4D97-AF65-F5344CB8AC3E}">
        <p14:creationId xmlns:p14="http://schemas.microsoft.com/office/powerpoint/2010/main" val="260589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2210-A469-A947-808E-778ACD4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WHY 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87601-DFB2-2E42-BACF-3A9529B7D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3" t="801" r="6519" b="2168"/>
          <a:stretch/>
        </p:blipFill>
        <p:spPr>
          <a:xfrm>
            <a:off x="2923093" y="1690688"/>
            <a:ext cx="5053844" cy="5007296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6737C3A9-6CA5-894C-8D85-83C020567277}"/>
              </a:ext>
            </a:extLst>
          </p:cNvPr>
          <p:cNvSpPr/>
          <p:nvPr/>
        </p:nvSpPr>
        <p:spPr>
          <a:xfrm rot="1535675">
            <a:off x="6167244" y="1777533"/>
            <a:ext cx="1219200" cy="35974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2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2210-A469-A947-808E-778ACD4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HOW 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87601-DFB2-2E42-BACF-3A9529B7D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3" t="801" r="6519" b="2168"/>
          <a:stretch/>
        </p:blipFill>
        <p:spPr>
          <a:xfrm>
            <a:off x="2923093" y="1690688"/>
            <a:ext cx="5053844" cy="5007296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6737C3A9-6CA5-894C-8D85-83C020567277}"/>
              </a:ext>
            </a:extLst>
          </p:cNvPr>
          <p:cNvSpPr/>
          <p:nvPr/>
        </p:nvSpPr>
        <p:spPr>
          <a:xfrm rot="12218107">
            <a:off x="6167244" y="1777533"/>
            <a:ext cx="1219200" cy="35974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DFDDA-0E11-8A44-9FB0-BE20CA21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discussion summary due right after 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158F0-034F-3C48-9A20-0A7CF4C9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6" y="1390313"/>
            <a:ext cx="11004468" cy="56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02AD-83F4-8E42-9CC6-8AEB59EA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worksheet is out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6A66606-61BB-9643-85B6-14CB3293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091"/>
            <a:ext cx="12192000" cy="35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C9F2-1DC3-2D48-A77C-7C637516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your answers</a:t>
            </a:r>
          </a:p>
        </p:txBody>
      </p:sp>
    </p:spTree>
    <p:extLst>
      <p:ext uri="{BB962C8B-B14F-4D97-AF65-F5344CB8AC3E}">
        <p14:creationId xmlns:p14="http://schemas.microsoft.com/office/powerpoint/2010/main" val="199365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eaed67ee57_0_362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8/17/21</a:t>
            </a:r>
            <a:endParaRPr sz="1000"/>
          </a:p>
        </p:txBody>
      </p:sp>
      <p:sp>
        <p:nvSpPr>
          <p:cNvPr id="542" name="Google Shape;542;geaed67ee57_0_362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UB</a:t>
            </a:r>
            <a:endParaRPr sz="1000"/>
          </a:p>
        </p:txBody>
      </p:sp>
      <p:sp>
        <p:nvSpPr>
          <p:cNvPr id="543" name="Google Shape;543;geaed67ee57_0_362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/>
              <a:t>4</a:t>
            </a:fld>
            <a:endParaRPr sz="1000"/>
          </a:p>
        </p:txBody>
      </p:sp>
      <p:sp>
        <p:nvSpPr>
          <p:cNvPr id="554" name="Google Shape;554;geaed67ee57_0_362"/>
          <p:cNvSpPr txBox="1"/>
          <p:nvPr/>
        </p:nvSpPr>
        <p:spPr>
          <a:xfrm>
            <a:off x="4628100" y="259725"/>
            <a:ext cx="7563900" cy="152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Why</a:t>
            </a:r>
            <a:r>
              <a:rPr lang="en-US" sz="3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(were there racial disparities in the algorithm’s recommendation)?</a:t>
            </a:r>
            <a:endParaRPr sz="4100" dirty="0"/>
          </a:p>
        </p:txBody>
      </p:sp>
      <p:sp>
        <p:nvSpPr>
          <p:cNvPr id="555" name="Google Shape;555;geaed67ee57_0_362"/>
          <p:cNvSpPr txBox="1"/>
          <p:nvPr/>
        </p:nvSpPr>
        <p:spPr>
          <a:xfrm>
            <a:off x="5302525" y="2670150"/>
            <a:ext cx="57309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A: Because the </a:t>
            </a:r>
            <a:r>
              <a:rPr lang="en-US"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algorithm</a:t>
            </a:r>
            <a:r>
              <a:rPr lang="en-US" sz="3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developers chose a proxy variable that had racial bias. </a:t>
            </a:r>
            <a:endParaRPr sz="5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FAD70E-6987-C54A-A70F-5CC3120F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37" y="3741821"/>
            <a:ext cx="1873469" cy="167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10539760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C8A6-AF67-EA47-AF74-486D456B44F8}"/>
              </a:ext>
            </a:extLst>
          </p:cNvPr>
          <p:cNvSpPr/>
          <p:nvPr/>
        </p:nvSpPr>
        <p:spPr>
          <a:xfrm>
            <a:off x="8517667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D8431-8CA5-414A-8D8A-F7B154DCE8C1}"/>
              </a:ext>
            </a:extLst>
          </p:cNvPr>
          <p:cNvSpPr/>
          <p:nvPr/>
        </p:nvSpPr>
        <p:spPr>
          <a:xfrm>
            <a:off x="6591290" y="4903306"/>
            <a:ext cx="1537010" cy="109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test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C6D014-BCA0-6240-9B35-D699D5014FDD}"/>
              </a:ext>
            </a:extLst>
          </p:cNvPr>
          <p:cNvSpPr/>
          <p:nvPr/>
        </p:nvSpPr>
        <p:spPr>
          <a:xfrm>
            <a:off x="4472561" y="4903306"/>
            <a:ext cx="1537010" cy="109282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error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CDCB89-A008-BF45-91F0-2DCD7C61E529}"/>
              </a:ext>
            </a:extLst>
          </p:cNvPr>
          <p:cNvSpPr/>
          <p:nvPr/>
        </p:nvSpPr>
        <p:spPr>
          <a:xfrm>
            <a:off x="2391935" y="4903306"/>
            <a:ext cx="1537010" cy="1092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10054677" y="5288953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7FAAE30-166D-DA41-95EE-FCB391EDEBB2}"/>
              </a:ext>
            </a:extLst>
          </p:cNvPr>
          <p:cNvSpPr/>
          <p:nvPr/>
        </p:nvSpPr>
        <p:spPr>
          <a:xfrm rot="10800000">
            <a:off x="8140845" y="5288952"/>
            <a:ext cx="389366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0A17D1-484C-3F40-AAF8-29B8DC193A78}"/>
              </a:ext>
            </a:extLst>
          </p:cNvPr>
          <p:cNvSpPr/>
          <p:nvPr/>
        </p:nvSpPr>
        <p:spPr>
          <a:xfrm rot="10800000">
            <a:off x="6016542" y="5293603"/>
            <a:ext cx="577079" cy="39122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7E6FFED-7080-9C47-80A3-1180159355CB}"/>
              </a:ext>
            </a:extLst>
          </p:cNvPr>
          <p:cNvSpPr/>
          <p:nvPr/>
        </p:nvSpPr>
        <p:spPr>
          <a:xfrm rot="10800000">
            <a:off x="3935914" y="5288953"/>
            <a:ext cx="524101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course think beyond proxy variable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4CB46D3-68A4-DC4C-8E5A-B69074CA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30" y="3041873"/>
            <a:ext cx="1873469" cy="16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FC3B-F623-B847-88BC-0654EDE5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still on proxy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660C3-06C4-B745-996C-EA0A2EF7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3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4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eaed67ee57_0_400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8/17/21</a:t>
            </a:r>
            <a:endParaRPr sz="1000"/>
          </a:p>
        </p:txBody>
      </p:sp>
      <p:sp>
        <p:nvSpPr>
          <p:cNvPr id="570" name="Google Shape;570;geaed67ee57_0_400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UB</a:t>
            </a:r>
            <a:endParaRPr sz="1000"/>
          </a:p>
        </p:txBody>
      </p:sp>
      <p:sp>
        <p:nvSpPr>
          <p:cNvPr id="571" name="Google Shape;571;geaed67ee57_0_400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/>
              <a:t>7</a:t>
            </a:fld>
            <a:endParaRPr sz="1000"/>
          </a:p>
        </p:txBody>
      </p:sp>
      <p:sp>
        <p:nvSpPr>
          <p:cNvPr id="581" name="Google Shape;581;geaed67ee57_0_400"/>
          <p:cNvSpPr txBox="1"/>
          <p:nvPr/>
        </p:nvSpPr>
        <p:spPr>
          <a:xfrm>
            <a:off x="4628100" y="259725"/>
            <a:ext cx="75639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Why </a:t>
            </a:r>
            <a:r>
              <a:rPr lang="en-US" sz="3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was the underlying proxy variable racially biased?</a:t>
            </a:r>
            <a:endParaRPr sz="4100"/>
          </a:p>
        </p:txBody>
      </p:sp>
      <p:sp>
        <p:nvSpPr>
          <p:cNvPr id="582" name="Google Shape;582;geaed67ee57_0_400"/>
          <p:cNvSpPr txBox="1"/>
          <p:nvPr/>
        </p:nvSpPr>
        <p:spPr>
          <a:xfrm>
            <a:off x="5302525" y="2670150"/>
            <a:ext cx="5730900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A: Because the </a:t>
            </a:r>
            <a:r>
              <a:rPr lang="en-US" sz="3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people </a:t>
            </a:r>
            <a:r>
              <a:rPr lang="en-US" sz="34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who made the underlying decisions did so in a racially biased way</a:t>
            </a:r>
            <a:endParaRPr sz="5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4AC708-D79E-874A-AF1D-A3CD82C8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0" y="2670150"/>
            <a:ext cx="3728880" cy="35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4FB31-3897-5B4A-B05B-19CBB600603D}"/>
              </a:ext>
            </a:extLst>
          </p:cNvPr>
          <p:cNvSpPr txBox="1"/>
          <p:nvPr/>
        </p:nvSpPr>
        <p:spPr>
          <a:xfrm>
            <a:off x="757984" y="770021"/>
            <a:ext cx="10096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a widely known fact that there exists racial inequality within the health care system. </a:t>
            </a:r>
            <a:br>
              <a:rPr lang="en-US" dirty="0"/>
            </a:br>
            <a:r>
              <a:rPr lang="en-US" dirty="0"/>
              <a:t>Specifically, black people are often barred from health services due to its expensive cost, which artificially </a:t>
            </a:r>
            <a:br>
              <a:rPr lang="en-US" dirty="0"/>
            </a:br>
            <a:r>
              <a:rPr lang="en-US" dirty="0"/>
              <a:t>lowers the cost of care for black patients. Since the algorithm uses cost as the proxy variable, </a:t>
            </a:r>
            <a:br>
              <a:rPr lang="en-US" dirty="0"/>
            </a:br>
            <a:r>
              <a:rPr lang="en-US" dirty="0"/>
              <a:t>it creates this illusion that black patients do not need as much medical care.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6288B-662C-C74E-8683-B929574000D9}"/>
              </a:ext>
            </a:extLst>
          </p:cNvPr>
          <p:cNvSpPr txBox="1"/>
          <p:nvPr/>
        </p:nvSpPr>
        <p:spPr>
          <a:xfrm>
            <a:off x="842205" y="2562726"/>
            <a:ext cx="10172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understand the underlying decisions that people made as a reference to the doctors and nurses whose </a:t>
            </a:r>
            <a:br>
              <a:rPr lang="en-US" dirty="0"/>
            </a:br>
            <a:r>
              <a:rPr lang="en-US" dirty="0"/>
              <a:t>decisions about their patients were used as the input data to compute the algorithm. Since their decisions </a:t>
            </a:r>
            <a:br>
              <a:rPr lang="en-US" dirty="0"/>
            </a:br>
            <a:r>
              <a:rPr lang="en-US" dirty="0"/>
              <a:t>were racially biased, the same translates into the algorithm.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206D4-5A75-DC49-8AFC-3DBAEF0FA8C4}"/>
              </a:ext>
            </a:extLst>
          </p:cNvPr>
          <p:cNvSpPr txBox="1"/>
          <p:nvPr/>
        </p:nvSpPr>
        <p:spPr>
          <a:xfrm>
            <a:off x="757984" y="3862137"/>
            <a:ext cx="1007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Clearly there is vested self interest and a conflict of interest when united healthcare designs an algorithm </a:t>
            </a:r>
          </a:p>
          <a:p>
            <a:r>
              <a:rPr lang="en-US" dirty="0"/>
              <a:t>that predicts cost.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E9675-F672-6541-862C-D58443B4C809}"/>
              </a:ext>
            </a:extLst>
          </p:cNvPr>
          <p:cNvSpPr txBox="1"/>
          <p:nvPr/>
        </p:nvSpPr>
        <p:spPr>
          <a:xfrm>
            <a:off x="842205" y="5005137"/>
            <a:ext cx="11206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quote from the news story covering the original publication highlights the long history of racially disparate</a:t>
            </a:r>
          </a:p>
          <a:p>
            <a:r>
              <a:rPr lang="en-US" dirty="0"/>
              <a:t> healthcare. This is further exacerbated by inequality in access created by the lower socioeconomic status and </a:t>
            </a:r>
          </a:p>
          <a:p>
            <a:r>
              <a:rPr lang="en-US" dirty="0"/>
              <a:t>opportunities afforded to people of color as a result of structural racism. While the original creators of the </a:t>
            </a:r>
          </a:p>
          <a:p>
            <a:r>
              <a:rPr lang="en-US" dirty="0"/>
              <a:t>algorithm may not have had racist intentions, their failure to consider historical context led to deeply racist outcomes.</a:t>
            </a:r>
          </a:p>
        </p:txBody>
      </p:sp>
    </p:spTree>
    <p:extLst>
      <p:ext uri="{BB962C8B-B14F-4D97-AF65-F5344CB8AC3E}">
        <p14:creationId xmlns:p14="http://schemas.microsoft.com/office/powerpoint/2010/main" val="39716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aed67ee57_0_438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8/17/21</a:t>
            </a:r>
            <a:endParaRPr sz="1000"/>
          </a:p>
        </p:txBody>
      </p:sp>
      <p:sp>
        <p:nvSpPr>
          <p:cNvPr id="597" name="Google Shape;597;geaed67ee57_0_438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UB</a:t>
            </a:r>
            <a:endParaRPr sz="1000"/>
          </a:p>
        </p:txBody>
      </p:sp>
      <p:sp>
        <p:nvSpPr>
          <p:cNvPr id="598" name="Google Shape;598;geaed67ee57_0_438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/>
              <a:t>9</a:t>
            </a:fld>
            <a:endParaRPr sz="1000"/>
          </a:p>
        </p:txBody>
      </p:sp>
      <p:sp>
        <p:nvSpPr>
          <p:cNvPr id="608" name="Google Shape;608;geaed67ee57_0_438"/>
          <p:cNvSpPr txBox="1"/>
          <p:nvPr/>
        </p:nvSpPr>
        <p:spPr>
          <a:xfrm>
            <a:off x="4628100" y="259725"/>
            <a:ext cx="7563900" cy="152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Why </a:t>
            </a:r>
            <a:r>
              <a:rPr lang="en-US" sz="3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did these people make racially biased decisions?</a:t>
            </a:r>
            <a:endParaRPr sz="4100" dirty="0"/>
          </a:p>
        </p:txBody>
      </p:sp>
      <p:sp>
        <p:nvSpPr>
          <p:cNvPr id="609" name="Google Shape;609;geaed67ee57_0_438"/>
          <p:cNvSpPr txBox="1"/>
          <p:nvPr/>
        </p:nvSpPr>
        <p:spPr>
          <a:xfrm>
            <a:off x="5445028" y="4260926"/>
            <a:ext cx="57309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A: Because racial biases and  discrimination are built into our </a:t>
            </a:r>
            <a:r>
              <a:rPr lang="en-US" sz="3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society </a:t>
            </a:r>
            <a:r>
              <a:rPr lang="en-US" sz="34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at a structural level</a:t>
            </a:r>
            <a:endParaRPr sz="5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A62EFC-EBAD-6F47-8CA6-36E53A38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2" y="1701825"/>
            <a:ext cx="4509565" cy="409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11599</TotalTime>
  <Words>1239</Words>
  <Application>Microsoft Macintosh PowerPoint</Application>
  <PresentationFormat>Widescreen</PresentationFormat>
  <Paragraphs>95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EB Garamond</vt:lpstr>
      <vt:lpstr>Office Theme</vt:lpstr>
      <vt:lpstr>ML and Society</vt:lpstr>
      <vt:lpstr>2nd discussion summary due right after break</vt:lpstr>
      <vt:lpstr>Overview of your answers</vt:lpstr>
      <vt:lpstr>PowerPoint Presentation</vt:lpstr>
      <vt:lpstr>In this course think beyond proxy variable</vt:lpstr>
      <vt:lpstr>But still on proxy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from your mentors</vt:lpstr>
      <vt:lpstr>Passphrase for today: Anima Anandkumar</vt:lpstr>
      <vt:lpstr>Few comments</vt:lpstr>
      <vt:lpstr>People vs. Structure vs. History</vt:lpstr>
      <vt:lpstr>Let’s discuss!</vt:lpstr>
      <vt:lpstr>The WHY worksheet</vt:lpstr>
      <vt:lpstr>The HOW worksheet</vt:lpstr>
      <vt:lpstr>HOW worksheet is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109</cp:revision>
  <dcterms:created xsi:type="dcterms:W3CDTF">2020-01-30T00:44:00Z</dcterms:created>
  <dcterms:modified xsi:type="dcterms:W3CDTF">2022-03-17T22:55:28Z</dcterms:modified>
</cp:coreProperties>
</file>