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17" r:id="rId3"/>
    <p:sldId id="618" r:id="rId4"/>
    <p:sldId id="501" r:id="rId5"/>
    <p:sldId id="545" r:id="rId6"/>
    <p:sldId id="552" r:id="rId7"/>
    <p:sldId id="554" r:id="rId8"/>
    <p:sldId id="597" r:id="rId9"/>
    <p:sldId id="556" r:id="rId10"/>
    <p:sldId id="557" r:id="rId11"/>
    <p:sldId id="558" r:id="rId12"/>
    <p:sldId id="560" r:id="rId13"/>
    <p:sldId id="561" r:id="rId14"/>
    <p:sldId id="588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89" r:id="rId26"/>
    <p:sldId id="577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590" r:id="rId35"/>
    <p:sldId id="586" r:id="rId36"/>
    <p:sldId id="61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125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X_ULyi0Ix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aPQN0aW47I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38233136?app_id=12296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rP5RCdpilc?start=535&amp;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witter.com/nke_ise/status/89775690075389132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pIQ9GQVI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16LNHIEJzs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LaqxuNtgAo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51_pzax4M0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Y4ggd6-QIA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ShfEMy8UZQ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xvyeaL7NEM?feature=oemb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5FBJyqfoLM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 12,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A6E8-5076-AC4D-931E-362CD30B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i="1" dirty="0"/>
              <a:t>are</a:t>
            </a:r>
            <a:r>
              <a:rPr lang="en-US" dirty="0"/>
              <a:t> few women CEOs</a:t>
            </a:r>
          </a:p>
        </p:txBody>
      </p:sp>
      <p:pic>
        <p:nvPicPr>
          <p:cNvPr id="3" name="Online Media 2" descr="Good Question: Why Are There So Few Female CEOs?">
            <a:hlinkClick r:id="" action="ppaction://media"/>
            <a:extLst>
              <a:ext uri="{FF2B5EF4-FFF2-40B4-BE49-F238E27FC236}">
                <a16:creationId xmlns:a16="http://schemas.microsoft.com/office/drawing/2014/main" id="{95BB3D55-2257-DA41-A1BA-88BB1196F8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0396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F5F1-F605-A648-955A-9C85B64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interesting video</a:t>
            </a:r>
          </a:p>
        </p:txBody>
      </p:sp>
      <p:pic>
        <p:nvPicPr>
          <p:cNvPr id="3" name="Online Media 2" descr="American segregation, mapped at day and night">
            <a:hlinkClick r:id="" action="ppaction://media"/>
            <a:extLst>
              <a:ext uri="{FF2B5EF4-FFF2-40B4-BE49-F238E27FC236}">
                <a16:creationId xmlns:a16="http://schemas.microsoft.com/office/drawing/2014/main" id="{F64E8710-F87B-1340-922E-93ABC1DB6D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0396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A0F61EB2-69BF-CE4D-87CE-9D2160C8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537"/>
            <a:ext cx="12192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historical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88820-E83D-EE4C-BB2E-4E269993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247"/>
            <a:ext cx="12192000" cy="40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9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742D-1923-C041-A888-6AE2975C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44002-7327-9D49-AC21-02DC9B691E92}"/>
              </a:ext>
            </a:extLst>
          </p:cNvPr>
          <p:cNvSpPr txBox="1"/>
          <p:nvPr/>
        </p:nvSpPr>
        <p:spPr>
          <a:xfrm>
            <a:off x="1400783" y="1887166"/>
            <a:ext cx="841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Certain section(s) of population excluded in your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38322-503C-704E-82F8-4939C3B8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21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3185-4E09-0844-8F7B-EE19F8A6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#1: Data collection method excludes</a:t>
            </a:r>
          </a:p>
        </p:txBody>
      </p:sp>
      <p:pic>
        <p:nvPicPr>
          <p:cNvPr id="3" name="Online Media 2" descr="Street Bump">
            <a:hlinkClick r:id="" action="ppaction://media"/>
            <a:extLst>
              <a:ext uri="{FF2B5EF4-FFF2-40B4-BE49-F238E27FC236}">
                <a16:creationId xmlns:a16="http://schemas.microsoft.com/office/drawing/2014/main" id="{1981E149-DB60-644F-A58D-1F96EC7DA4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8730" y="192087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2A76-6D38-AB49-9BEE-E507450F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being excluded here?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DC50FE05-57A4-7241-853A-C200A289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73" y="1867711"/>
            <a:ext cx="3048466" cy="499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B3E-2006-E443-8EA9-20DE98B0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Acknowledgement: Kate Crawford</a:t>
            </a:r>
          </a:p>
        </p:txBody>
      </p:sp>
      <p:pic>
        <p:nvPicPr>
          <p:cNvPr id="4" name="Online Media 3" descr="Strata 2013: Kate Crawford, &quot;Algorithmic Illusions: Hidden Biases of Big Data&quot;">
            <a:hlinkClick r:id="" action="ppaction://media"/>
            <a:extLst>
              <a:ext uri="{FF2B5EF4-FFF2-40B4-BE49-F238E27FC236}">
                <a16:creationId xmlns:a16="http://schemas.microsoft.com/office/drawing/2014/main" id="{FF15F9EA-D06A-C84D-95AE-3F67FE88FE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06254" y="1797050"/>
            <a:ext cx="7069292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1E96-A135-9F42-AC27-8ECF267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#2: training data is not representative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E16544E-7AB2-F845-A4B8-5A110E7F2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31" y="1690688"/>
            <a:ext cx="426494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64236F-822D-D440-8215-A7343002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Summary for Thursday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10C78-982F-B741-BBD6-6B407E29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692"/>
            <a:ext cx="12192000" cy="24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E81C-7936-0449-A9F2-AF3CA3CB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specific to Machine Learning per se…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D6A54-1AFE-B34D-AB2F-95C6B50322DD}"/>
              </a:ext>
            </a:extLst>
          </p:cNvPr>
          <p:cNvSpPr txBox="1"/>
          <p:nvPr/>
        </p:nvSpPr>
        <p:spPr>
          <a:xfrm>
            <a:off x="2101174" y="1690688"/>
            <a:ext cx="6041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you know what a camera/film roll is?</a:t>
            </a:r>
          </a:p>
        </p:txBody>
      </p:sp>
      <p:pic>
        <p:nvPicPr>
          <p:cNvPr id="4" name="Online Media 3" descr="How Do Camera Rolls Work? : Photography Basics">
            <a:hlinkClick r:id="" action="ppaction://media"/>
            <a:extLst>
              <a:ext uri="{FF2B5EF4-FFF2-40B4-BE49-F238E27FC236}">
                <a16:creationId xmlns:a16="http://schemas.microsoft.com/office/drawing/2014/main" id="{0F742262-E1BF-2741-B45F-F4AF7268BE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81464" y="288683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0AAA-C285-C542-868C-DB96BDA3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rolls had an issue…</a:t>
            </a:r>
          </a:p>
        </p:txBody>
      </p:sp>
      <p:pic>
        <p:nvPicPr>
          <p:cNvPr id="4" name="Online Media 3" descr="Color film was built for white people. Here's what it did to dark skin.">
            <a:hlinkClick r:id="" action="ppaction://media"/>
            <a:extLst>
              <a:ext uri="{FF2B5EF4-FFF2-40B4-BE49-F238E27FC236}">
                <a16:creationId xmlns:a16="http://schemas.microsoft.com/office/drawing/2014/main" id="{6D16F06A-A3A1-0441-A2DD-2273166978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187" y="233707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216B-F8C3-A44D-827F-83719054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ex. for representation bias</a:t>
            </a:r>
          </a:p>
        </p:txBody>
      </p:sp>
      <p:pic>
        <p:nvPicPr>
          <p:cNvPr id="3" name="Online Media 2" descr="Towards Fairer Datasets: Filtering and Balancing the Distribution of the People Subtree in ...">
            <a:hlinkClick r:id="" action="ppaction://media"/>
            <a:extLst>
              <a:ext uri="{FF2B5EF4-FFF2-40B4-BE49-F238E27FC236}">
                <a16:creationId xmlns:a16="http://schemas.microsoft.com/office/drawing/2014/main" id="{5A0D592B-903B-484E-A344-F29BB1FE57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3098" y="214251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ML pipeline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093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B27E9B74-F2A0-0640-A716-968A126D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183"/>
            <a:ext cx="12192000" cy="44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2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171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representation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509AC-4F5C-444B-95DD-A4F27AEA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742"/>
            <a:ext cx="12192000" cy="53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9086-22CC-A14E-96DC-5E7E26AB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8D3AE-DFFD-944E-BA58-3377E7D1B5C9}"/>
              </a:ext>
            </a:extLst>
          </p:cNvPr>
          <p:cNvSpPr txBox="1"/>
          <p:nvPr/>
        </p:nvSpPr>
        <p:spPr>
          <a:xfrm>
            <a:off x="1614791" y="1906621"/>
            <a:ext cx="764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Using a proxy variable instead of the “real” variable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F6073-EADA-8F4D-B2AE-A2273CDB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5675"/>
            <a:ext cx="12192000" cy="30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B372-64A5-C846-8470-E2570032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#1: Prevalence of proxy differs in </a:t>
            </a:r>
            <a:r>
              <a:rPr lang="en-US" dirty="0" err="1"/>
              <a:t>grps</a:t>
            </a:r>
            <a:endParaRPr lang="en-US" dirty="0"/>
          </a:p>
        </p:txBody>
      </p:sp>
      <p:pic>
        <p:nvPicPr>
          <p:cNvPr id="3" name="Online Media 2" descr="Mass Incarceration, Visualized">
            <a:hlinkClick r:id="" action="ppaction://media"/>
            <a:extLst>
              <a:ext uri="{FF2B5EF4-FFF2-40B4-BE49-F238E27FC236}">
                <a16:creationId xmlns:a16="http://schemas.microsoft.com/office/drawing/2014/main" id="{3713CB64-5E77-BC4B-9879-AA81FED80F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3979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01B1-DB1E-1F4A-854A-1767AB48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3" name="Online Media 2" descr="The 51 Percent:  How doctors are failing women when it comes to diagnosis, thanks to gender bias">
            <a:hlinkClick r:id="" action="ppaction://media"/>
            <a:extLst>
              <a:ext uri="{FF2B5EF4-FFF2-40B4-BE49-F238E27FC236}">
                <a16:creationId xmlns:a16="http://schemas.microsoft.com/office/drawing/2014/main" id="{22A3EA41-B982-834B-BA6F-17A0E10BEA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04524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2B05-8EAF-C243-8625-CBF965A8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077D9-E678-AF4F-9796-0EC16548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2788"/>
            <a:ext cx="12192000" cy="24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7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9AFF-876D-5844-AB5F-25375F0D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#2: proxy is an over-simplification</a:t>
            </a:r>
          </a:p>
        </p:txBody>
      </p:sp>
      <p:pic>
        <p:nvPicPr>
          <p:cNvPr id="3" name="Online Media 2" descr="Why Perfect Grades Don't Matter">
            <a:hlinkClick r:id="" action="ppaction://media"/>
            <a:extLst>
              <a:ext uri="{FF2B5EF4-FFF2-40B4-BE49-F238E27FC236}">
                <a16:creationId xmlns:a16="http://schemas.microsoft.com/office/drawing/2014/main" id="{F9AFDEED-3BF3-4944-9A31-43913B9E82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2306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9084-00D3-F84D-84D5-0D27DCE8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Predictive policing</a:t>
            </a:r>
          </a:p>
        </p:txBody>
      </p:sp>
      <p:pic>
        <p:nvPicPr>
          <p:cNvPr id="3" name="Online Media 2" descr="How predictive policing software works">
            <a:hlinkClick r:id="" action="ppaction://media"/>
            <a:extLst>
              <a:ext uri="{FF2B5EF4-FFF2-40B4-BE49-F238E27FC236}">
                <a16:creationId xmlns:a16="http://schemas.microsoft.com/office/drawing/2014/main" id="{BE66A448-5809-7F4B-B523-883A6D0222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18142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ML pipeline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093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88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32E9-14FE-D348-8755-0202EFD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relevant interactions?</a:t>
            </a:r>
          </a:p>
        </p:txBody>
      </p:sp>
      <p:pic>
        <p:nvPicPr>
          <p:cNvPr id="3074" name="Picture 2" descr="Responsive image">
            <a:extLst>
              <a:ext uri="{FF2B5EF4-FFF2-40B4-BE49-F238E27FC236}">
                <a16:creationId xmlns:a16="http://schemas.microsoft.com/office/drawing/2014/main" id="{1A1C83EC-B365-574E-BE15-E54227AB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4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7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479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D0E9-63B5-0748-96E6-B12DB7E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measurement bias?</a:t>
            </a:r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A5D81170-4175-0144-B46F-61D540A73CD3}"/>
              </a:ext>
            </a:extLst>
          </p:cNvPr>
          <p:cNvSpPr/>
          <p:nvPr/>
        </p:nvSpPr>
        <p:spPr>
          <a:xfrm>
            <a:off x="4105072" y="2626468"/>
            <a:ext cx="4649822" cy="31712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Discuss!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24205-9CB5-5744-A997-1CF2ADD7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9042"/>
            <a:ext cx="12192000" cy="19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FC94-D426-F549-8481-F809054B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Danielle Citron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9C926-784A-6E4C-8C56-0588594E1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16" y="1713820"/>
            <a:ext cx="8772031" cy="51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7BD7-C635-714E-ACFD-075410A2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9EC85-231D-CA4D-AC55-C3E3BC009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598"/>
            <a:ext cx="12192000" cy="28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6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society back into the picture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828C-0B4D-B649-B06D-E23A6034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categories of bias of the 3</a:t>
            </a:r>
            <a:r>
              <a:rPr lang="en-US" baseline="30000" dirty="0"/>
              <a:t>rd</a:t>
            </a:r>
            <a:r>
              <a:rPr lang="en-US" dirty="0"/>
              <a:t> kind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7C895-95C1-5A43-A247-41BEDA36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1528457"/>
            <a:ext cx="8642238" cy="5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D262-605D-834F-8BB0-EA6FF029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F5B45-AE47-CB4C-AC5B-368064CDA01D}"/>
              </a:ext>
            </a:extLst>
          </p:cNvPr>
          <p:cNvSpPr txBox="1"/>
          <p:nvPr/>
        </p:nvSpPr>
        <p:spPr>
          <a:xfrm>
            <a:off x="1066800" y="1690688"/>
            <a:ext cx="367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Bias ingrained in 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07A05-AF3F-1E4B-840B-F29842715712}"/>
              </a:ext>
            </a:extLst>
          </p:cNvPr>
          <p:cNvSpPr txBox="1"/>
          <p:nvPr/>
        </p:nvSpPr>
        <p:spPr>
          <a:xfrm>
            <a:off x="1066800" y="2334155"/>
            <a:ext cx="961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Cannot be avoided even with </a:t>
            </a:r>
            <a:r>
              <a:rPr lang="en-US" sz="2800" b="1" dirty="0"/>
              <a:t>perfect sampling</a:t>
            </a:r>
            <a:r>
              <a:rPr lang="en-US" sz="2800" dirty="0"/>
              <a:t> of the population</a:t>
            </a:r>
          </a:p>
        </p:txBody>
      </p:sp>
      <p:pic>
        <p:nvPicPr>
          <p:cNvPr id="5" name="Online Media 4" descr="Why Cities Are Still So Segregated | Let's Talk | NPR">
            <a:hlinkClick r:id="" action="ppaction://media"/>
            <a:extLst>
              <a:ext uri="{FF2B5EF4-FFF2-40B4-BE49-F238E27FC236}">
                <a16:creationId xmlns:a16="http://schemas.microsoft.com/office/drawing/2014/main" id="{6728D3FA-A69E-164A-9043-0C45E6DDE4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4267" y="297041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163-3A4A-3D47-BD46-4A50F5AB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example: Google Image search “</a:t>
            </a:r>
            <a:r>
              <a:rPr lang="en-US" dirty="0" err="1"/>
              <a:t>ceo</a:t>
            </a:r>
            <a:r>
              <a:rPr lang="en-US" dirty="0"/>
              <a:t>”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C6281504-4B52-C44E-9E1C-D273A052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02276"/>
            <a:ext cx="9601200" cy="47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6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15956</TotalTime>
  <Words>237</Words>
  <Application>Microsoft Macintosh PowerPoint</Application>
  <PresentationFormat>Widescreen</PresentationFormat>
  <Paragraphs>45</Paragraphs>
  <Slides>36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ML and Society</vt:lpstr>
      <vt:lpstr>Discussion Summary for Thursday</vt:lpstr>
      <vt:lpstr>Today’s OH</vt:lpstr>
      <vt:lpstr>What is bias?</vt:lpstr>
      <vt:lpstr>PowerPoint Presentation</vt:lpstr>
      <vt:lpstr>Bringing society back into the picture</vt:lpstr>
      <vt:lpstr>Six categories of bias of the 3rd kind</vt:lpstr>
      <vt:lpstr>Historical Bias</vt:lpstr>
      <vt:lpstr>Earlier example: Google Image search “ceo”</vt:lpstr>
      <vt:lpstr>There are few women CEOs</vt:lpstr>
      <vt:lpstr>Another interesting video</vt:lpstr>
      <vt:lpstr>What are the relevant interactions?</vt:lpstr>
      <vt:lpstr>How do we handle historical bias?</vt:lpstr>
      <vt:lpstr>PowerPoint Presentation</vt:lpstr>
      <vt:lpstr>Representation bias</vt:lpstr>
      <vt:lpstr>Reason #1: Data collection method excludes</vt:lpstr>
      <vt:lpstr>Who is being excluded here?</vt:lpstr>
      <vt:lpstr>Acknowledgement: Kate Crawford</vt:lpstr>
      <vt:lpstr>Reason #2: training data is not representative</vt:lpstr>
      <vt:lpstr>Not specific to Machine Learning per se…</vt:lpstr>
      <vt:lpstr>Camera rolls had an issue…</vt:lpstr>
      <vt:lpstr>Representative ex. for representation bias</vt:lpstr>
      <vt:lpstr>Back to the ML pipeline</vt:lpstr>
      <vt:lpstr>What are the relevant interactions?</vt:lpstr>
      <vt:lpstr>PowerPoint Presentation</vt:lpstr>
      <vt:lpstr>How do we handle representation bias?</vt:lpstr>
      <vt:lpstr>Measurement bias</vt:lpstr>
      <vt:lpstr>Reason #1: Prevalence of proxy differs in grps</vt:lpstr>
      <vt:lpstr>Another example</vt:lpstr>
      <vt:lpstr>Reason #2: proxy is an over-simplification</vt:lpstr>
      <vt:lpstr>Example: Predictive policing</vt:lpstr>
      <vt:lpstr>Back to the ML pipeline</vt:lpstr>
      <vt:lpstr>What are the relevant interactions?</vt:lpstr>
      <vt:lpstr>PowerPoint Presentation</vt:lpstr>
      <vt:lpstr>How do we handle measurement bias?</vt:lpstr>
      <vt:lpstr>Passphrase for today: Danielle Citron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137</cp:revision>
  <dcterms:created xsi:type="dcterms:W3CDTF">2020-01-30T00:44:00Z</dcterms:created>
  <dcterms:modified xsi:type="dcterms:W3CDTF">2022-04-12T16:54:07Z</dcterms:modified>
</cp:coreProperties>
</file>