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15" r:id="rId3"/>
    <p:sldId id="814" r:id="rId4"/>
    <p:sldId id="815" r:id="rId5"/>
    <p:sldId id="816" r:id="rId6"/>
    <p:sldId id="337" r:id="rId7"/>
    <p:sldId id="818" r:id="rId8"/>
    <p:sldId id="340" r:id="rId9"/>
    <p:sldId id="282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04" r:id="rId19"/>
    <p:sldId id="317" r:id="rId20"/>
    <p:sldId id="318" r:id="rId21"/>
    <p:sldId id="329" r:id="rId22"/>
    <p:sldId id="332" r:id="rId23"/>
    <p:sldId id="333" r:id="rId24"/>
    <p:sldId id="335" r:id="rId25"/>
    <p:sldId id="341" r:id="rId26"/>
    <p:sldId id="343" r:id="rId27"/>
    <p:sldId id="344" r:id="rId28"/>
    <p:sldId id="345" r:id="rId29"/>
    <p:sldId id="346" r:id="rId30"/>
    <p:sldId id="347" r:id="rId31"/>
    <p:sldId id="348" r:id="rId32"/>
    <p:sldId id="817" r:id="rId33"/>
    <p:sldId id="349" r:id="rId34"/>
    <p:sldId id="350" r:id="rId35"/>
    <p:sldId id="351" r:id="rId36"/>
    <p:sldId id="819" r:id="rId37"/>
    <p:sldId id="820" r:id="rId38"/>
    <p:sldId id="352" r:id="rId39"/>
    <p:sldId id="257" r:id="rId40"/>
    <p:sldId id="258" r:id="rId41"/>
    <p:sldId id="353" r:id="rId42"/>
    <p:sldId id="354" r:id="rId43"/>
    <p:sldId id="259" r:id="rId44"/>
    <p:sldId id="512" r:id="rId45"/>
    <p:sldId id="356" r:id="rId46"/>
    <p:sldId id="357" r:id="rId47"/>
    <p:sldId id="260" r:id="rId48"/>
    <p:sldId id="538" r:id="rId49"/>
    <p:sldId id="261" r:id="rId50"/>
    <p:sldId id="262" r:id="rId51"/>
    <p:sldId id="359" r:id="rId52"/>
    <p:sldId id="360" r:id="rId53"/>
    <p:sldId id="361" r:id="rId54"/>
    <p:sldId id="273" r:id="rId55"/>
    <p:sldId id="362" r:id="rId56"/>
    <p:sldId id="339" r:id="rId57"/>
    <p:sldId id="821" r:id="rId58"/>
    <p:sldId id="822" r:id="rId59"/>
    <p:sldId id="363" r:id="rId60"/>
    <p:sldId id="364" r:id="rId61"/>
    <p:sldId id="365" r:id="rId62"/>
    <p:sldId id="366" r:id="rId63"/>
    <p:sldId id="36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tkpUyB2xgTM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ML and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Feb 3, 2022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EB6D-4267-CB41-95B2-61647695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move to Google translate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B3832-1DDD-604A-A9AF-E48C83D7E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616"/>
            <a:ext cx="12192000" cy="3359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1D850D-DDFA-B640-B114-17712070E4A8}"/>
              </a:ext>
            </a:extLst>
          </p:cNvPr>
          <p:cNvSpPr/>
          <p:nvPr/>
        </p:nvSpPr>
        <p:spPr>
          <a:xfrm>
            <a:off x="2849880" y="2773680"/>
            <a:ext cx="1066800" cy="518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198107-A396-B946-AA8B-B5BBDA2248E7}"/>
              </a:ext>
            </a:extLst>
          </p:cNvPr>
          <p:cNvSpPr/>
          <p:nvPr/>
        </p:nvSpPr>
        <p:spPr>
          <a:xfrm>
            <a:off x="8031480" y="2773680"/>
            <a:ext cx="1066800" cy="518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2EA6-F0B8-D94C-B6E6-4454859C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job#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6ACCE-348F-2540-83EB-2CF3E6F5F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3536"/>
            <a:ext cx="10287000" cy="2834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B5F46-B4D4-3149-AC13-93D54AF9504F}"/>
              </a:ext>
            </a:extLst>
          </p:cNvPr>
          <p:cNvSpPr txBox="1"/>
          <p:nvPr/>
        </p:nvSpPr>
        <p:spPr>
          <a:xfrm>
            <a:off x="3169920" y="5029200"/>
            <a:ext cx="23996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She is a doctor </a:t>
            </a:r>
          </a:p>
          <a:p>
            <a:r>
              <a:rPr lang="en-US" sz="2800" dirty="0"/>
              <a:t>He is a nurse</a:t>
            </a:r>
          </a:p>
        </p:txBody>
      </p:sp>
    </p:spTree>
    <p:extLst>
      <p:ext uri="{BB962C8B-B14F-4D97-AF65-F5344CB8AC3E}">
        <p14:creationId xmlns:p14="http://schemas.microsoft.com/office/powerpoint/2010/main" val="146670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76EA-124C-E840-9017-973A0BD0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translate once…</a:t>
            </a:r>
          </a:p>
        </p:txBody>
      </p:sp>
      <p:pic>
        <p:nvPicPr>
          <p:cNvPr id="4098" name="Picture 2" descr="Responsive image">
            <a:extLst>
              <a:ext uri="{FF2B5EF4-FFF2-40B4-BE49-F238E27FC236}">
                <a16:creationId xmlns:a16="http://schemas.microsoft.com/office/drawing/2014/main" id="{CA1B3BE0-B89D-0B49-9402-0FEC9B86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538"/>
            <a:ext cx="121920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9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5419-2826-F54D-815E-4102B189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translate one more time!</a:t>
            </a:r>
          </a:p>
        </p:txBody>
      </p:sp>
      <p:pic>
        <p:nvPicPr>
          <p:cNvPr id="5122" name="Picture 2" descr="Responsive image">
            <a:extLst>
              <a:ext uri="{FF2B5EF4-FFF2-40B4-BE49-F238E27FC236}">
                <a16:creationId xmlns:a16="http://schemas.microsoft.com/office/drawing/2014/main" id="{376C02D6-C6E3-9B44-8BBC-A1197476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4175"/>
            <a:ext cx="1219200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95CAD-9CED-1745-A594-B354591EA8BB}"/>
              </a:ext>
            </a:extLst>
          </p:cNvPr>
          <p:cNvSpPr txBox="1"/>
          <p:nvPr/>
        </p:nvSpPr>
        <p:spPr>
          <a:xfrm>
            <a:off x="7872591" y="443131"/>
            <a:ext cx="3011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Notice anything?</a:t>
            </a:r>
          </a:p>
        </p:txBody>
      </p:sp>
    </p:spTree>
    <p:extLst>
      <p:ext uri="{BB962C8B-B14F-4D97-AF65-F5344CB8AC3E}">
        <p14:creationId xmlns:p14="http://schemas.microsoft.com/office/powerpoint/2010/main" val="203563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2EA6-F0B8-D94C-B6E6-4454859C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job#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6ACCE-348F-2540-83EB-2CF3E6F5F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3536"/>
            <a:ext cx="10287000" cy="2834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B5F46-B4D4-3149-AC13-93D54AF9504F}"/>
              </a:ext>
            </a:extLst>
          </p:cNvPr>
          <p:cNvSpPr txBox="1"/>
          <p:nvPr/>
        </p:nvSpPr>
        <p:spPr>
          <a:xfrm>
            <a:off x="3169920" y="5029200"/>
            <a:ext cx="36324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She is a mathematician </a:t>
            </a:r>
          </a:p>
          <a:p>
            <a:r>
              <a:rPr lang="en-US" sz="2800" dirty="0"/>
              <a:t>He is a dancer</a:t>
            </a:r>
          </a:p>
        </p:txBody>
      </p:sp>
    </p:spTree>
    <p:extLst>
      <p:ext uri="{BB962C8B-B14F-4D97-AF65-F5344CB8AC3E}">
        <p14:creationId xmlns:p14="http://schemas.microsoft.com/office/powerpoint/2010/main" val="3679449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76EA-124C-E840-9017-973A0BD0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translate once…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7B93-C817-204D-BF1A-4E1FCF69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764"/>
            <a:ext cx="12192000" cy="37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4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5419-2826-F54D-815E-4102B189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translate one more time!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95CAD-9CED-1745-A594-B354591EA8BB}"/>
              </a:ext>
            </a:extLst>
          </p:cNvPr>
          <p:cNvSpPr txBox="1"/>
          <p:nvPr/>
        </p:nvSpPr>
        <p:spPr>
          <a:xfrm>
            <a:off x="7872591" y="443131"/>
            <a:ext cx="3011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Notice anything?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CD2CB-ED75-A547-89E0-43AD9F4D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9797"/>
            <a:ext cx="12192000" cy="37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7C55-5F5F-6D43-AC84-4F9DC9FC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ponder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EC461-8597-1B46-82EA-921ACFA05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1879600"/>
            <a:ext cx="58928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6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77A7-CA9C-494F-83A5-5CF11299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52EA6806-2E79-5749-80F7-D5CC24E5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9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67C6-FF4E-484E-9596-EA6570AF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matter?</a:t>
            </a:r>
          </a:p>
        </p:txBody>
      </p:sp>
      <p:pic>
        <p:nvPicPr>
          <p:cNvPr id="3" name="Online Media 2" descr="Doll Test">
            <a:hlinkClick r:id="" action="ppaction://media"/>
            <a:extLst>
              <a:ext uri="{FF2B5EF4-FFF2-40B4-BE49-F238E27FC236}">
                <a16:creationId xmlns:a16="http://schemas.microsoft.com/office/drawing/2014/main" id="{61A9886F-5E0D-564C-B1AE-6FFD63BBFD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4040" y="1398270"/>
            <a:ext cx="8321040" cy="468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6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DB1B-1465-7F4F-8A32-1C8D7EE4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have a face mask on</a:t>
            </a:r>
          </a:p>
        </p:txBody>
      </p:sp>
      <p:pic>
        <p:nvPicPr>
          <p:cNvPr id="2050" name="Picture 2" descr="Link to netgain webinar">
            <a:extLst>
              <a:ext uri="{FF2B5EF4-FFF2-40B4-BE49-F238E27FC236}">
                <a16:creationId xmlns:a16="http://schemas.microsoft.com/office/drawing/2014/main" id="{F3B51A04-2520-D042-ACDB-669EC091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90" y="1584326"/>
            <a:ext cx="8686800" cy="35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77A7-CA9C-494F-83A5-5CF11299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52EA6806-2E79-5749-80F7-D5CC24E5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988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who is right?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F96BE-2368-1D4B-9709-802091A3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554787"/>
            <a:ext cx="5087405" cy="4635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F4A238-607E-874B-AC0F-2882036ED0E3}"/>
              </a:ext>
            </a:extLst>
          </p:cNvPr>
          <p:cNvSpPr txBox="1"/>
          <p:nvPr/>
        </p:nvSpPr>
        <p:spPr>
          <a:xfrm>
            <a:off x="6858000" y="5427970"/>
            <a:ext cx="4768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”Algorithms are based on math </a:t>
            </a:r>
          </a:p>
          <a:p>
            <a:r>
              <a:rPr lang="en-US" sz="2800" dirty="0"/>
              <a:t>and  hence cannot be biased"</a:t>
            </a:r>
          </a:p>
        </p:txBody>
      </p:sp>
      <p:sp>
        <p:nvSpPr>
          <p:cNvPr id="3" name="7-Point Star 2">
            <a:extLst>
              <a:ext uri="{FF2B5EF4-FFF2-40B4-BE49-F238E27FC236}">
                <a16:creationId xmlns:a16="http://schemas.microsoft.com/office/drawing/2014/main" id="{866BB038-B0D9-C146-8E5F-9DF84C2AA579}"/>
              </a:ext>
            </a:extLst>
          </p:cNvPr>
          <p:cNvSpPr/>
          <p:nvPr/>
        </p:nvSpPr>
        <p:spPr>
          <a:xfrm>
            <a:off x="4907280" y="1996440"/>
            <a:ext cx="4922520" cy="2790189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Depends on what you mean by “algorithm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10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FEF15A3-DC60-FD4F-A593-8BBF1DAD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Main Steps in Traditional Algorithm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06867-E857-8A4F-92E1-DF9B7E387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144938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Problem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7922B-D251-F148-8FF3-FDE994C2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854450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Algorithm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56056FC-0F82-CF45-91F9-49C927C52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3387726"/>
            <a:ext cx="381000" cy="466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4037" name="TextBox 11">
            <a:extLst>
              <a:ext uri="{FF2B5EF4-FFF2-40B4-BE49-F238E27FC236}">
                <a16:creationId xmlns:a16="http://schemas.microsoft.com/office/drawing/2014/main" id="{0B82AC75-EEB0-D847-876E-54C2BD7F5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9" y="1617663"/>
            <a:ext cx="2024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Real world 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5CAD76-3858-CB48-849D-01B963066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2681289"/>
            <a:ext cx="3168650" cy="70643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Problem Definition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C726A50-2BA5-C14D-99E3-6C0CE76F8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2154238"/>
            <a:ext cx="379412" cy="5270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F4D13-4316-D846-826D-04139BAE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8" y="2865438"/>
            <a:ext cx="2552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Precise mathematical def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7562F-7FB5-2442-A63D-0455A66AE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4989513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“</a:t>
            </a:r>
            <a:r>
              <a:rPr lang="en-US" altLang="ja-JP" sz="1800">
                <a:solidFill>
                  <a:srgbClr val="FFFFFF"/>
                </a:solidFill>
                <a:latin typeface="Calibri" panose="020F0502020204030204" pitchFamily="34" charset="0"/>
              </a:rPr>
              <a:t>Implementation</a:t>
            </a:r>
            <a:r>
              <a:rPr lang="ja-JP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”</a:t>
            </a: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2140A1A-1A7C-5346-AACD-ACE1B318C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4559301"/>
            <a:ext cx="381000" cy="430213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64354-BC37-5A46-94AF-D11A1BDFC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4" y="5178425"/>
            <a:ext cx="1637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Data Structures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C7D22-56EA-1743-9FE4-F125A6CD1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6065838"/>
            <a:ext cx="3168650" cy="70485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</a:rPr>
              <a:t>Analysis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60C1BB3-97AE-5546-8457-7CC0E449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5694364"/>
            <a:ext cx="381000" cy="37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305CCA-245D-8247-80C8-F4B0249FA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26" y="6264275"/>
            <a:ext cx="2235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Correctness/Run time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F21659-6E54-FF45-BA5B-38F83E307387}"/>
              </a:ext>
            </a:extLst>
          </p:cNvPr>
          <p:cNvCxnSpPr/>
          <p:nvPr/>
        </p:nvCxnSpPr>
        <p:spPr>
          <a:xfrm>
            <a:off x="716280" y="3540126"/>
            <a:ext cx="10850880" cy="4127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043F140-68CC-664A-AF46-5C765747E9AE}"/>
              </a:ext>
            </a:extLst>
          </p:cNvPr>
          <p:cNvSpPr txBox="1"/>
          <p:nvPr/>
        </p:nvSpPr>
        <p:spPr>
          <a:xfrm>
            <a:off x="609600" y="1986995"/>
            <a:ext cx="3297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Problem definition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7A7A2-78B3-1148-BE7E-2F69A956A4F4}"/>
              </a:ext>
            </a:extLst>
          </p:cNvPr>
          <p:cNvSpPr txBox="1"/>
          <p:nvPr/>
        </p:nvSpPr>
        <p:spPr>
          <a:xfrm>
            <a:off x="609600" y="4815840"/>
            <a:ext cx="3022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Algorithm design</a:t>
            </a:r>
          </a:p>
        </p:txBody>
      </p:sp>
    </p:spTree>
    <p:extLst>
      <p:ext uri="{BB962C8B-B14F-4D97-AF65-F5344CB8AC3E}">
        <p14:creationId xmlns:p14="http://schemas.microsoft.com/office/powerpoint/2010/main" val="358089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8BA1-49A9-144D-B0E5-4CEAB456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points about traditional algorithms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8425B-8534-9A46-B59D-FCFC51441549}"/>
              </a:ext>
            </a:extLst>
          </p:cNvPr>
          <p:cNvSpPr txBox="1"/>
          <p:nvPr/>
        </p:nvSpPr>
        <p:spPr>
          <a:xfrm>
            <a:off x="1082040" y="1920240"/>
            <a:ext cx="740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Problem  is defined BEFORE algorithm is designed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6A358-FB89-2547-AB54-261FABB83C3D}"/>
              </a:ext>
            </a:extLst>
          </p:cNvPr>
          <p:cNvSpPr txBox="1"/>
          <p:nvPr/>
        </p:nvSpPr>
        <p:spPr>
          <a:xfrm>
            <a:off x="1082040" y="3307080"/>
            <a:ext cx="664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prove algorithm is correct for ALL inputs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5121CBED-2122-B441-998C-B51EB5E92AA1}"/>
              </a:ext>
            </a:extLst>
          </p:cNvPr>
          <p:cNvSpPr/>
          <p:nvPr/>
        </p:nvSpPr>
        <p:spPr>
          <a:xfrm rot="17141210">
            <a:off x="3339463" y="1406574"/>
            <a:ext cx="469520" cy="299835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6444C000-A361-7249-AACF-FC207BEDF148}"/>
              </a:ext>
            </a:extLst>
          </p:cNvPr>
          <p:cNvSpPr/>
          <p:nvPr/>
        </p:nvSpPr>
        <p:spPr>
          <a:xfrm>
            <a:off x="1905000" y="4221480"/>
            <a:ext cx="7924800" cy="1584960"/>
          </a:xfrm>
          <a:prstGeom prst="cloudCallout">
            <a:avLst>
              <a:gd name="adj1" fmla="val -26987"/>
              <a:gd name="adj2" fmla="val -75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One </a:t>
            </a:r>
            <a:r>
              <a:rPr lang="en-US" sz="2400" i="1" dirty="0"/>
              <a:t>could </a:t>
            </a:r>
            <a:r>
              <a:rPr lang="en-US" sz="2400" dirty="0"/>
              <a:t> consider such algorithms not biased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F922D9B6-3C23-2B45-8088-F9864E2AE8B9}"/>
              </a:ext>
            </a:extLst>
          </p:cNvPr>
          <p:cNvSpPr/>
          <p:nvPr/>
        </p:nvSpPr>
        <p:spPr>
          <a:xfrm>
            <a:off x="8098971" y="1520042"/>
            <a:ext cx="3254829" cy="2310258"/>
          </a:xfrm>
          <a:prstGeom prst="cloudCallout">
            <a:avLst>
              <a:gd name="adj1" fmla="val -175144"/>
              <a:gd name="adj2" fmla="val 8871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Though really you would wrong there as well since the problem statement itself could be biased..</a:t>
            </a:r>
          </a:p>
        </p:txBody>
      </p:sp>
    </p:spTree>
    <p:extLst>
      <p:ext uri="{BB962C8B-B14F-4D97-AF65-F5344CB8AC3E}">
        <p14:creationId xmlns:p14="http://schemas.microsoft.com/office/powerpoint/2010/main" val="243694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87153A7E-E847-D54E-8F13-E6964B03C338}"/>
              </a:ext>
            </a:extLst>
          </p:cNvPr>
          <p:cNvSpPr/>
          <p:nvPr/>
        </p:nvSpPr>
        <p:spPr>
          <a:xfrm>
            <a:off x="7193280" y="1539240"/>
            <a:ext cx="4343400" cy="3505200"/>
          </a:xfrm>
          <a:prstGeom prst="cloudCallout">
            <a:avLst>
              <a:gd name="adj1" fmla="val -11359"/>
              <a:gd name="adj2" fmla="val 3989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Correct for modern algorithms</a:t>
            </a:r>
          </a:p>
        </p:txBody>
      </p:sp>
    </p:spTree>
    <p:extLst>
      <p:ext uri="{BB962C8B-B14F-4D97-AF65-F5344CB8AC3E}">
        <p14:creationId xmlns:p14="http://schemas.microsoft.com/office/powerpoint/2010/main" val="21088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vs. Dogs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73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Warren and Billy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A7AE7-F059-9A46-ABFC-ECA39BA31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91" y="1471612"/>
            <a:ext cx="4402795" cy="422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753EA-89AB-784C-AFC8-9BDEE37B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01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“define” a dog vs cat image?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AE1A1-1029-0D4F-A3DA-427B77F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0622-E276-7E4A-9ACA-B6A1AAB6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A7AE7-F059-9A46-ABFC-ECA39BA31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91" y="1471612"/>
            <a:ext cx="4402795" cy="422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753EA-89AB-784C-AFC8-9BDEE37B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98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D760-25D6-2142-B0BC-97CA2D0B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Images has “solved” this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AE15E-333C-1643-B74C-0E52EDD3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9763"/>
            <a:ext cx="7469938" cy="33051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471EA4-1250-B84E-B286-E524207DD778}"/>
              </a:ext>
            </a:extLst>
          </p:cNvPr>
          <p:cNvSpPr/>
          <p:nvPr/>
        </p:nvSpPr>
        <p:spPr>
          <a:xfrm>
            <a:off x="6500813" y="3886200"/>
            <a:ext cx="485775" cy="471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82514-D541-FA44-8CFB-2C15899EE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562100"/>
            <a:ext cx="8204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EEE5-E25C-A945-B812-BCE5C121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“define” a dog vs cat image?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1A7AE7-F059-9A46-ABFC-ECA39BA3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91" y="1474773"/>
            <a:ext cx="4402795" cy="422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753EA-89AB-784C-AFC8-9BDEE37B8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706" y="1474773"/>
            <a:ext cx="3750334" cy="4229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27956-E51C-0744-B58E-3C7138C40D8F}"/>
              </a:ext>
            </a:extLst>
          </p:cNvPr>
          <p:cNvSpPr txBox="1"/>
          <p:nvPr/>
        </p:nvSpPr>
        <p:spPr>
          <a:xfrm>
            <a:off x="700088" y="5900738"/>
            <a:ext cx="59586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student.cse.buffalo.edu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/~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atri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algo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-and-society/support/notes/intro/images/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warren.JPG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D39C2-6A99-6040-9DE6-88B9C8B98A83}"/>
              </a:ext>
            </a:extLst>
          </p:cNvPr>
          <p:cNvSpPr txBox="1"/>
          <p:nvPr/>
        </p:nvSpPr>
        <p:spPr>
          <a:xfrm>
            <a:off x="6439498" y="5769933"/>
            <a:ext cx="5780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student.cse.buffalo.edu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/~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atri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algo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-and-society/support/notes/intro/images/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billy.JPG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68B2E-2E3F-E048-A8BB-4E2284FD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CA9F3-E38A-1948-A7BD-9C5B1CFDFAF3}" type="datetime1">
              <a:rPr lang="en-US" smtClean="0"/>
              <a:pPr/>
              <a:t>2/2/22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347CE-5A6D-BA4D-BF12-7C70E41F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696C0-C4E5-F545-9722-AC5B5AD6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21547-3723-F24A-8E15-FB3C6A956FDB}"/>
              </a:ext>
            </a:extLst>
          </p:cNvPr>
          <p:cNvSpPr txBox="1"/>
          <p:nvPr/>
        </p:nvSpPr>
        <p:spPr>
          <a:xfrm>
            <a:off x="2031178" y="787245"/>
            <a:ext cx="831139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Who does my machine learning model serve? </a:t>
            </a:r>
          </a:p>
          <a:p>
            <a:pPr algn="ctr"/>
            <a:r>
              <a:rPr lang="en-US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How do I know?</a:t>
            </a:r>
          </a:p>
          <a:p>
            <a:pPr algn="ctr"/>
            <a:r>
              <a:rPr lang="en-US" sz="8000" b="1" dirty="0">
                <a:latin typeface="Century Gothic" panose="020B0502020202020204" pitchFamily="34" charset="0"/>
              </a:rPr>
              <a:t>What can I do about it? </a:t>
            </a:r>
          </a:p>
        </p:txBody>
      </p:sp>
    </p:spTree>
    <p:extLst>
      <p:ext uri="{BB962C8B-B14F-4D97-AF65-F5344CB8AC3E}">
        <p14:creationId xmlns:p14="http://schemas.microsoft.com/office/powerpoint/2010/main" val="326624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FF5FA-41DC-694A-A0A6-3FE49F425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18" y="1234398"/>
            <a:ext cx="10034587" cy="5470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05AAC-38FB-7545-A30C-4B9FEB00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way to get to the URL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5D185-1A3A-B74A-8F19-B50AF9483A77}"/>
              </a:ext>
            </a:extLst>
          </p:cNvPr>
          <p:cNvSpPr/>
          <p:nvPr/>
        </p:nvSpPr>
        <p:spPr>
          <a:xfrm>
            <a:off x="1675349" y="6244748"/>
            <a:ext cx="885825" cy="371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719FD-F554-414E-8F3A-BDB394E7E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1481"/>
            <a:ext cx="12192000" cy="26750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47F546-591A-2149-B2FD-E2BCE5C73E05}"/>
              </a:ext>
            </a:extLst>
          </p:cNvPr>
          <p:cNvSpPr/>
          <p:nvPr/>
        </p:nvSpPr>
        <p:spPr>
          <a:xfrm>
            <a:off x="1271588" y="4186238"/>
            <a:ext cx="3043237" cy="385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B00E-B2AC-6A4E-B25E-610B78EB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Warren (Spring 20)</a:t>
            </a:r>
          </a:p>
        </p:txBody>
      </p:sp>
      <p:pic>
        <p:nvPicPr>
          <p:cNvPr id="5124" name="Picture 4" descr="Responsive image">
            <a:extLst>
              <a:ext uri="{FF2B5EF4-FFF2-40B4-BE49-F238E27FC236}">
                <a16:creationId xmlns:a16="http://schemas.microsoft.com/office/drawing/2014/main" id="{9B57B97E-449E-9A4A-BF64-E7E40723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2" y="1690688"/>
            <a:ext cx="10306050" cy="44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27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B00E-B2AC-6A4E-B25E-610B78EB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Warren (Spring 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C3063-4099-6F4B-BE13-A7185CA0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88" y="1409959"/>
            <a:ext cx="8403023" cy="53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29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B856-C1F8-F44A-A727-EEB537CA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Billy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33F40-6D03-EA45-932C-4B44ADC9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63" y="1377673"/>
            <a:ext cx="8213109" cy="52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24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79104-5A56-E34A-889E-95CAD1E1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cats vs dogs problem solved?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FF661-A04E-A84F-9F76-8FDCF976A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91" y="1471612"/>
            <a:ext cx="3750334" cy="422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336C9-E02F-AF4A-A9DC-B13FDBCD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63" y="1471612"/>
            <a:ext cx="4441823" cy="426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F7456-DA29-9B46-BE5E-EE40A85E2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5027"/>
            <a:ext cx="12192000" cy="862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5C5CC0-8648-FB4A-B597-1D36248DBE05}"/>
              </a:ext>
            </a:extLst>
          </p:cNvPr>
          <p:cNvSpPr/>
          <p:nvPr/>
        </p:nvSpPr>
        <p:spPr>
          <a:xfrm>
            <a:off x="3100388" y="6343650"/>
            <a:ext cx="5815012" cy="3286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5C4A-707E-BB4E-A969-9E9017EF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modified Warren (Spring 20)</a:t>
            </a:r>
          </a:p>
        </p:txBody>
      </p:sp>
      <p:pic>
        <p:nvPicPr>
          <p:cNvPr id="8194" name="Picture 2" descr="Responsive image">
            <a:extLst>
              <a:ext uri="{FF2B5EF4-FFF2-40B4-BE49-F238E27FC236}">
                <a16:creationId xmlns:a16="http://schemas.microsoft.com/office/drawing/2014/main" id="{4F6697D9-AA71-7B4C-AB46-DDEAE6D8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6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5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5C4A-707E-BB4E-A969-9E9017EF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result for modified Warren (Spring 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0D6EA-86C1-8F48-9F39-B2057F925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89" y="1389677"/>
            <a:ext cx="8581621" cy="531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31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A143-686D-CA4D-9C38-7A4F238C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396"/>
            <a:ext cx="10515600" cy="1325563"/>
          </a:xfrm>
        </p:spPr>
        <p:txBody>
          <a:bodyPr/>
          <a:lstStyle/>
          <a:p>
            <a:r>
              <a:rPr lang="en-US" dirty="0"/>
              <a:t>My result for modified Billy  (Spring 20)</a:t>
            </a:r>
          </a:p>
        </p:txBody>
      </p:sp>
      <p:pic>
        <p:nvPicPr>
          <p:cNvPr id="9218" name="Picture 2" descr="Responsive image">
            <a:extLst>
              <a:ext uri="{FF2B5EF4-FFF2-40B4-BE49-F238E27FC236}">
                <a16:creationId xmlns:a16="http://schemas.microsoft.com/office/drawing/2014/main" id="{845DE367-AED1-C34D-9BBA-5CFD7F10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0188"/>
            <a:ext cx="10768402" cy="52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950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18D385-8504-7446-AE98-4EC8C2ED7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2" y="1384347"/>
            <a:ext cx="5893603" cy="571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0CA143-686D-CA4D-9C38-7A4F238C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396"/>
            <a:ext cx="10515600" cy="1325563"/>
          </a:xfrm>
        </p:spPr>
        <p:txBody>
          <a:bodyPr/>
          <a:lstStyle/>
          <a:p>
            <a:r>
              <a:rPr lang="en-US" dirty="0"/>
              <a:t>My result for modified Billy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F9FD87-21EF-E141-975A-EA209FF0FD65}"/>
              </a:ext>
            </a:extLst>
          </p:cNvPr>
          <p:cNvGrpSpPr/>
          <p:nvPr/>
        </p:nvGrpSpPr>
        <p:grpSpPr>
          <a:xfrm>
            <a:off x="3436149" y="2033588"/>
            <a:ext cx="2930519" cy="4413016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D20D38-6D1E-174F-900A-10F3A6CA6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0AABF5-BB69-164E-A46A-1DEA9EACBFA5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FF00"/>
                  </a:solidFill>
                </a:rPr>
                <a:t>?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6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86E0D7-325D-1A4B-9B7A-6C963A23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Google Images work?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E23BD5-E4E3-064B-A05F-D4B460EFA1B4}"/>
              </a:ext>
            </a:extLst>
          </p:cNvPr>
          <p:cNvGrpSpPr/>
          <p:nvPr/>
        </p:nvGrpSpPr>
        <p:grpSpPr>
          <a:xfrm>
            <a:off x="1070517" y="2397512"/>
            <a:ext cx="3111190" cy="3300761"/>
            <a:chOff x="1070517" y="2397512"/>
            <a:chExt cx="3111190" cy="3300761"/>
          </a:xfrm>
        </p:grpSpPr>
        <p:sp>
          <p:nvSpPr>
            <p:cNvPr id="5" name="Magnetic Disk 4">
              <a:extLst>
                <a:ext uri="{FF2B5EF4-FFF2-40B4-BE49-F238E27FC236}">
                  <a16:creationId xmlns:a16="http://schemas.microsoft.com/office/drawing/2014/main" id="{BF8A7073-5A98-7748-A891-5AC4128B4663}"/>
                </a:ext>
              </a:extLst>
            </p:cNvPr>
            <p:cNvSpPr/>
            <p:nvPr/>
          </p:nvSpPr>
          <p:spPr>
            <a:xfrm>
              <a:off x="1070517" y="2397512"/>
              <a:ext cx="3111190" cy="3300761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9AF73A-56E9-3349-9E6A-8046B30C01E5}"/>
                </a:ext>
              </a:extLst>
            </p:cNvPr>
            <p:cNvGrpSpPr/>
            <p:nvPr/>
          </p:nvGrpSpPr>
          <p:grpSpPr>
            <a:xfrm>
              <a:off x="1591729" y="3532379"/>
              <a:ext cx="1985257" cy="669073"/>
              <a:chOff x="1468459" y="3635298"/>
              <a:chExt cx="1985257" cy="669073"/>
            </a:xfrm>
          </p:grpSpPr>
          <p:pic>
            <p:nvPicPr>
              <p:cNvPr id="1026" name="Picture 2" descr="Image result for cat">
                <a:extLst>
                  <a:ext uri="{FF2B5EF4-FFF2-40B4-BE49-F238E27FC236}">
                    <a16:creationId xmlns:a16="http://schemas.microsoft.com/office/drawing/2014/main" id="{4442FAA8-3E49-0240-97C0-C797976B26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373" y="3754011"/>
                <a:ext cx="984900" cy="4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2CA844A7-F80C-E643-B4B2-23F8CE271DB5}"/>
                  </a:ext>
                </a:extLst>
              </p:cNvPr>
              <p:cNvSpPr/>
              <p:nvPr/>
            </p:nvSpPr>
            <p:spPr>
              <a:xfrm>
                <a:off x="1468459" y="363529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Bracket 7">
                <a:extLst>
                  <a:ext uri="{FF2B5EF4-FFF2-40B4-BE49-F238E27FC236}">
                    <a16:creationId xmlns:a16="http://schemas.microsoft.com/office/drawing/2014/main" id="{D1B9F181-2012-3145-A51F-3488C29830DC}"/>
                  </a:ext>
                </a:extLst>
              </p:cNvPr>
              <p:cNvSpPr/>
              <p:nvPr/>
            </p:nvSpPr>
            <p:spPr>
              <a:xfrm>
                <a:off x="3378820" y="363529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E46058-1F6C-B440-9D9A-799FF0C4BE7D}"/>
                  </a:ext>
                </a:extLst>
              </p:cNvPr>
              <p:cNvSpPr txBox="1"/>
              <p:nvPr/>
            </p:nvSpPr>
            <p:spPr>
              <a:xfrm>
                <a:off x="2530273" y="3781151"/>
                <a:ext cx="7939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E7D3DA9-A406-7544-A46F-25FFF3EBB5BD}"/>
                </a:ext>
              </a:extLst>
            </p:cNvPr>
            <p:cNvGrpSpPr/>
            <p:nvPr/>
          </p:nvGrpSpPr>
          <p:grpSpPr>
            <a:xfrm>
              <a:off x="1545373" y="4676658"/>
              <a:ext cx="1985257" cy="669073"/>
              <a:chOff x="1545373" y="4676658"/>
              <a:chExt cx="1985257" cy="669073"/>
            </a:xfrm>
          </p:grpSpPr>
          <p:sp>
            <p:nvSpPr>
              <p:cNvPr id="14" name="Left Bracket 13">
                <a:extLst>
                  <a:ext uri="{FF2B5EF4-FFF2-40B4-BE49-F238E27FC236}">
                    <a16:creationId xmlns:a16="http://schemas.microsoft.com/office/drawing/2014/main" id="{58676F71-57B3-8040-B124-4B527C5E1547}"/>
                  </a:ext>
                </a:extLst>
              </p:cNvPr>
              <p:cNvSpPr/>
              <p:nvPr/>
            </p:nvSpPr>
            <p:spPr>
              <a:xfrm>
                <a:off x="1545373" y="467665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ket 14">
                <a:extLst>
                  <a:ext uri="{FF2B5EF4-FFF2-40B4-BE49-F238E27FC236}">
                    <a16:creationId xmlns:a16="http://schemas.microsoft.com/office/drawing/2014/main" id="{43C0F0B4-87F9-154F-A4FA-32634404DFB4}"/>
                  </a:ext>
                </a:extLst>
              </p:cNvPr>
              <p:cNvSpPr/>
              <p:nvPr/>
            </p:nvSpPr>
            <p:spPr>
              <a:xfrm>
                <a:off x="3455734" y="467665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72B912-0EBF-AD42-A649-BFFF10BB158D}"/>
                  </a:ext>
                </a:extLst>
              </p:cNvPr>
              <p:cNvSpPr txBox="1"/>
              <p:nvPr/>
            </p:nvSpPr>
            <p:spPr>
              <a:xfrm>
                <a:off x="2607187" y="4822511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, </a:t>
                </a:r>
                <a:r>
                  <a:rPr lang="en-US" sz="28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pic>
            <p:nvPicPr>
              <p:cNvPr id="1028" name="Picture 4" descr="Image result for dog">
                <a:extLst>
                  <a:ext uri="{FF2B5EF4-FFF2-40B4-BE49-F238E27FC236}">
                    <a16:creationId xmlns:a16="http://schemas.microsoft.com/office/drawing/2014/main" id="{FB7D1C40-1994-3E4F-A93E-2E19FB1CD1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918" y="4767098"/>
                <a:ext cx="934323" cy="52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EC35C2E-5B41-B343-9AEB-049C62D97769}"/>
                </a:ext>
              </a:extLst>
            </p:cNvPr>
            <p:cNvCxnSpPr/>
            <p:nvPr/>
          </p:nvCxnSpPr>
          <p:spPr>
            <a:xfrm>
              <a:off x="2442117" y="4201452"/>
              <a:ext cx="0" cy="47520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ight Arrow 18">
            <a:extLst>
              <a:ext uri="{FF2B5EF4-FFF2-40B4-BE49-F238E27FC236}">
                <a16:creationId xmlns:a16="http://schemas.microsoft.com/office/drawing/2014/main" id="{368A8207-499E-B34A-9E41-4047551D1424}"/>
              </a:ext>
            </a:extLst>
          </p:cNvPr>
          <p:cNvSpPr/>
          <p:nvPr/>
        </p:nvSpPr>
        <p:spPr>
          <a:xfrm>
            <a:off x="4739268" y="3757961"/>
            <a:ext cx="2051825" cy="579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16A15D-3C93-1B4A-9994-1FAE5B0EA3C8}"/>
              </a:ext>
            </a:extLst>
          </p:cNvPr>
          <p:cNvGrpSpPr/>
          <p:nvPr/>
        </p:nvGrpSpPr>
        <p:grpSpPr>
          <a:xfrm>
            <a:off x="7393259" y="1940313"/>
            <a:ext cx="4326665" cy="3914077"/>
            <a:chOff x="7393259" y="1940313"/>
            <a:chExt cx="4326665" cy="3914077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7D3615C-21FF-9444-A264-CBD565608B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259" y="1940313"/>
              <a:ext cx="0" cy="3914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E63192-EDEC-E744-AB47-3BF639868D59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59" y="5820933"/>
              <a:ext cx="396054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297C22-CB67-4446-9FF9-BDE9203F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9735" y="2084725"/>
              <a:ext cx="3583259" cy="148151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F270FA8-15CE-BC41-BCDB-491A79D1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0095" y="3982580"/>
              <a:ext cx="3382537" cy="1636788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4D3BA39-44E0-6445-BD28-24E901B1E9C0}"/>
                </a:ext>
              </a:extLst>
            </p:cNvPr>
            <p:cNvCxnSpPr/>
            <p:nvPr/>
          </p:nvCxnSpPr>
          <p:spPr>
            <a:xfrm>
              <a:off x="7493620" y="3757961"/>
              <a:ext cx="3947531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317E77-E53C-AC4A-9C20-B7A051CD99DB}"/>
                </a:ext>
              </a:extLst>
            </p:cNvPr>
            <p:cNvSpPr txBox="1"/>
            <p:nvPr/>
          </p:nvSpPr>
          <p:spPr>
            <a:xfrm>
              <a:off x="11464726" y="35593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D0CB7C9-B88E-BF41-A13D-1B3770A6828B}"/>
                </a:ext>
              </a:extLst>
            </p:cNvPr>
            <p:cNvCxnSpPr/>
            <p:nvPr/>
          </p:nvCxnSpPr>
          <p:spPr>
            <a:xfrm flipV="1">
              <a:off x="11353800" y="2084725"/>
              <a:ext cx="0" cy="1474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D04A156-676D-EA4B-AC84-9BB82AC6D6B7}"/>
                </a:ext>
              </a:extLst>
            </p:cNvPr>
            <p:cNvCxnSpPr/>
            <p:nvPr/>
          </p:nvCxnSpPr>
          <p:spPr>
            <a:xfrm>
              <a:off x="11353800" y="3928657"/>
              <a:ext cx="0" cy="16907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968F54-D7B6-464C-B92B-C6F765234463}"/>
                </a:ext>
              </a:extLst>
            </p:cNvPr>
            <p:cNvSpPr txBox="1"/>
            <p:nvPr/>
          </p:nvSpPr>
          <p:spPr>
            <a:xfrm rot="16200000">
              <a:off x="11220806" y="2637359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dog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30AD6E-7250-C940-BDC5-364E34F1464E}"/>
                </a:ext>
              </a:extLst>
            </p:cNvPr>
            <p:cNvSpPr txBox="1"/>
            <p:nvPr/>
          </p:nvSpPr>
          <p:spPr>
            <a:xfrm rot="5400000">
              <a:off x="11256490" y="4527407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1564-EB3B-1B4D-ABB4-98D95AC4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the syllabus carefully!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A9C1A-A5DB-1C4B-AD38-8DEAB3D8A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4475"/>
            <a:ext cx="10134600" cy="56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80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86E0D7-325D-1A4B-9B7A-6C963A23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 new image comes 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D3615C-21FF-9444-A264-CBD565608B4E}"/>
              </a:ext>
            </a:extLst>
          </p:cNvPr>
          <p:cNvCxnSpPr>
            <a:cxnSpLocks/>
          </p:cNvCxnSpPr>
          <p:nvPr/>
        </p:nvCxnSpPr>
        <p:spPr>
          <a:xfrm flipV="1">
            <a:off x="3724508" y="2007220"/>
            <a:ext cx="0" cy="3914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E63192-EDEC-E744-AB47-3BF639868D59}"/>
              </a:ext>
            </a:extLst>
          </p:cNvPr>
          <p:cNvCxnSpPr>
            <a:cxnSpLocks/>
          </p:cNvCxnSpPr>
          <p:nvPr/>
        </p:nvCxnSpPr>
        <p:spPr>
          <a:xfrm>
            <a:off x="3724508" y="5887840"/>
            <a:ext cx="396054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97C22-CB67-4446-9FF9-BDE9203F5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84" y="2151632"/>
            <a:ext cx="3583259" cy="14815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270FA8-15CE-BC41-BCDB-491A79D1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344" y="4049487"/>
            <a:ext cx="3382537" cy="163678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D3BA39-44E0-6445-BD28-24E901B1E9C0}"/>
              </a:ext>
            </a:extLst>
          </p:cNvPr>
          <p:cNvCxnSpPr/>
          <p:nvPr/>
        </p:nvCxnSpPr>
        <p:spPr>
          <a:xfrm>
            <a:off x="3824869" y="3824868"/>
            <a:ext cx="3947531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9317E77-E53C-AC4A-9C20-B7A051CD99DB}"/>
              </a:ext>
            </a:extLst>
          </p:cNvPr>
          <p:cNvSpPr txBox="1"/>
          <p:nvPr/>
        </p:nvSpPr>
        <p:spPr>
          <a:xfrm>
            <a:off x="7795975" y="362623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0CB7C9-B88E-BF41-A13D-1B3770A6828B}"/>
              </a:ext>
            </a:extLst>
          </p:cNvPr>
          <p:cNvCxnSpPr/>
          <p:nvPr/>
        </p:nvCxnSpPr>
        <p:spPr>
          <a:xfrm flipV="1">
            <a:off x="7685049" y="2151632"/>
            <a:ext cx="0" cy="1474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D04A156-676D-EA4B-AC84-9BB82AC6D6B7}"/>
              </a:ext>
            </a:extLst>
          </p:cNvPr>
          <p:cNvCxnSpPr/>
          <p:nvPr/>
        </p:nvCxnSpPr>
        <p:spPr>
          <a:xfrm>
            <a:off x="7685049" y="3995564"/>
            <a:ext cx="0" cy="1690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7968F54-D7B6-464C-B92B-C6F765234463}"/>
              </a:ext>
            </a:extLst>
          </p:cNvPr>
          <p:cNvSpPr txBox="1"/>
          <p:nvPr/>
        </p:nvSpPr>
        <p:spPr>
          <a:xfrm rot="16200000">
            <a:off x="7552055" y="2704266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30AD6E-7250-C940-BDC5-364E34F1464E}"/>
              </a:ext>
            </a:extLst>
          </p:cNvPr>
          <p:cNvSpPr txBox="1"/>
          <p:nvPr/>
        </p:nvSpPr>
        <p:spPr>
          <a:xfrm rot="5400000">
            <a:off x="7587739" y="4594314"/>
            <a:ext cx="46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cat</a:t>
            </a:r>
          </a:p>
        </p:txBody>
      </p:sp>
      <p:sp>
        <p:nvSpPr>
          <p:cNvPr id="3" name="AutoShape 4" descr="Responsive image">
            <a:extLst>
              <a:ext uri="{FF2B5EF4-FFF2-40B4-BE49-F238E27FC236}">
                <a16:creationId xmlns:a16="http://schemas.microsoft.com/office/drawing/2014/main" id="{60D219E8-CF25-E641-961C-182379D24C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20D231-8D80-9540-A6C8-0A7B1FCC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280" y="1767547"/>
            <a:ext cx="499407" cy="47934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971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24805 0.08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7E95-4F02-8E44-8663-33119B02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 of important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CA18B-BADA-9A47-AB07-270901B9BFAE}"/>
              </a:ext>
            </a:extLst>
          </p:cNvPr>
          <p:cNvSpPr txBox="1"/>
          <p:nvPr/>
        </p:nvSpPr>
        <p:spPr>
          <a:xfrm>
            <a:off x="985838" y="2114550"/>
            <a:ext cx="1026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Google images is learning </a:t>
            </a:r>
            <a:r>
              <a:rPr lang="en-US" sz="2400" b="1" dirty="0"/>
              <a:t>something</a:t>
            </a:r>
            <a:r>
              <a:rPr lang="en-US" sz="2400" dirty="0"/>
              <a:t> but not “our way” of looking at cats vs dogs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E43DF8-A3E7-8140-9C1D-519E153F0FAF}"/>
              </a:ext>
            </a:extLst>
          </p:cNvPr>
          <p:cNvGrpSpPr/>
          <p:nvPr/>
        </p:nvGrpSpPr>
        <p:grpSpPr>
          <a:xfrm>
            <a:off x="1070517" y="3000077"/>
            <a:ext cx="9330783" cy="2854313"/>
            <a:chOff x="1070517" y="3000077"/>
            <a:chExt cx="9330783" cy="2854313"/>
          </a:xfrm>
        </p:grpSpPr>
        <p:sp>
          <p:nvSpPr>
            <p:cNvPr id="4" name="Magnetic Disk 3">
              <a:extLst>
                <a:ext uri="{FF2B5EF4-FFF2-40B4-BE49-F238E27FC236}">
                  <a16:creationId xmlns:a16="http://schemas.microsoft.com/office/drawing/2014/main" id="{53A73398-14F4-3443-AC04-5079B4B5242A}"/>
                </a:ext>
              </a:extLst>
            </p:cNvPr>
            <p:cNvSpPr/>
            <p:nvPr/>
          </p:nvSpPr>
          <p:spPr>
            <a:xfrm>
              <a:off x="1070517" y="3291216"/>
              <a:ext cx="2163002" cy="2407057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B5E1C7-C230-A245-9E50-6D282731B357}"/>
                </a:ext>
              </a:extLst>
            </p:cNvPr>
            <p:cNvGrpSpPr/>
            <p:nvPr/>
          </p:nvGrpSpPr>
          <p:grpSpPr>
            <a:xfrm>
              <a:off x="1591729" y="3713534"/>
              <a:ext cx="1443210" cy="568027"/>
              <a:chOff x="1468459" y="3635298"/>
              <a:chExt cx="2075864" cy="778927"/>
            </a:xfrm>
          </p:grpSpPr>
          <p:pic>
            <p:nvPicPr>
              <p:cNvPr id="6" name="Picture 2" descr="Image result for cat">
                <a:extLst>
                  <a:ext uri="{FF2B5EF4-FFF2-40B4-BE49-F238E27FC236}">
                    <a16:creationId xmlns:a16="http://schemas.microsoft.com/office/drawing/2014/main" id="{7935C8A0-B24D-FE4E-9208-8683D84FA3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373" y="3754011"/>
                <a:ext cx="984900" cy="49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eft Bracket 6">
                <a:extLst>
                  <a:ext uri="{FF2B5EF4-FFF2-40B4-BE49-F238E27FC236}">
                    <a16:creationId xmlns:a16="http://schemas.microsoft.com/office/drawing/2014/main" id="{BFD9BE45-07D8-C549-A37F-41D18286D34B}"/>
                  </a:ext>
                </a:extLst>
              </p:cNvPr>
              <p:cNvSpPr/>
              <p:nvPr/>
            </p:nvSpPr>
            <p:spPr>
              <a:xfrm>
                <a:off x="1468459" y="363529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Bracket 7">
                <a:extLst>
                  <a:ext uri="{FF2B5EF4-FFF2-40B4-BE49-F238E27FC236}">
                    <a16:creationId xmlns:a16="http://schemas.microsoft.com/office/drawing/2014/main" id="{542AF4E5-CE5D-554E-81FA-5C107A782C9E}"/>
                  </a:ext>
                </a:extLst>
              </p:cNvPr>
              <p:cNvSpPr/>
              <p:nvPr/>
            </p:nvSpPr>
            <p:spPr>
              <a:xfrm>
                <a:off x="3378820" y="363529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E6593F-6B7B-704E-B5D2-74D4256860B9}"/>
                  </a:ext>
                </a:extLst>
              </p:cNvPr>
              <p:cNvSpPr txBox="1"/>
              <p:nvPr/>
            </p:nvSpPr>
            <p:spPr>
              <a:xfrm>
                <a:off x="2530274" y="3781151"/>
                <a:ext cx="1014049" cy="633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cat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0FDB92-4B57-C640-B62B-F5FBB3001061}"/>
                </a:ext>
              </a:extLst>
            </p:cNvPr>
            <p:cNvGrpSpPr/>
            <p:nvPr/>
          </p:nvGrpSpPr>
          <p:grpSpPr>
            <a:xfrm>
              <a:off x="1545373" y="4857812"/>
              <a:ext cx="1536826" cy="568027"/>
              <a:chOff x="1545373" y="4676658"/>
              <a:chExt cx="2210518" cy="778927"/>
            </a:xfrm>
          </p:grpSpPr>
          <p:sp>
            <p:nvSpPr>
              <p:cNvPr id="11" name="Left Bracket 10">
                <a:extLst>
                  <a:ext uri="{FF2B5EF4-FFF2-40B4-BE49-F238E27FC236}">
                    <a16:creationId xmlns:a16="http://schemas.microsoft.com/office/drawing/2014/main" id="{7C68703D-F674-B748-8C89-934F393636AB}"/>
                  </a:ext>
                </a:extLst>
              </p:cNvPr>
              <p:cNvSpPr/>
              <p:nvPr/>
            </p:nvSpPr>
            <p:spPr>
              <a:xfrm>
                <a:off x="1545373" y="4676658"/>
                <a:ext cx="92712" cy="669073"/>
              </a:xfrm>
              <a:prstGeom prst="lef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Bracket 11">
                <a:extLst>
                  <a:ext uri="{FF2B5EF4-FFF2-40B4-BE49-F238E27FC236}">
                    <a16:creationId xmlns:a16="http://schemas.microsoft.com/office/drawing/2014/main" id="{92377026-615B-DD4F-8145-93CDF51BA7B8}"/>
                  </a:ext>
                </a:extLst>
              </p:cNvPr>
              <p:cNvSpPr/>
              <p:nvPr/>
            </p:nvSpPr>
            <p:spPr>
              <a:xfrm>
                <a:off x="3455734" y="4676658"/>
                <a:ext cx="74896" cy="669073"/>
              </a:xfrm>
              <a:prstGeom prst="rightBracke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CA430F-3BE1-5145-9B97-24C02920C4BF}"/>
                  </a:ext>
                </a:extLst>
              </p:cNvPr>
              <p:cNvSpPr txBox="1"/>
              <p:nvPr/>
            </p:nvSpPr>
            <p:spPr>
              <a:xfrm>
                <a:off x="2607188" y="4822511"/>
                <a:ext cx="1148703" cy="633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00B050"/>
                    </a:solidFill>
                  </a:rPr>
                  <a:t>dog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  <p:pic>
            <p:nvPicPr>
              <p:cNvPr id="14" name="Picture 4" descr="Image result for dog">
                <a:extLst>
                  <a:ext uri="{FF2B5EF4-FFF2-40B4-BE49-F238E27FC236}">
                    <a16:creationId xmlns:a16="http://schemas.microsoft.com/office/drawing/2014/main" id="{4FAF93BC-1A89-BB4A-A239-BB67CA4CC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918" y="4767098"/>
                <a:ext cx="934323" cy="523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819399-1BD3-254F-914F-0B368697A41F}"/>
                </a:ext>
              </a:extLst>
            </p:cNvPr>
            <p:cNvCxnSpPr/>
            <p:nvPr/>
          </p:nvCxnSpPr>
          <p:spPr>
            <a:xfrm>
              <a:off x="2442117" y="4330117"/>
              <a:ext cx="0" cy="34654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476B2BA5-EBCC-E84E-AEB2-235A4AE2044B}"/>
                </a:ext>
              </a:extLst>
            </p:cNvPr>
            <p:cNvSpPr/>
            <p:nvPr/>
          </p:nvSpPr>
          <p:spPr>
            <a:xfrm>
              <a:off x="4739268" y="3914963"/>
              <a:ext cx="1426497" cy="42286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742FF2-E5AE-EB4F-8493-0CE384AB1CCB}"/>
                </a:ext>
              </a:extLst>
            </p:cNvPr>
            <p:cNvGrpSpPr/>
            <p:nvPr/>
          </p:nvGrpSpPr>
          <p:grpSpPr>
            <a:xfrm>
              <a:off x="7393259" y="3000077"/>
              <a:ext cx="3008041" cy="2854313"/>
              <a:chOff x="7393259" y="1940313"/>
              <a:chExt cx="4326665" cy="3914077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6A21FD7-3333-7F47-973E-15DBFBB2DF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7C6A2D7-7741-F543-909B-D54EDB4C43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F77CC45-377B-0748-9A7B-580A43E97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7D8A930-08EC-2348-BD54-012A16BFF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74573D5-F611-6545-9B0C-9435CB8D2770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125A45-14D7-474B-B8BB-78668D7862C0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DD7C370D-7F06-C741-9E88-1B6D6BCE2372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9FDA18-502F-7741-8DE3-DF68C5692C7E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878B0E-57D4-AE48-AC3E-A2D00FFA00B3}"/>
                  </a:ext>
                </a:extLst>
              </p:cNvPr>
              <p:cNvSpPr txBox="1"/>
              <p:nvPr/>
            </p:nvSpPr>
            <p:spPr>
              <a:xfrm rot="16200000">
                <a:off x="11220806" y="2637359"/>
                <a:ext cx="537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DEEC58-02FD-1C48-8CF9-4868F46E0295}"/>
                  </a:ext>
                </a:extLst>
              </p:cNvPr>
              <p:cNvSpPr txBox="1"/>
              <p:nvPr/>
            </p:nvSpPr>
            <p:spPr>
              <a:xfrm rot="5400000">
                <a:off x="11256490" y="4527407"/>
                <a:ext cx="465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2A5264A4-64CA-7542-ACCC-8EDA60E6BC62}"/>
              </a:ext>
            </a:extLst>
          </p:cNvPr>
          <p:cNvSpPr/>
          <p:nvPr/>
        </p:nvSpPr>
        <p:spPr>
          <a:xfrm>
            <a:off x="3715050" y="3105388"/>
            <a:ext cx="3571576" cy="2592885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There is NO problem/ algorithm divide!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B2683FB-23FD-314B-887D-F1F1824DD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542" y="0"/>
            <a:ext cx="9312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0553-7ADE-F941-8BFB-AD306555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AOC is right!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AF89A-261E-AA41-A5DA-CC25E3B9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816090"/>
            <a:ext cx="5247640" cy="2970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B06A2-FEBC-DD42-A850-8C8BC7A061EA}"/>
              </a:ext>
            </a:extLst>
          </p:cNvPr>
          <p:cNvSpPr txBox="1"/>
          <p:nvPr/>
        </p:nvSpPr>
        <p:spPr>
          <a:xfrm>
            <a:off x="1036320" y="5166360"/>
            <a:ext cx="411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“Algorithms can be biased”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87153A7E-E847-D54E-8F13-E6964B03C338}"/>
              </a:ext>
            </a:extLst>
          </p:cNvPr>
          <p:cNvSpPr/>
          <p:nvPr/>
        </p:nvSpPr>
        <p:spPr>
          <a:xfrm>
            <a:off x="7193280" y="1539240"/>
            <a:ext cx="4343400" cy="3505200"/>
          </a:xfrm>
          <a:prstGeom prst="cloudCallout">
            <a:avLst>
              <a:gd name="adj1" fmla="val -11359"/>
              <a:gd name="adj2" fmla="val 3989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Correct for modern algorithms</a:t>
            </a:r>
          </a:p>
        </p:txBody>
      </p:sp>
    </p:spTree>
    <p:extLst>
      <p:ext uri="{BB962C8B-B14F-4D97-AF65-F5344CB8AC3E}">
        <p14:creationId xmlns:p14="http://schemas.microsoft.com/office/powerpoint/2010/main" val="37064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Algorithm = Machine Learning (ML)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6284920-4511-3746-9587-3BC97753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03" y="1387622"/>
            <a:ext cx="7220072" cy="52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ED83-0EB8-9746-A3E7-A2EF7CFE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Machine Learning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73D68-B746-4F43-A686-4D2BE1F5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AE170-54BC-4F4D-94CB-1CAE3F6273BB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E6037-B5D2-DD48-B430-3A949258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761AA-6DA4-6C49-9AFA-FD8E8281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8BDBC-A55A-0D4E-9238-49D16FB07DC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Menlo" panose="020B0609030804020204" pitchFamily="49" charset="0"/>
                <a:cs typeface="Futura Medium" panose="020B06020202040203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Menlo" panose="020B0609030804020204" pitchFamily="49" charset="0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FD8FE-F647-0249-B542-29C174988D56}"/>
              </a:ext>
            </a:extLst>
          </p:cNvPr>
          <p:cNvSpPr txBox="1"/>
          <p:nvPr/>
        </p:nvSpPr>
        <p:spPr>
          <a:xfrm>
            <a:off x="282966" y="2713780"/>
            <a:ext cx="10567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89E69FE-F12A-584D-9CB4-A0F4C260D8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080" y="1612708"/>
            <a:ext cx="1799869" cy="1261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13F72-2071-6040-9F23-4977A85ED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72" y="1619160"/>
            <a:ext cx="1638300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F4279A-0486-BC4A-90F9-74806D542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120" y="3944389"/>
            <a:ext cx="1833210" cy="1262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AB1D1-E884-0D4F-9937-7ADF05262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934" y="3681421"/>
            <a:ext cx="1768525" cy="1768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14BE9-2A06-8844-A0A5-D3B1F0DF4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751" y="2984023"/>
            <a:ext cx="1739900" cy="11557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EAC1CE-F82A-F84C-BB12-8CA83748C6BC}"/>
              </a:ext>
            </a:extLst>
          </p:cNvPr>
          <p:cNvCxnSpPr>
            <a:stCxn id="3" idx="3"/>
            <a:endCxn id="9" idx="1"/>
          </p:cNvCxnSpPr>
          <p:nvPr/>
        </p:nvCxnSpPr>
        <p:spPr>
          <a:xfrm flipV="1">
            <a:off x="1339666" y="2243581"/>
            <a:ext cx="1245414" cy="1401223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3EA20F-DE78-AE44-8387-60133BA1B1EA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3485015" y="2874453"/>
            <a:ext cx="2710" cy="1069936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35D8BB-37B7-874C-80B1-1E29C4A1FD32}"/>
              </a:ext>
            </a:extLst>
          </p:cNvPr>
          <p:cNvCxnSpPr>
            <a:cxnSpLocks/>
            <a:stCxn id="29" idx="3"/>
            <a:endCxn id="12" idx="1"/>
          </p:cNvCxnSpPr>
          <p:nvPr/>
        </p:nvCxnSpPr>
        <p:spPr>
          <a:xfrm>
            <a:off x="4388832" y="2689007"/>
            <a:ext cx="1792102" cy="1876677"/>
          </a:xfrm>
          <a:prstGeom prst="straightConnector1">
            <a:avLst/>
          </a:prstGeom>
          <a:ln w="698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B9A7B5-D518-D749-A5E5-C02D8755C603}"/>
              </a:ext>
            </a:extLst>
          </p:cNvPr>
          <p:cNvCxnSpPr>
            <a:cxnSpLocks/>
            <a:stCxn id="3" idx="3"/>
            <a:endCxn id="11" idx="1"/>
          </p:cNvCxnSpPr>
          <p:nvPr/>
        </p:nvCxnSpPr>
        <p:spPr>
          <a:xfrm>
            <a:off x="1339666" y="3644804"/>
            <a:ext cx="1231454" cy="93102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7622A08-83BA-5946-AAA3-174549384A21}"/>
              </a:ext>
            </a:extLst>
          </p:cNvPr>
          <p:cNvSpPr/>
          <p:nvPr/>
        </p:nvSpPr>
        <p:spPr>
          <a:xfrm>
            <a:off x="2571120" y="1955685"/>
            <a:ext cx="1833210" cy="592735"/>
          </a:xfrm>
          <a:prstGeom prst="rect">
            <a:avLst/>
          </a:prstGeom>
          <a:noFill/>
          <a:ln w="730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94170D-68B9-7342-AA36-8B3D3E27F939}"/>
              </a:ext>
            </a:extLst>
          </p:cNvPr>
          <p:cNvSpPr/>
          <p:nvPr/>
        </p:nvSpPr>
        <p:spPr>
          <a:xfrm>
            <a:off x="2555622" y="2530008"/>
            <a:ext cx="1833210" cy="317998"/>
          </a:xfrm>
          <a:prstGeom prst="rect">
            <a:avLst/>
          </a:prstGeom>
          <a:noFill/>
          <a:ln w="730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740A085-D134-7E40-861E-27B1A5BC9125}"/>
              </a:ext>
            </a:extLst>
          </p:cNvPr>
          <p:cNvCxnSpPr>
            <a:cxnSpLocks/>
            <a:stCxn id="28" idx="3"/>
            <a:endCxn id="10" idx="1"/>
          </p:cNvCxnSpPr>
          <p:nvPr/>
        </p:nvCxnSpPr>
        <p:spPr>
          <a:xfrm flipV="1">
            <a:off x="4404330" y="2235110"/>
            <a:ext cx="1976542" cy="16943"/>
          </a:xfrm>
          <a:prstGeom prst="straightConnector1">
            <a:avLst/>
          </a:prstGeom>
          <a:ln w="698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B33E15-36F3-1845-B9CF-3D06C6138736}"/>
              </a:ext>
            </a:extLst>
          </p:cNvPr>
          <p:cNvCxnSpPr>
            <a:cxnSpLocks/>
            <a:stCxn id="11" idx="0"/>
            <a:endCxn id="10" idx="1"/>
          </p:cNvCxnSpPr>
          <p:nvPr/>
        </p:nvCxnSpPr>
        <p:spPr>
          <a:xfrm flipV="1">
            <a:off x="3487725" y="2235110"/>
            <a:ext cx="2893147" cy="1709279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9EB9B7E-1EA8-064F-ACC8-EC5254BAF5B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4404330" y="4565684"/>
            <a:ext cx="1776604" cy="1014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3731C793-59DE-AF40-871E-D9BF561EE4F1}"/>
              </a:ext>
            </a:extLst>
          </p:cNvPr>
          <p:cNvCxnSpPr>
            <a:cxnSpLocks/>
            <a:stCxn id="11" idx="2"/>
            <a:endCxn id="13" idx="1"/>
          </p:cNvCxnSpPr>
          <p:nvPr/>
        </p:nvCxnSpPr>
        <p:spPr>
          <a:xfrm rot="5400000" flipH="1" flipV="1">
            <a:off x="5487541" y="1562057"/>
            <a:ext cx="1645394" cy="5645026"/>
          </a:xfrm>
          <a:prstGeom prst="bentConnector4">
            <a:avLst>
              <a:gd name="adj1" fmla="val -47237"/>
              <a:gd name="adj2" fmla="val 90017"/>
            </a:avLst>
          </a:prstGeom>
          <a:ln w="7302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C5F80CB-637A-6843-B629-104CB387DD79}"/>
              </a:ext>
            </a:extLst>
          </p:cNvPr>
          <p:cNvSpPr txBox="1"/>
          <p:nvPr/>
        </p:nvSpPr>
        <p:spPr>
          <a:xfrm>
            <a:off x="147597" y="4395480"/>
            <a:ext cx="138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 with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2E07A7-924B-7D44-A2F0-8F921C53463F}"/>
              </a:ext>
            </a:extLst>
          </p:cNvPr>
          <p:cNvSpPr txBox="1"/>
          <p:nvPr/>
        </p:nvSpPr>
        <p:spPr>
          <a:xfrm>
            <a:off x="874144" y="1669050"/>
            <a:ext cx="145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And/or some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06FB3AC-F73D-B443-AE81-6D4AD6250D3B}"/>
              </a:ext>
            </a:extLst>
          </p:cNvPr>
          <p:cNvSpPr txBox="1"/>
          <p:nvPr/>
        </p:nvSpPr>
        <p:spPr>
          <a:xfrm>
            <a:off x="1880517" y="5372626"/>
            <a:ext cx="138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model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6E4CB0-B458-B043-955E-AFD18F198E63}"/>
              </a:ext>
            </a:extLst>
          </p:cNvPr>
          <p:cNvSpPr txBox="1"/>
          <p:nvPr/>
        </p:nvSpPr>
        <p:spPr>
          <a:xfrm>
            <a:off x="7985831" y="1706350"/>
            <a:ext cx="202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model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ABEBFC-9BF6-1443-9B46-DFA515D497DD}"/>
              </a:ext>
            </a:extLst>
          </p:cNvPr>
          <p:cNvSpPr txBox="1"/>
          <p:nvPr/>
        </p:nvSpPr>
        <p:spPr>
          <a:xfrm>
            <a:off x="6180934" y="5476771"/>
            <a:ext cx="244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Evaluate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model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5D71A4-7799-F546-B9C4-34C4B3B240A6}"/>
              </a:ext>
            </a:extLst>
          </p:cNvPr>
          <p:cNvSpPr txBox="1"/>
          <p:nvPr/>
        </p:nvSpPr>
        <p:spPr>
          <a:xfrm>
            <a:off x="9148249" y="4356259"/>
            <a:ext cx="2025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Engineer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system for production 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32032-E799-5A42-BDC0-44F76A5E78D8}"/>
              </a:ext>
            </a:extLst>
          </p:cNvPr>
          <p:cNvSpPr txBox="1"/>
          <p:nvPr/>
        </p:nvSpPr>
        <p:spPr>
          <a:xfrm>
            <a:off x="9048997" y="601895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17134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52" grpId="0"/>
      <p:bldP spid="53" grpId="0"/>
      <p:bldP spid="54" grpId="0"/>
      <p:bldP spid="5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cats vs. dogs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F9D41E-E7B3-7349-A2AC-D5D32772AB5A}"/>
              </a:ext>
            </a:extLst>
          </p:cNvPr>
          <p:cNvGrpSpPr/>
          <p:nvPr/>
        </p:nvGrpSpPr>
        <p:grpSpPr>
          <a:xfrm>
            <a:off x="390297" y="3211551"/>
            <a:ext cx="1503168" cy="1817209"/>
            <a:chOff x="390297" y="3211551"/>
            <a:chExt cx="1503168" cy="1817209"/>
          </a:xfrm>
        </p:grpSpPr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387E6F0A-A39B-2940-ACA9-DB6083F6D3BF}"/>
                </a:ext>
              </a:extLst>
            </p:cNvPr>
            <p:cNvSpPr/>
            <p:nvPr/>
          </p:nvSpPr>
          <p:spPr>
            <a:xfrm>
              <a:off x="947857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6BF622-07CF-5646-9AAA-716736EB82ED}"/>
                </a:ext>
              </a:extLst>
            </p:cNvPr>
            <p:cNvSpPr txBox="1"/>
            <p:nvPr/>
          </p:nvSpPr>
          <p:spPr>
            <a:xfrm>
              <a:off x="390297" y="4382429"/>
              <a:ext cx="1503168" cy="646331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Classify image</a:t>
              </a:r>
            </a:p>
            <a:p>
              <a:r>
                <a:rPr lang="en-US" dirty="0"/>
                <a:t>as cat or dog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1DBC3A-4CBE-3D45-85D1-8D43B8371CAC}"/>
              </a:ext>
            </a:extLst>
          </p:cNvPr>
          <p:cNvGrpSpPr/>
          <p:nvPr/>
        </p:nvGrpSpPr>
        <p:grpSpPr>
          <a:xfrm>
            <a:off x="2843562" y="3211551"/>
            <a:ext cx="1537010" cy="2877014"/>
            <a:chOff x="2843562" y="3211551"/>
            <a:chExt cx="1537010" cy="2877014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CD9E9351-3338-BF46-9EED-D5D3DC7478FB}"/>
                </a:ext>
              </a:extLst>
            </p:cNvPr>
            <p:cNvSpPr/>
            <p:nvPr/>
          </p:nvSpPr>
          <p:spPr>
            <a:xfrm>
              <a:off x="3484758" y="3211551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0362D2B-CA8C-924E-BD9D-87C44BF6CB5B}"/>
                </a:ext>
              </a:extLst>
            </p:cNvPr>
            <p:cNvGrpSpPr/>
            <p:nvPr/>
          </p:nvGrpSpPr>
          <p:grpSpPr>
            <a:xfrm>
              <a:off x="2843562" y="4103648"/>
              <a:ext cx="1537010" cy="1984917"/>
              <a:chOff x="1070517" y="2397512"/>
              <a:chExt cx="3111190" cy="3300761"/>
            </a:xfrm>
          </p:grpSpPr>
          <p:sp>
            <p:nvSpPr>
              <p:cNvPr id="18" name="Magnetic Disk 17">
                <a:extLst>
                  <a:ext uri="{FF2B5EF4-FFF2-40B4-BE49-F238E27FC236}">
                    <a16:creationId xmlns:a16="http://schemas.microsoft.com/office/drawing/2014/main" id="{4FC9CAD5-80DC-1045-93CD-89769D653B1F}"/>
                  </a:ext>
                </a:extLst>
              </p:cNvPr>
              <p:cNvSpPr/>
              <p:nvPr/>
            </p:nvSpPr>
            <p:spPr>
              <a:xfrm>
                <a:off x="1070517" y="2397512"/>
                <a:ext cx="3111190" cy="3300761"/>
              </a:xfrm>
              <a:prstGeom prst="flowChartMagneticDisk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F00FEE6-705D-6243-A37E-C144942AC59A}"/>
                  </a:ext>
                </a:extLst>
              </p:cNvPr>
              <p:cNvGrpSpPr/>
              <p:nvPr/>
            </p:nvGrpSpPr>
            <p:grpSpPr>
              <a:xfrm>
                <a:off x="1591729" y="3532379"/>
                <a:ext cx="1985257" cy="669073"/>
                <a:chOff x="1468459" y="3635298"/>
                <a:chExt cx="1985257" cy="669073"/>
              </a:xfrm>
            </p:grpSpPr>
            <p:pic>
              <p:nvPicPr>
                <p:cNvPr id="20" name="Picture 2" descr="Image result for cat">
                  <a:extLst>
                    <a:ext uri="{FF2B5EF4-FFF2-40B4-BE49-F238E27FC236}">
                      <a16:creationId xmlns:a16="http://schemas.microsoft.com/office/drawing/2014/main" id="{99715541-EE0A-EE45-A79D-BC49E3D1E5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5373" y="3754011"/>
                  <a:ext cx="984900" cy="49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Left Bracket 20">
                  <a:extLst>
                    <a:ext uri="{FF2B5EF4-FFF2-40B4-BE49-F238E27FC236}">
                      <a16:creationId xmlns:a16="http://schemas.microsoft.com/office/drawing/2014/main" id="{BFA775F1-E679-4D4D-869C-42AB8582F57E}"/>
                    </a:ext>
                  </a:extLst>
                </p:cNvPr>
                <p:cNvSpPr/>
                <p:nvPr/>
              </p:nvSpPr>
              <p:spPr>
                <a:xfrm>
                  <a:off x="1468459" y="363529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Bracket 21">
                  <a:extLst>
                    <a:ext uri="{FF2B5EF4-FFF2-40B4-BE49-F238E27FC236}">
                      <a16:creationId xmlns:a16="http://schemas.microsoft.com/office/drawing/2014/main" id="{3CB1EB59-A4A5-7342-9D2E-78FCA27E4892}"/>
                    </a:ext>
                  </a:extLst>
                </p:cNvPr>
                <p:cNvSpPr/>
                <p:nvPr/>
              </p:nvSpPr>
              <p:spPr>
                <a:xfrm>
                  <a:off x="3378820" y="363529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DD3A35-1082-CA4A-901A-C6B6DD06F059}"/>
                    </a:ext>
                  </a:extLst>
                </p:cNvPr>
                <p:cNvSpPr txBox="1"/>
                <p:nvPr/>
              </p:nvSpPr>
              <p:spPr>
                <a:xfrm>
                  <a:off x="2530273" y="3781151"/>
                  <a:ext cx="903735" cy="460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, 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cat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F90967C-48C1-2E40-9004-4310DA522971}"/>
                  </a:ext>
                </a:extLst>
              </p:cNvPr>
              <p:cNvGrpSpPr/>
              <p:nvPr/>
            </p:nvGrpSpPr>
            <p:grpSpPr>
              <a:xfrm>
                <a:off x="1545373" y="4676658"/>
                <a:ext cx="2003448" cy="669073"/>
                <a:chOff x="1545373" y="4676658"/>
                <a:chExt cx="2003448" cy="669073"/>
              </a:xfrm>
            </p:grpSpPr>
            <p:sp>
              <p:nvSpPr>
                <p:cNvPr id="25" name="Left Bracket 24">
                  <a:extLst>
                    <a:ext uri="{FF2B5EF4-FFF2-40B4-BE49-F238E27FC236}">
                      <a16:creationId xmlns:a16="http://schemas.microsoft.com/office/drawing/2014/main" id="{8FAD4F56-785F-3640-8C57-9DAF01527D80}"/>
                    </a:ext>
                  </a:extLst>
                </p:cNvPr>
                <p:cNvSpPr/>
                <p:nvPr/>
              </p:nvSpPr>
              <p:spPr>
                <a:xfrm>
                  <a:off x="1545373" y="4676658"/>
                  <a:ext cx="92712" cy="669073"/>
                </a:xfrm>
                <a:prstGeom prst="lef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Bracket 25">
                  <a:extLst>
                    <a:ext uri="{FF2B5EF4-FFF2-40B4-BE49-F238E27FC236}">
                      <a16:creationId xmlns:a16="http://schemas.microsoft.com/office/drawing/2014/main" id="{B5EBA601-7AFA-044B-BF9E-ECB4E9719E8D}"/>
                    </a:ext>
                  </a:extLst>
                </p:cNvPr>
                <p:cNvSpPr/>
                <p:nvPr/>
              </p:nvSpPr>
              <p:spPr>
                <a:xfrm>
                  <a:off x="3455734" y="4676658"/>
                  <a:ext cx="74896" cy="669073"/>
                </a:xfrm>
                <a:prstGeom prst="rightBracke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9215381-ECAE-6442-8EA5-BCD324E74D21}"/>
                    </a:ext>
                  </a:extLst>
                </p:cNvPr>
                <p:cNvSpPr txBox="1"/>
                <p:nvPr/>
              </p:nvSpPr>
              <p:spPr>
                <a:xfrm>
                  <a:off x="2607187" y="4822511"/>
                  <a:ext cx="941634" cy="4350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, </a:t>
                  </a:r>
                  <a:r>
                    <a:rPr lang="en-US" sz="1100" dirty="0">
                      <a:solidFill>
                        <a:srgbClr val="00B050"/>
                      </a:solidFill>
                    </a:rPr>
                    <a:t>dog</a:t>
                  </a:r>
                </a:p>
              </p:txBody>
            </p:sp>
            <p:pic>
              <p:nvPicPr>
                <p:cNvPr id="28" name="Picture 4" descr="Image result for dog">
                  <a:extLst>
                    <a:ext uri="{FF2B5EF4-FFF2-40B4-BE49-F238E27FC236}">
                      <a16:creationId xmlns:a16="http://schemas.microsoft.com/office/drawing/2014/main" id="{9EEC084F-3B2D-B04A-A578-5F8E0A18D4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6918" y="4767098"/>
                  <a:ext cx="934323" cy="5232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5F78670-A469-4848-BEB4-4C73434FC85A}"/>
                  </a:ext>
                </a:extLst>
              </p:cNvPr>
              <p:cNvCxnSpPr/>
              <p:nvPr/>
            </p:nvCxnSpPr>
            <p:spPr>
              <a:xfrm>
                <a:off x="2442117" y="4201452"/>
                <a:ext cx="0" cy="4752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CC64A0-AD11-444D-83B7-29DE2E74BF74}"/>
              </a:ext>
            </a:extLst>
          </p:cNvPr>
          <p:cNvGrpSpPr/>
          <p:nvPr/>
        </p:nvGrpSpPr>
        <p:grpSpPr>
          <a:xfrm>
            <a:off x="4992841" y="3205975"/>
            <a:ext cx="2632480" cy="3331505"/>
            <a:chOff x="4992841" y="3205975"/>
            <a:chExt cx="2632480" cy="3331505"/>
          </a:xfrm>
        </p:grpSpPr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D8D63E14-7390-774B-BFBC-48A0293C0E1D}"/>
                </a:ext>
              </a:extLst>
            </p:cNvPr>
            <p:cNvSpPr/>
            <p:nvPr/>
          </p:nvSpPr>
          <p:spPr>
            <a:xfrm>
              <a:off x="6021659" y="3205975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A738A1C-D558-B54A-9DEB-D60BEECF19AE}"/>
                </a:ext>
              </a:extLst>
            </p:cNvPr>
            <p:cNvGrpSpPr/>
            <p:nvPr/>
          </p:nvGrpSpPr>
          <p:grpSpPr>
            <a:xfrm>
              <a:off x="4992841" y="4046614"/>
              <a:ext cx="2632480" cy="2490866"/>
              <a:chOff x="7393259" y="1940313"/>
              <a:chExt cx="4350533" cy="3914077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7A87DC1-1D68-A54B-97B4-56E02AF0B4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3259" y="1940313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C2D331A-41FA-F44B-81C3-FC9858670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3259" y="5820933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B921DC-E807-614C-B2A0-815B3F739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9735" y="2084725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901C80C-A433-EA40-A529-D2CF81D05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0095" y="3982580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9034A5C-7BA9-F94B-8B40-C6520CF25293}"/>
                  </a:ext>
                </a:extLst>
              </p:cNvPr>
              <p:cNvCxnSpPr/>
              <p:nvPr/>
            </p:nvCxnSpPr>
            <p:spPr>
              <a:xfrm>
                <a:off x="7493620" y="3757961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B65B243-0594-BF4A-9E08-6E7A35AC407C}"/>
                  </a:ext>
                </a:extLst>
              </p:cNvPr>
              <p:cNvSpPr txBox="1"/>
              <p:nvPr/>
            </p:nvSpPr>
            <p:spPr>
              <a:xfrm>
                <a:off x="11464726" y="355932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0D20F83-5067-4747-8F29-3872834913B1}"/>
                  </a:ext>
                </a:extLst>
              </p:cNvPr>
              <p:cNvCxnSpPr/>
              <p:nvPr/>
            </p:nvCxnSpPr>
            <p:spPr>
              <a:xfrm flipV="1">
                <a:off x="11353800" y="2084725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CC3CA2E-E89B-214C-884B-06286CED8DF2}"/>
                  </a:ext>
                </a:extLst>
              </p:cNvPr>
              <p:cNvCxnSpPr/>
              <p:nvPr/>
            </p:nvCxnSpPr>
            <p:spPr>
              <a:xfrm>
                <a:off x="11353800" y="3928657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2E06C8-3819-AF44-AC4F-2289CD731AFA}"/>
                  </a:ext>
                </a:extLst>
              </p:cNvPr>
              <p:cNvSpPr txBox="1"/>
              <p:nvPr/>
            </p:nvSpPr>
            <p:spPr>
              <a:xfrm rot="16200000">
                <a:off x="11160501" y="2593134"/>
                <a:ext cx="657940" cy="457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7BE7284-9460-A54E-B63D-08ED41FECDEF}"/>
                  </a:ext>
                </a:extLst>
              </p:cNvPr>
              <p:cNvSpPr txBox="1"/>
              <p:nvPr/>
            </p:nvSpPr>
            <p:spPr>
              <a:xfrm rot="5400000">
                <a:off x="11171786" y="4457751"/>
                <a:ext cx="635370" cy="508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5E120B-4F53-9D44-9E96-7127B40A80C3}"/>
              </a:ext>
            </a:extLst>
          </p:cNvPr>
          <p:cNvGrpSpPr/>
          <p:nvPr/>
        </p:nvGrpSpPr>
        <p:grpSpPr>
          <a:xfrm>
            <a:off x="8118091" y="3226999"/>
            <a:ext cx="1020344" cy="1913273"/>
            <a:chOff x="8118091" y="3226999"/>
            <a:chExt cx="1020344" cy="1913273"/>
          </a:xfrm>
        </p:grpSpPr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DA86C598-8194-2445-B0F6-D9255976D37E}"/>
                </a:ext>
              </a:extLst>
            </p:cNvPr>
            <p:cNvSpPr/>
            <p:nvPr/>
          </p:nvSpPr>
          <p:spPr>
            <a:xfrm>
              <a:off x="8470280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70B4F0B-E60D-364D-A3BC-13E5F35138AF}"/>
                </a:ext>
              </a:extLst>
            </p:cNvPr>
            <p:cNvSpPr txBox="1"/>
            <p:nvPr/>
          </p:nvSpPr>
          <p:spPr>
            <a:xfrm>
              <a:off x="8118091" y="4493941"/>
              <a:ext cx="1020344" cy="646331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 error,</a:t>
              </a:r>
            </a:p>
            <a:p>
              <a:r>
                <a:rPr lang="en-US" dirty="0"/>
                <a:t>so great!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1876C4-1A96-3846-9F0B-6C9DDF031F92}"/>
              </a:ext>
            </a:extLst>
          </p:cNvPr>
          <p:cNvGrpSpPr/>
          <p:nvPr/>
        </p:nvGrpSpPr>
        <p:grpSpPr>
          <a:xfrm>
            <a:off x="9372519" y="3226999"/>
            <a:ext cx="2678543" cy="3041990"/>
            <a:chOff x="9372519" y="3226999"/>
            <a:chExt cx="2678543" cy="3041990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A6B8F1AA-6AAA-704D-A817-DAEC8B5D5613}"/>
                </a:ext>
              </a:extLst>
            </p:cNvPr>
            <p:cNvSpPr/>
            <p:nvPr/>
          </p:nvSpPr>
          <p:spPr>
            <a:xfrm>
              <a:off x="10697739" y="3226999"/>
              <a:ext cx="234176" cy="880946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859C27-F3C0-7E41-94DE-D6AF2C183D56}"/>
                </a:ext>
              </a:extLst>
            </p:cNvPr>
            <p:cNvGrpSpPr/>
            <p:nvPr/>
          </p:nvGrpSpPr>
          <p:grpSpPr>
            <a:xfrm>
              <a:off x="9372519" y="4137693"/>
              <a:ext cx="2678543" cy="2131296"/>
              <a:chOff x="3724508" y="2007220"/>
              <a:chExt cx="4372542" cy="391407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4F48879-1B7C-4347-A052-80180D0E4F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4508" y="2007220"/>
                <a:ext cx="0" cy="39140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257F05C-06C4-2943-A96E-523454D79A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4508" y="5887840"/>
                <a:ext cx="396054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E9F8AC6-F976-F64B-A1BD-406459979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0984" y="2151632"/>
                <a:ext cx="3583259" cy="148151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D9EF090-9108-4744-9AC7-F1979DABB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1344" y="4049487"/>
                <a:ext cx="3382537" cy="1636788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306E625-6832-C74A-A027-0CF8C505EDD0}"/>
                  </a:ext>
                </a:extLst>
              </p:cNvPr>
              <p:cNvCxnSpPr/>
              <p:nvPr/>
            </p:nvCxnSpPr>
            <p:spPr>
              <a:xfrm>
                <a:off x="3824869" y="3824868"/>
                <a:ext cx="394753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09548D3-CBDA-D14A-BA96-EE8A44A41B6C}"/>
                  </a:ext>
                </a:extLst>
              </p:cNvPr>
              <p:cNvSpPr txBox="1"/>
              <p:nvPr/>
            </p:nvSpPr>
            <p:spPr>
              <a:xfrm>
                <a:off x="7795975" y="3626232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f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DDDDBBC-723D-FA44-810C-5AD0E820378A}"/>
                  </a:ext>
                </a:extLst>
              </p:cNvPr>
              <p:cNvCxnSpPr/>
              <p:nvPr/>
            </p:nvCxnSpPr>
            <p:spPr>
              <a:xfrm flipV="1">
                <a:off x="7685049" y="2151632"/>
                <a:ext cx="0" cy="147460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2DE8F7C3-3F3D-114A-8596-21DEB019AA2E}"/>
                  </a:ext>
                </a:extLst>
              </p:cNvPr>
              <p:cNvCxnSpPr/>
              <p:nvPr/>
            </p:nvCxnSpPr>
            <p:spPr>
              <a:xfrm>
                <a:off x="7685049" y="3995564"/>
                <a:ext cx="0" cy="169071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ABE832-BE1E-914B-9C25-8C47C09B4D71}"/>
                  </a:ext>
                </a:extLst>
              </p:cNvPr>
              <p:cNvSpPr txBox="1"/>
              <p:nvPr/>
            </p:nvSpPr>
            <p:spPr>
              <a:xfrm rot="16200000">
                <a:off x="7399449" y="2637718"/>
                <a:ext cx="842539" cy="50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</a:rPr>
                  <a:t>dog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7D77A05-A9FA-B84D-AC22-5B2317204DA1}"/>
                  </a:ext>
                </a:extLst>
              </p:cNvPr>
              <p:cNvSpPr txBox="1"/>
              <p:nvPr/>
            </p:nvSpPr>
            <p:spPr>
              <a:xfrm rot="5400000">
                <a:off x="7421939" y="4502647"/>
                <a:ext cx="797556" cy="552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cat</a:t>
                </a:r>
              </a:p>
            </p:txBody>
          </p:sp>
          <p:sp>
            <p:nvSpPr>
              <p:cNvPr id="53" name="AutoShape 4" descr="Responsive image">
                <a:extLst>
                  <a:ext uri="{FF2B5EF4-FFF2-40B4-BE49-F238E27FC236}">
                    <a16:creationId xmlns:a16="http://schemas.microsoft.com/office/drawing/2014/main" id="{31B54332-BBB9-8F43-896C-5B6819C5DF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26519E-D6E6-CA4A-9FEA-5868ED86B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3300" y="2212468"/>
                <a:ext cx="499407" cy="479346"/>
              </a:xfrm>
              <a:prstGeom prst="rect">
                <a:avLst/>
              </a:prstGeom>
              <a:ln w="57150">
                <a:solidFill>
                  <a:srgbClr val="FFFF0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736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53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2B748-6EC4-D244-BAFD-9B4808B0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 from this picture?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47548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33341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19134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18863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0252" y="210758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84558" y="2497875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0351" y="250902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56144" y="2492297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69809" y="2492297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4E3F7F-8806-B847-BE84-376843C98EF4}"/>
              </a:ext>
            </a:extLst>
          </p:cNvPr>
          <p:cNvGrpSpPr/>
          <p:nvPr/>
        </p:nvGrpSpPr>
        <p:grpSpPr>
          <a:xfrm>
            <a:off x="178420" y="3200396"/>
            <a:ext cx="11519209" cy="1694988"/>
            <a:chOff x="178420" y="3200396"/>
            <a:chExt cx="11519209" cy="169498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AFA4140-AB95-BB48-B61C-6BA9C3B2E518}"/>
                </a:ext>
              </a:extLst>
            </p:cNvPr>
            <p:cNvSpPr/>
            <p:nvPr/>
          </p:nvSpPr>
          <p:spPr>
            <a:xfrm>
              <a:off x="178420" y="3769111"/>
              <a:ext cx="11519209" cy="112627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57" name="Up-Down Arrow 56">
              <a:extLst>
                <a:ext uri="{FF2B5EF4-FFF2-40B4-BE49-F238E27FC236}">
                  <a16:creationId xmlns:a16="http://schemas.microsoft.com/office/drawing/2014/main" id="{071676B2-209A-5347-AF19-1E8099F8E874}"/>
                </a:ext>
              </a:extLst>
            </p:cNvPr>
            <p:cNvSpPr/>
            <p:nvPr/>
          </p:nvSpPr>
          <p:spPr>
            <a:xfrm>
              <a:off x="959005" y="3200400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Up-Down Arrow 57">
              <a:extLst>
                <a:ext uri="{FF2B5EF4-FFF2-40B4-BE49-F238E27FC236}">
                  <a16:creationId xmlns:a16="http://schemas.microsoft.com/office/drawing/2014/main" id="{7D2FCF84-C437-6F49-A908-E26F70B6764D}"/>
                </a:ext>
              </a:extLst>
            </p:cNvPr>
            <p:cNvSpPr/>
            <p:nvPr/>
          </p:nvSpPr>
          <p:spPr>
            <a:xfrm>
              <a:off x="3501485" y="3200399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Up-Down Arrow 58">
              <a:extLst>
                <a:ext uri="{FF2B5EF4-FFF2-40B4-BE49-F238E27FC236}">
                  <a16:creationId xmlns:a16="http://schemas.microsoft.com/office/drawing/2014/main" id="{48D3835C-6C33-9B48-A889-FAF3E0150410}"/>
                </a:ext>
              </a:extLst>
            </p:cNvPr>
            <p:cNvSpPr/>
            <p:nvPr/>
          </p:nvSpPr>
          <p:spPr>
            <a:xfrm>
              <a:off x="5943604" y="3200398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Up-Down Arrow 59">
              <a:extLst>
                <a:ext uri="{FF2B5EF4-FFF2-40B4-BE49-F238E27FC236}">
                  <a16:creationId xmlns:a16="http://schemas.microsoft.com/office/drawing/2014/main" id="{75559582-B444-AC40-AD3C-6BC2319C0D47}"/>
                </a:ext>
              </a:extLst>
            </p:cNvPr>
            <p:cNvSpPr/>
            <p:nvPr/>
          </p:nvSpPr>
          <p:spPr>
            <a:xfrm>
              <a:off x="8457272" y="3200397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Up-Down Arrow 60">
              <a:extLst>
                <a:ext uri="{FF2B5EF4-FFF2-40B4-BE49-F238E27FC236}">
                  <a16:creationId xmlns:a16="http://schemas.microsoft.com/office/drawing/2014/main" id="{1B5718A3-71DB-5C48-8474-1DF54E55A277}"/>
                </a:ext>
              </a:extLst>
            </p:cNvPr>
            <p:cNvSpPr/>
            <p:nvPr/>
          </p:nvSpPr>
          <p:spPr>
            <a:xfrm>
              <a:off x="10728396" y="3200396"/>
              <a:ext cx="200722" cy="55756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515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ED83-0EB8-9746-A3E7-A2EF7CFE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real view of the ML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73D68-B746-4F43-A686-4D2BE1F5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E6037-B5D2-DD48-B430-3A949258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761AA-6DA4-6C49-9AFA-FD8E8281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FD8FE-F647-0249-B542-29C174988D56}"/>
              </a:ext>
            </a:extLst>
          </p:cNvPr>
          <p:cNvSpPr txBox="1"/>
          <p:nvPr/>
        </p:nvSpPr>
        <p:spPr>
          <a:xfrm>
            <a:off x="282966" y="2713780"/>
            <a:ext cx="10567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E89E69FE-F12A-584D-9CB4-A0F4C260D8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120" y="1598602"/>
            <a:ext cx="1799869" cy="1261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14BE9-2A06-8844-A0A5-D3B1F0DF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751" y="2984023"/>
            <a:ext cx="1739900" cy="11557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EAC1CE-F82A-F84C-BB12-8CA83748C6BC}"/>
              </a:ext>
            </a:extLst>
          </p:cNvPr>
          <p:cNvCxnSpPr>
            <a:stCxn id="3" idx="3"/>
            <a:endCxn id="9" idx="1"/>
          </p:cNvCxnSpPr>
          <p:nvPr/>
        </p:nvCxnSpPr>
        <p:spPr>
          <a:xfrm flipV="1">
            <a:off x="1339666" y="2229475"/>
            <a:ext cx="1231454" cy="1415329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3EA20F-DE78-AE44-8387-60133BA1B1EA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471055" y="2860347"/>
            <a:ext cx="16670" cy="1084042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35D8BB-37B7-874C-80B1-1E29C4A1FD32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4388832" y="2689007"/>
            <a:ext cx="1792102" cy="1876677"/>
          </a:xfrm>
          <a:prstGeom prst="straightConnector1">
            <a:avLst/>
          </a:prstGeom>
          <a:ln w="698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B9A7B5-D518-D749-A5E5-C02D8755C60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339666" y="3644804"/>
            <a:ext cx="1231454" cy="931024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7622A08-83BA-5946-AAA3-174549384A21}"/>
              </a:ext>
            </a:extLst>
          </p:cNvPr>
          <p:cNvSpPr/>
          <p:nvPr/>
        </p:nvSpPr>
        <p:spPr>
          <a:xfrm>
            <a:off x="2571120" y="1955685"/>
            <a:ext cx="1833210" cy="592735"/>
          </a:xfrm>
          <a:prstGeom prst="rect">
            <a:avLst/>
          </a:prstGeom>
          <a:noFill/>
          <a:ln w="730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94170D-68B9-7342-AA36-8B3D3E27F939}"/>
              </a:ext>
            </a:extLst>
          </p:cNvPr>
          <p:cNvSpPr/>
          <p:nvPr/>
        </p:nvSpPr>
        <p:spPr>
          <a:xfrm>
            <a:off x="2555622" y="2530008"/>
            <a:ext cx="1833210" cy="317998"/>
          </a:xfrm>
          <a:prstGeom prst="rect">
            <a:avLst/>
          </a:prstGeom>
          <a:noFill/>
          <a:ln w="730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740A085-D134-7E40-861E-27B1A5BC9125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404330" y="2235110"/>
            <a:ext cx="1691670" cy="16943"/>
          </a:xfrm>
          <a:prstGeom prst="straightConnector1">
            <a:avLst/>
          </a:prstGeom>
          <a:ln w="69850">
            <a:solidFill>
              <a:schemeClr val="accent4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B33E15-36F3-1845-B9CF-3D06C6138736}"/>
              </a:ext>
            </a:extLst>
          </p:cNvPr>
          <p:cNvCxnSpPr>
            <a:cxnSpLocks/>
          </p:cNvCxnSpPr>
          <p:nvPr/>
        </p:nvCxnSpPr>
        <p:spPr>
          <a:xfrm flipV="1">
            <a:off x="3487725" y="2235110"/>
            <a:ext cx="2608275" cy="1709279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9EB9B7E-1EA8-064F-ACC8-EC5254BAF5B0}"/>
              </a:ext>
            </a:extLst>
          </p:cNvPr>
          <p:cNvCxnSpPr>
            <a:cxnSpLocks/>
          </p:cNvCxnSpPr>
          <p:nvPr/>
        </p:nvCxnSpPr>
        <p:spPr>
          <a:xfrm flipV="1">
            <a:off x="4404330" y="4565684"/>
            <a:ext cx="1776604" cy="10144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3731C793-59DE-AF40-871E-D9BF561EE4F1}"/>
              </a:ext>
            </a:extLst>
          </p:cNvPr>
          <p:cNvCxnSpPr>
            <a:cxnSpLocks/>
            <a:endCxn id="13" idx="1"/>
          </p:cNvCxnSpPr>
          <p:nvPr/>
        </p:nvCxnSpPr>
        <p:spPr>
          <a:xfrm rot="5400000" flipH="1" flipV="1">
            <a:off x="5487541" y="1562057"/>
            <a:ext cx="1645394" cy="5645026"/>
          </a:xfrm>
          <a:prstGeom prst="bentConnector4">
            <a:avLst>
              <a:gd name="adj1" fmla="val -47237"/>
              <a:gd name="adj2" fmla="val 90017"/>
            </a:avLst>
          </a:prstGeom>
          <a:ln w="73025">
            <a:solidFill>
              <a:schemeClr val="tx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011D26A-170A-FE49-AD59-895D9E1448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868" y="2112722"/>
            <a:ext cx="746345" cy="746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8528E-C73F-EE45-8398-61741971C0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254" y="3935773"/>
            <a:ext cx="1715627" cy="1269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968C2-1F36-FD47-A285-934A49827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608" y="4128733"/>
            <a:ext cx="2019300" cy="1003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03C041-37AA-9242-8A88-0BA7B46D4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221" y="1634329"/>
            <a:ext cx="1984083" cy="1488062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F7CA33-39B7-3340-941F-F87ADBC61060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 flipV="1">
            <a:off x="1339666" y="3561873"/>
            <a:ext cx="7793085" cy="82931"/>
          </a:xfrm>
          <a:prstGeom prst="straightConnector1">
            <a:avLst/>
          </a:prstGeom>
          <a:ln w="698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BA2D2F-5518-524B-B32C-0657DD7A4D61}"/>
              </a:ext>
            </a:extLst>
          </p:cNvPr>
          <p:cNvSpPr txBox="1"/>
          <p:nvPr/>
        </p:nvSpPr>
        <p:spPr>
          <a:xfrm>
            <a:off x="8736037" y="1598602"/>
            <a:ext cx="3151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Real world machine learning can be awesome, but there are a lot of gotchas and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CD3AE0-7119-3549-8EBB-9740B48EDB1B}"/>
              </a:ext>
            </a:extLst>
          </p:cNvPr>
          <p:cNvSpPr txBox="1"/>
          <p:nvPr/>
        </p:nvSpPr>
        <p:spPr>
          <a:xfrm>
            <a:off x="9048997" y="601895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 Kenny Joseph</a:t>
            </a:r>
          </a:p>
        </p:txBody>
      </p:sp>
    </p:spTree>
    <p:extLst>
      <p:ext uri="{BB962C8B-B14F-4D97-AF65-F5344CB8AC3E}">
        <p14:creationId xmlns:p14="http://schemas.microsoft.com/office/powerpoint/2010/main" val="1657239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A6F5DC-6C5D-9D4D-B050-EDADE703AC5A}"/>
              </a:ext>
            </a:extLst>
          </p:cNvPr>
          <p:cNvSpPr/>
          <p:nvPr/>
        </p:nvSpPr>
        <p:spPr>
          <a:xfrm>
            <a:off x="355909" y="657922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 with a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A4143-3431-4F4B-9D3F-5BC9EA8CBFBB}"/>
              </a:ext>
            </a:extLst>
          </p:cNvPr>
          <p:cNvSpPr/>
          <p:nvPr/>
        </p:nvSpPr>
        <p:spPr>
          <a:xfrm>
            <a:off x="2841702" y="657922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7D2CF-DF5D-1C48-9F27-D4A382A8C562}"/>
              </a:ext>
            </a:extLst>
          </p:cNvPr>
          <p:cNvSpPr/>
          <p:nvPr/>
        </p:nvSpPr>
        <p:spPr>
          <a:xfrm>
            <a:off x="5327495" y="657922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C48DF2-8C87-C148-A460-9EDA556D51F2}"/>
              </a:ext>
            </a:extLst>
          </p:cNvPr>
          <p:cNvSpPr/>
          <p:nvPr/>
        </p:nvSpPr>
        <p:spPr>
          <a:xfrm>
            <a:off x="7827224" y="657922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822DB-09F2-7544-A010-204E30D52B8F}"/>
              </a:ext>
            </a:extLst>
          </p:cNvPr>
          <p:cNvSpPr/>
          <p:nvPr/>
        </p:nvSpPr>
        <p:spPr>
          <a:xfrm>
            <a:off x="10068613" y="657922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A3C8FF4-63A6-8F43-BC53-9E87922B3A76}"/>
              </a:ext>
            </a:extLst>
          </p:cNvPr>
          <p:cNvSpPr/>
          <p:nvPr/>
        </p:nvSpPr>
        <p:spPr>
          <a:xfrm>
            <a:off x="1892919" y="1048217"/>
            <a:ext cx="959004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0FD77D-4250-3547-8609-534EC4FA3808}"/>
              </a:ext>
            </a:extLst>
          </p:cNvPr>
          <p:cNvSpPr/>
          <p:nvPr/>
        </p:nvSpPr>
        <p:spPr>
          <a:xfrm>
            <a:off x="4378712" y="1059371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010A71-3C25-1E42-9BDF-9505D0FB1009}"/>
              </a:ext>
            </a:extLst>
          </p:cNvPr>
          <p:cNvSpPr/>
          <p:nvPr/>
        </p:nvSpPr>
        <p:spPr>
          <a:xfrm>
            <a:off x="6864505" y="1042639"/>
            <a:ext cx="948783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1167219-B25B-DA49-9303-BB10D00B035A}"/>
              </a:ext>
            </a:extLst>
          </p:cNvPr>
          <p:cNvSpPr/>
          <p:nvPr/>
        </p:nvSpPr>
        <p:spPr>
          <a:xfrm>
            <a:off x="9378170" y="1042639"/>
            <a:ext cx="676507" cy="3233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D4F593-D0F1-2949-817D-86BDA96960F6}"/>
              </a:ext>
            </a:extLst>
          </p:cNvPr>
          <p:cNvCxnSpPr/>
          <p:nvPr/>
        </p:nvCxnSpPr>
        <p:spPr>
          <a:xfrm>
            <a:off x="0" y="2029522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2308303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D2ADA-9A75-8948-AA27-3B48B0C289E2}"/>
              </a:ext>
            </a:extLst>
          </p:cNvPr>
          <p:cNvGrpSpPr/>
          <p:nvPr/>
        </p:nvGrpSpPr>
        <p:grpSpPr>
          <a:xfrm>
            <a:off x="1818581" y="2308303"/>
            <a:ext cx="2110364" cy="1092820"/>
            <a:chOff x="1818581" y="2308303"/>
            <a:chExt cx="2110364" cy="10928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308303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Real world mechanism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77665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E19794-CC81-C84C-8B1F-59C5E51ED007}"/>
              </a:ext>
            </a:extLst>
          </p:cNvPr>
          <p:cNvGrpSpPr/>
          <p:nvPr/>
        </p:nvGrpSpPr>
        <p:grpSpPr>
          <a:xfrm>
            <a:off x="3915010" y="2308303"/>
            <a:ext cx="2094561" cy="1092820"/>
            <a:chOff x="3915010" y="2308303"/>
            <a:chExt cx="2094561" cy="10928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308303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Learning problem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726474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D16DA3-F44E-4741-BD1E-5671D1D5041D}"/>
              </a:ext>
            </a:extLst>
          </p:cNvPr>
          <p:cNvGrpSpPr/>
          <p:nvPr/>
        </p:nvGrpSpPr>
        <p:grpSpPr>
          <a:xfrm>
            <a:off x="6016542" y="2308303"/>
            <a:ext cx="2111758" cy="1092820"/>
            <a:chOff x="6016542" y="2308303"/>
            <a:chExt cx="2111758" cy="10928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308303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collection mechanism</a:t>
              </a:r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726473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FEB17A-D180-344D-9E0D-16FF717365EB}"/>
              </a:ext>
            </a:extLst>
          </p:cNvPr>
          <p:cNvGrpSpPr/>
          <p:nvPr/>
        </p:nvGrpSpPr>
        <p:grpSpPr>
          <a:xfrm>
            <a:off x="8128301" y="2308303"/>
            <a:ext cx="1926376" cy="1092820"/>
            <a:chOff x="8128301" y="2308303"/>
            <a:chExt cx="1926376" cy="10928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308303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Which data to collect?</a:t>
              </a: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687442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4ABE5A-5C17-8548-B406-526AE97BD89A}"/>
              </a:ext>
            </a:extLst>
          </p:cNvPr>
          <p:cNvGrpSpPr/>
          <p:nvPr/>
        </p:nvGrpSpPr>
        <p:grpSpPr>
          <a:xfrm>
            <a:off x="10068613" y="2308303"/>
            <a:ext cx="2008157" cy="1092820"/>
            <a:chOff x="10068613" y="2308303"/>
            <a:chExt cx="2008157" cy="10928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308303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representation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670709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AA31B-BE4E-7A47-BDAE-D9B2F0BD7D09}"/>
              </a:ext>
            </a:extLst>
          </p:cNvPr>
          <p:cNvGrpSpPr/>
          <p:nvPr/>
        </p:nvGrpSpPr>
        <p:grpSpPr>
          <a:xfrm>
            <a:off x="10539760" y="3401125"/>
            <a:ext cx="1537010" cy="1557451"/>
            <a:chOff x="10539760" y="3401125"/>
            <a:chExt cx="1537010" cy="15574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F2F3AA-F583-6A48-92EF-D381D490B9C2}"/>
                </a:ext>
              </a:extLst>
            </p:cNvPr>
            <p:cNvSpPr/>
            <p:nvPr/>
          </p:nvSpPr>
          <p:spPr>
            <a:xfrm>
              <a:off x="10539760" y="3865756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Target class/model</a:t>
              </a:r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F8B94690-C0EA-1A40-BE95-8211944CDB01}"/>
                </a:ext>
              </a:extLst>
            </p:cNvPr>
            <p:cNvSpPr/>
            <p:nvPr/>
          </p:nvSpPr>
          <p:spPr>
            <a:xfrm rot="5400000">
              <a:off x="11064561" y="3476631"/>
              <a:ext cx="472538" cy="32152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2E661F-EBA2-8645-BB77-DCCFD42411A8}"/>
              </a:ext>
            </a:extLst>
          </p:cNvPr>
          <p:cNvGrpSpPr/>
          <p:nvPr/>
        </p:nvGrpSpPr>
        <p:grpSpPr>
          <a:xfrm>
            <a:off x="10539760" y="4954625"/>
            <a:ext cx="1537010" cy="1561404"/>
            <a:chOff x="10539760" y="4954625"/>
            <a:chExt cx="1537010" cy="156140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 data set</a:t>
              </a:r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1432C6B0-790C-5C44-A1E0-2424938A2733}"/>
                </a:ext>
              </a:extLst>
            </p:cNvPr>
            <p:cNvSpPr/>
            <p:nvPr/>
          </p:nvSpPr>
          <p:spPr>
            <a:xfrm rot="5400000">
              <a:off x="11071995" y="503013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2AB0EE-18E5-0648-8CA8-B78C22E0D59B}"/>
              </a:ext>
            </a:extLst>
          </p:cNvPr>
          <p:cNvGrpSpPr/>
          <p:nvPr/>
        </p:nvGrpSpPr>
        <p:grpSpPr>
          <a:xfrm>
            <a:off x="8517667" y="5423209"/>
            <a:ext cx="2009548" cy="1092820"/>
            <a:chOff x="8517667" y="5423209"/>
            <a:chExt cx="2009548" cy="10928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423209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 training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808856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1A6C9D-5097-A247-927E-4B3A1BBDB993}"/>
              </a:ext>
            </a:extLst>
          </p:cNvPr>
          <p:cNvGrpSpPr/>
          <p:nvPr/>
        </p:nvGrpSpPr>
        <p:grpSpPr>
          <a:xfrm>
            <a:off x="6591290" y="5423209"/>
            <a:ext cx="1938921" cy="1092820"/>
            <a:chOff x="6591290" y="5423209"/>
            <a:chExt cx="1938921" cy="10928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423209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Predict on test data</a:t>
              </a: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808855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7B9022-04B5-E947-BC6B-763F93E01426}"/>
              </a:ext>
            </a:extLst>
          </p:cNvPr>
          <p:cNvGrpSpPr/>
          <p:nvPr/>
        </p:nvGrpSpPr>
        <p:grpSpPr>
          <a:xfrm>
            <a:off x="4472561" y="5423209"/>
            <a:ext cx="2121060" cy="1092820"/>
            <a:chOff x="4472561" y="5423209"/>
            <a:chExt cx="2121060" cy="10928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423209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Evaluate error</a:t>
              </a:r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813506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5D8B8C-AED3-1E40-83A9-8D007A908278}"/>
              </a:ext>
            </a:extLst>
          </p:cNvPr>
          <p:cNvGrpSpPr/>
          <p:nvPr/>
        </p:nvGrpSpPr>
        <p:grpSpPr>
          <a:xfrm>
            <a:off x="2391935" y="5423209"/>
            <a:ext cx="2068080" cy="1092820"/>
            <a:chOff x="2391935" y="5423209"/>
            <a:chExt cx="2068080" cy="10928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423209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Deploy!</a:t>
              </a: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808856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FB108CF-E90D-4D4A-B95E-6D64C085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27" y="2135459"/>
            <a:ext cx="7711216" cy="43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2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1B9196-5181-F64C-9AC7-CEE075DE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408"/>
            <a:ext cx="12192000" cy="5333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7891D-E1D5-224A-A0E2-610F5748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(potential) project deadline TODAY 5pm!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85B390-B23C-D549-A8A2-0639404CFD6C}"/>
              </a:ext>
            </a:extLst>
          </p:cNvPr>
          <p:cNvSpPr/>
          <p:nvPr/>
        </p:nvSpPr>
        <p:spPr>
          <a:xfrm>
            <a:off x="198120" y="4998720"/>
            <a:ext cx="11704320" cy="1615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6071E4-85D2-CA4B-BB76-ED42354E0DA4}"/>
              </a:ext>
            </a:extLst>
          </p:cNvPr>
          <p:cNvGrpSpPr/>
          <p:nvPr/>
        </p:nvGrpSpPr>
        <p:grpSpPr>
          <a:xfrm>
            <a:off x="245791" y="2859938"/>
            <a:ext cx="10302507" cy="2118697"/>
            <a:chOff x="245791" y="2859938"/>
            <a:chExt cx="10302507" cy="211869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7F9DA1-E01F-9942-819A-3379ECF7DB3E}"/>
                </a:ext>
              </a:extLst>
            </p:cNvPr>
            <p:cNvSpPr/>
            <p:nvPr/>
          </p:nvSpPr>
          <p:spPr>
            <a:xfrm>
              <a:off x="245791" y="3463400"/>
              <a:ext cx="9822822" cy="9009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2" name="Up-Down Arrow 1">
              <a:extLst>
                <a:ext uri="{FF2B5EF4-FFF2-40B4-BE49-F238E27FC236}">
                  <a16:creationId xmlns:a16="http://schemas.microsoft.com/office/drawing/2014/main" id="{3DD9D2A2-6CEB-374F-87CC-2B602634F94A}"/>
                </a:ext>
              </a:extLst>
            </p:cNvPr>
            <p:cNvSpPr/>
            <p:nvPr/>
          </p:nvSpPr>
          <p:spPr>
            <a:xfrm>
              <a:off x="914400" y="2875633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7F551C16-CAEA-B54C-9F35-4E8E28FDCA3F}"/>
                </a:ext>
              </a:extLst>
            </p:cNvPr>
            <p:cNvSpPr/>
            <p:nvPr/>
          </p:nvSpPr>
          <p:spPr>
            <a:xfrm>
              <a:off x="2944374" y="2875632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Up-Down Arrow 44">
              <a:extLst>
                <a:ext uri="{FF2B5EF4-FFF2-40B4-BE49-F238E27FC236}">
                  <a16:creationId xmlns:a16="http://schemas.microsoft.com/office/drawing/2014/main" id="{9318C0B6-D097-0E44-B8B4-F4D8D2DBFA63}"/>
                </a:ext>
              </a:extLst>
            </p:cNvPr>
            <p:cNvSpPr/>
            <p:nvPr/>
          </p:nvSpPr>
          <p:spPr>
            <a:xfrm>
              <a:off x="5113070" y="2883538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2883537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2875631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Up-Down Arrow 47">
              <a:extLst>
                <a:ext uri="{FF2B5EF4-FFF2-40B4-BE49-F238E27FC236}">
                  <a16:creationId xmlns:a16="http://schemas.microsoft.com/office/drawing/2014/main" id="{3A649DD2-A40C-D240-AE38-B16110A2250A}"/>
                </a:ext>
              </a:extLst>
            </p:cNvPr>
            <p:cNvSpPr/>
            <p:nvPr/>
          </p:nvSpPr>
          <p:spPr>
            <a:xfrm>
              <a:off x="9154811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Up-Down Arrow 48">
              <a:extLst>
                <a:ext uri="{FF2B5EF4-FFF2-40B4-BE49-F238E27FC236}">
                  <a16:creationId xmlns:a16="http://schemas.microsoft.com/office/drawing/2014/main" id="{AFF797B7-A39B-5A41-B583-E01FA0AE604C}"/>
                </a:ext>
              </a:extLst>
            </p:cNvPr>
            <p:cNvSpPr/>
            <p:nvPr/>
          </p:nvSpPr>
          <p:spPr>
            <a:xfrm>
              <a:off x="7261547" y="4364329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Up-Down Arrow 49">
              <a:extLst>
                <a:ext uri="{FF2B5EF4-FFF2-40B4-BE49-F238E27FC236}">
                  <a16:creationId xmlns:a16="http://schemas.microsoft.com/office/drawing/2014/main" id="{3C0CC4AE-1717-5B47-B302-46C6E0161630}"/>
                </a:ext>
              </a:extLst>
            </p:cNvPr>
            <p:cNvSpPr/>
            <p:nvPr/>
          </p:nvSpPr>
          <p:spPr>
            <a:xfrm>
              <a:off x="5135968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Up-Down Arrow 50">
              <a:extLst>
                <a:ext uri="{FF2B5EF4-FFF2-40B4-BE49-F238E27FC236}">
                  <a16:creationId xmlns:a16="http://schemas.microsoft.com/office/drawing/2014/main" id="{06A7A9A6-8C03-394F-A3F9-CD2063CDB1F2}"/>
                </a:ext>
              </a:extLst>
            </p:cNvPr>
            <p:cNvSpPr/>
            <p:nvPr/>
          </p:nvSpPr>
          <p:spPr>
            <a:xfrm>
              <a:off x="2942500" y="4364328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Up-Down Arrow 51">
              <a:extLst>
                <a:ext uri="{FF2B5EF4-FFF2-40B4-BE49-F238E27FC236}">
                  <a16:creationId xmlns:a16="http://schemas.microsoft.com/office/drawing/2014/main" id="{69980E49-12A2-A14C-BDA3-635298398021}"/>
                </a:ext>
              </a:extLst>
            </p:cNvPr>
            <p:cNvSpPr/>
            <p:nvPr/>
          </p:nvSpPr>
          <p:spPr>
            <a:xfrm rot="5400000">
              <a:off x="10201244" y="3710619"/>
              <a:ext cx="221570" cy="47253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282344">
              <a:off x="10203565" y="2859938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8320239">
              <a:off x="10176571" y="4297840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</p:txBody>
      </p:sp>
    </p:spTree>
    <p:extLst>
      <p:ext uri="{BB962C8B-B14F-4D97-AF65-F5344CB8AC3E}">
        <p14:creationId xmlns:p14="http://schemas.microsoft.com/office/powerpoint/2010/main" val="18477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31ED-972B-8E42-9A7D-AC3F01EE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60CB0-6E23-0346-9F60-1F49FAAC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87" y="1502950"/>
            <a:ext cx="6739825" cy="53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10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the only </a:t>
            </a:r>
            <a:r>
              <a:rPr lang="en-US" dirty="0" err="1"/>
              <a:t>ML+society</a:t>
            </a:r>
            <a:r>
              <a:rPr lang="en-US" dirty="0"/>
              <a:t> pipeline in town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70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DE68-3A16-4048-8549-BCDC918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</a:t>
            </a:r>
          </a:p>
        </p:txBody>
      </p:sp>
      <p:pic>
        <p:nvPicPr>
          <p:cNvPr id="13314" name="Picture 2" descr="Responsive image">
            <a:extLst>
              <a:ext uri="{FF2B5EF4-FFF2-40B4-BE49-F238E27FC236}">
                <a16:creationId xmlns:a16="http://schemas.microsoft.com/office/drawing/2014/main" id="{CB472059-EC86-4D40-A973-CD4E202C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4422"/>
            <a:ext cx="6149975" cy="53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esponsive image">
            <a:extLst>
              <a:ext uri="{FF2B5EF4-FFF2-40B4-BE49-F238E27FC236}">
                <a16:creationId xmlns:a16="http://schemas.microsoft.com/office/drawing/2014/main" id="{7A5D8D22-0879-D14C-A2E3-E149FBB3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0"/>
            <a:ext cx="217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88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E675-261F-8443-8E05-8F49288B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Pass-phrase for today: </a:t>
            </a:r>
            <a:r>
              <a:rPr lang="en-US" b="1" dirty="0">
                <a:solidFill>
                  <a:srgbClr val="FF0000"/>
                </a:solidFill>
              </a:rPr>
              <a:t>Katarzyna </a:t>
            </a:r>
            <a:r>
              <a:rPr lang="en-US" b="1" dirty="0" err="1">
                <a:solidFill>
                  <a:srgbClr val="FF0000"/>
                </a:solidFill>
              </a:rPr>
              <a:t>Szymielewicz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DAB4D-E7B8-1C44-A2BF-80A17C344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34" y="1390650"/>
            <a:ext cx="5266868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86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88400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88400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788400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788400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788400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788400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345853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4903306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4903306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4903306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4903306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5675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206571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206570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67539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50806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2956728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510228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288953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288952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293603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288953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450E04-E9A8-5248-BE8B-E3CC50B9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walkthrough?</a:t>
            </a: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6EC3B187-3031-D745-B37C-E0976843A77B}"/>
              </a:ext>
            </a:extLst>
          </p:cNvPr>
          <p:cNvSpPr/>
          <p:nvPr/>
        </p:nvSpPr>
        <p:spPr>
          <a:xfrm>
            <a:off x="4171950" y="2700338"/>
            <a:ext cx="3968895" cy="2202968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 the break!</a:t>
            </a:r>
          </a:p>
        </p:txBody>
      </p:sp>
    </p:spTree>
    <p:extLst>
      <p:ext uri="{BB962C8B-B14F-4D97-AF65-F5344CB8AC3E}">
        <p14:creationId xmlns:p14="http://schemas.microsoft.com/office/powerpoint/2010/main" val="4166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62D4F9-5D0E-FE4C-BD2F-978D696D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8711"/>
            <a:ext cx="12192000" cy="1140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E2439-1211-8C4F-A076-2D202086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Thursday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48F96-B199-3349-85E6-028B5B2C5DD2}"/>
              </a:ext>
            </a:extLst>
          </p:cNvPr>
          <p:cNvSpPr/>
          <p:nvPr/>
        </p:nvSpPr>
        <p:spPr>
          <a:xfrm>
            <a:off x="1272330" y="3028950"/>
            <a:ext cx="10258610" cy="6703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D5509F-04D8-334E-8DD5-6998C6FF50D1}"/>
              </a:ext>
            </a:extLst>
          </p:cNvPr>
          <p:cNvSpPr/>
          <p:nvPr/>
        </p:nvSpPr>
        <p:spPr>
          <a:xfrm>
            <a:off x="5850824" y="3713543"/>
            <a:ext cx="2514600" cy="271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9CD4-A78E-FB49-B173-88B60DF84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E93E8-9D49-1848-9F2E-6DD3A069C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3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371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5E2D5-16B3-F840-91DC-15294B38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goes into a discussion summary?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A42E9-2DFF-894D-916F-585DFD6D0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420030"/>
            <a:ext cx="11353800" cy="523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447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4FB3-1631-9F4F-9E30-F7288265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heard of COMPAS?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9D8AA-1A90-6648-82AD-5608FC99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154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FB5B5-2129-6F45-ABCC-8CF5A7B8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548" y="1027906"/>
            <a:ext cx="4811101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C3FDE-CD5B-0949-A798-A1A7C065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you are on piazza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443DA-F479-CE4D-934E-9553322C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29" y="1364002"/>
            <a:ext cx="10232571" cy="54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804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6A0F-72C9-144A-9C1F-CA5F0CAF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sponsive image">
            <a:extLst>
              <a:ext uri="{FF2B5EF4-FFF2-40B4-BE49-F238E27FC236}">
                <a16:creationId xmlns:a16="http://schemas.microsoft.com/office/drawing/2014/main" id="{9A97075C-79DE-5143-9CC4-2B71DA4D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12192000" cy="59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8A0D54-98B5-254E-883E-29C5FD5E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1695450"/>
            <a:ext cx="10274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6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95F2-ADCB-CA4A-AF4D-E433BFBB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sample of their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3F524-886E-2546-89D5-20843F1F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8" y="2200554"/>
            <a:ext cx="5472112" cy="3090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64358-E8A3-9743-BAF6-D45C21DB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7" y="2187926"/>
            <a:ext cx="5616575" cy="31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F3D2-9E0E-7345-953C-A87CA98F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rejoinder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3D59F-EA45-6D41-95BC-C2AC4B38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60" y="0"/>
            <a:ext cx="11183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45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1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19DF-CBCD-7F4D-AFA9-C4E7D38C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Impossible Project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3C265-BC62-C446-A380-295B4B7B6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0" y="1524000"/>
            <a:ext cx="7988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5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9EFB-B747-E34C-814B-BFCE41CF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 things I forgot to mention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0137E-CE4A-F34E-A9D6-39A507F8D80B}"/>
              </a:ext>
            </a:extLst>
          </p:cNvPr>
          <p:cNvSpPr txBox="1"/>
          <p:nvPr/>
        </p:nvSpPr>
        <p:spPr>
          <a:xfrm>
            <a:off x="1042988" y="2057400"/>
            <a:ext cx="914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If something does not make sense, it’s almost surely my fault!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DA9D8-3575-C042-960C-7DA309B0D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1" y="2790797"/>
            <a:ext cx="2778125" cy="2641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47E4C-9AFD-EE4D-9936-CCB38787472D}"/>
              </a:ext>
            </a:extLst>
          </p:cNvPr>
          <p:cNvSpPr txBox="1"/>
          <p:nvPr/>
        </p:nvSpPr>
        <p:spPr>
          <a:xfrm>
            <a:off x="1042988" y="5857875"/>
            <a:ext cx="6892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Feedback is greatly appreciated!</a:t>
            </a:r>
          </a:p>
        </p:txBody>
      </p:sp>
    </p:spTree>
    <p:extLst>
      <p:ext uri="{BB962C8B-B14F-4D97-AF65-F5344CB8AC3E}">
        <p14:creationId xmlns:p14="http://schemas.microsoft.com/office/powerpoint/2010/main" val="18038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77A7-CA9C-494F-83A5-5CF11299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52EA6806-2E79-5749-80F7-D5CC24E5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837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832</Words>
  <Application>Microsoft Macintosh PowerPoint</Application>
  <PresentationFormat>Widescreen</PresentationFormat>
  <Paragraphs>203</Paragraphs>
  <Slides>63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Century Gothic</vt:lpstr>
      <vt:lpstr>Futura Medium</vt:lpstr>
      <vt:lpstr>Menlo</vt:lpstr>
      <vt:lpstr>Office Theme</vt:lpstr>
      <vt:lpstr>ML and Society</vt:lpstr>
      <vt:lpstr>Please have a face mask on</vt:lpstr>
      <vt:lpstr>PowerPoint Presentation</vt:lpstr>
      <vt:lpstr>Read the syllabus carefully!</vt:lpstr>
      <vt:lpstr>One (potential) project deadline TODAY 5pm!</vt:lpstr>
      <vt:lpstr>Make sure you are on piazza</vt:lpstr>
      <vt:lpstr>Impossible Project event</vt:lpstr>
      <vt:lpstr>Few things I forgot to mention</vt:lpstr>
      <vt:lpstr>Questions/Comments?</vt:lpstr>
      <vt:lpstr>Let’s move to Google translate</vt:lpstr>
      <vt:lpstr>Translation job# 1</vt:lpstr>
      <vt:lpstr>Hit translate once…</vt:lpstr>
      <vt:lpstr>Hit translate one more time!</vt:lpstr>
      <vt:lpstr>Translation job# 2</vt:lpstr>
      <vt:lpstr>Hit translate once…</vt:lpstr>
      <vt:lpstr>Hit translate one more time!</vt:lpstr>
      <vt:lpstr>Questions to ponder</vt:lpstr>
      <vt:lpstr>Questions/Comments?</vt:lpstr>
      <vt:lpstr>Why does this matter?</vt:lpstr>
      <vt:lpstr>Questions/Comments?</vt:lpstr>
      <vt:lpstr>So who is right?</vt:lpstr>
      <vt:lpstr>Main Steps in Traditional Algorithm Design</vt:lpstr>
      <vt:lpstr>Two main points about traditional algorithms</vt:lpstr>
      <vt:lpstr>Today</vt:lpstr>
      <vt:lpstr>Cat vs. Dogs</vt:lpstr>
      <vt:lpstr>Warren and Billy</vt:lpstr>
      <vt:lpstr>How do you “define” a dog vs cat image?</vt:lpstr>
      <vt:lpstr>Google Images has “solved” this problem</vt:lpstr>
      <vt:lpstr>How do you “define” a dog vs cat image?</vt:lpstr>
      <vt:lpstr>Better way to get to the URL</vt:lpstr>
      <vt:lpstr>My result for Warren (Spring 20)</vt:lpstr>
      <vt:lpstr>My result for Warren (Spring 22)</vt:lpstr>
      <vt:lpstr>My result for Billy</vt:lpstr>
      <vt:lpstr>So cats vs dogs problem solved?</vt:lpstr>
      <vt:lpstr>My result for modified Warren (Spring 20)</vt:lpstr>
      <vt:lpstr>My result for modified Warren (Spring 22)</vt:lpstr>
      <vt:lpstr>My result for modified Billy  (Spring 20)</vt:lpstr>
      <vt:lpstr>My result for modified Billy</vt:lpstr>
      <vt:lpstr>How does Google Images work?</vt:lpstr>
      <vt:lpstr>When a new image comes in</vt:lpstr>
      <vt:lpstr>Couple of important points</vt:lpstr>
      <vt:lpstr>AOC is right!</vt:lpstr>
      <vt:lpstr>Modern Algorithm = Machine Learning (ML)</vt:lpstr>
      <vt:lpstr>The Machine Learning Pipeline</vt:lpstr>
      <vt:lpstr>Back to cats vs. dogs</vt:lpstr>
      <vt:lpstr>PowerPoint Presentation</vt:lpstr>
      <vt:lpstr>What is missing from this picture?</vt:lpstr>
      <vt:lpstr>A real view of the ML Pipeline</vt:lpstr>
      <vt:lpstr>PowerPoint Presentation</vt:lpstr>
      <vt:lpstr>What is missing?</vt:lpstr>
      <vt:lpstr>Not the only ML+society pipeline in town</vt:lpstr>
      <vt:lpstr>Not the only ML+society pipeline in town</vt:lpstr>
      <vt:lpstr>A walkthrough</vt:lpstr>
      <vt:lpstr>Pass-phrase for today: Katarzyna Szymielewicz</vt:lpstr>
      <vt:lpstr>A walkthrough?</vt:lpstr>
      <vt:lpstr>Next Thursday</vt:lpstr>
      <vt:lpstr>Discussion Summary</vt:lpstr>
      <vt:lpstr>What goes into a discussion summary?</vt:lpstr>
      <vt:lpstr>Have you heard of COMPAS?</vt:lpstr>
      <vt:lpstr>PowerPoint Presentation</vt:lpstr>
      <vt:lpstr>A sample of their result</vt:lpstr>
      <vt:lpstr>A rejoinder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Atri Rudra</cp:lastModifiedBy>
  <cp:revision>19</cp:revision>
  <dcterms:created xsi:type="dcterms:W3CDTF">2020-01-30T00:44:00Z</dcterms:created>
  <dcterms:modified xsi:type="dcterms:W3CDTF">2022-02-04T00:44:08Z</dcterms:modified>
</cp:coreProperties>
</file>