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09" r:id="rId3"/>
    <p:sldId id="545" r:id="rId4"/>
    <p:sldId id="387" r:id="rId5"/>
    <p:sldId id="388" r:id="rId6"/>
    <p:sldId id="671" r:id="rId7"/>
    <p:sldId id="670" r:id="rId8"/>
    <p:sldId id="673" r:id="rId9"/>
    <p:sldId id="674" r:id="rId10"/>
    <p:sldId id="675" r:id="rId11"/>
    <p:sldId id="676" r:id="rId12"/>
    <p:sldId id="677" r:id="rId13"/>
    <p:sldId id="678" r:id="rId14"/>
    <p:sldId id="682" r:id="rId15"/>
    <p:sldId id="679" r:id="rId16"/>
    <p:sldId id="680" r:id="rId17"/>
    <p:sldId id="681" r:id="rId18"/>
    <p:sldId id="683" r:id="rId19"/>
    <p:sldId id="684" r:id="rId20"/>
    <p:sldId id="685" r:id="rId21"/>
    <p:sldId id="686" r:id="rId22"/>
    <p:sldId id="687" r:id="rId23"/>
    <p:sldId id="688" r:id="rId24"/>
    <p:sldId id="689" r:id="rId25"/>
    <p:sldId id="690" r:id="rId26"/>
    <p:sldId id="655" r:id="rId27"/>
    <p:sldId id="431" r:id="rId28"/>
    <p:sldId id="432" r:id="rId29"/>
    <p:sldId id="441" r:id="rId30"/>
    <p:sldId id="440" r:id="rId31"/>
    <p:sldId id="442" r:id="rId32"/>
    <p:sldId id="443" r:id="rId33"/>
    <p:sldId id="7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4673"/>
  </p:normalViewPr>
  <p:slideViewPr>
    <p:cSldViewPr snapToGrid="0" snapToObjects="1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lar_o9ZYVs?feature=oembed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 21, 2022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7DDF-424C-3346-968B-F5DE2BCF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you run this simulation?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071E5-47BF-724B-8FE5-245D3F97F8A2}"/>
              </a:ext>
            </a:extLst>
          </p:cNvPr>
          <p:cNvSpPr txBox="1"/>
          <p:nvPr/>
        </p:nvSpPr>
        <p:spPr>
          <a:xfrm>
            <a:off x="1275907" y="1658902"/>
            <a:ext cx="2710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 1: Pick a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E2EF3-B570-174E-BA6C-CFA6B6F8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7" y="2324655"/>
            <a:ext cx="5004243" cy="3746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085E4-6658-794E-AE20-E992446D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727" y="2301174"/>
            <a:ext cx="5044038" cy="3770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26769-5AA8-BE4D-8000-87D3B412D730}"/>
              </a:ext>
            </a:extLst>
          </p:cNvPr>
          <p:cNvSpPr txBox="1"/>
          <p:nvPr/>
        </p:nvSpPr>
        <p:spPr>
          <a:xfrm>
            <a:off x="1275907" y="6263019"/>
            <a:ext cx="9966767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Run </a:t>
            </a:r>
            <a:r>
              <a:rPr lang="en-US" sz="2400" dirty="0" err="1"/>
              <a:t>predpol</a:t>
            </a:r>
            <a:r>
              <a:rPr lang="en-US" sz="2400" dirty="0"/>
              <a:t> on historical crime data and see if there is indeed a feedback loop</a:t>
            </a:r>
          </a:p>
        </p:txBody>
      </p:sp>
    </p:spTree>
    <p:extLst>
      <p:ext uri="{BB962C8B-B14F-4D97-AF65-F5344CB8AC3E}">
        <p14:creationId xmlns:p14="http://schemas.microsoft.com/office/powerpoint/2010/main" val="42136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2A5F-2FEC-C943-ABC8-C8FFD36CE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Pick a crime type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4D2F2-539B-EF43-BE9B-B9A5B42DE23D}"/>
              </a:ext>
            </a:extLst>
          </p:cNvPr>
          <p:cNvSpPr txBox="1"/>
          <p:nvPr/>
        </p:nvSpPr>
        <p:spPr>
          <a:xfrm>
            <a:off x="1275907" y="1690688"/>
            <a:ext cx="3048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Drug related crimes</a:t>
            </a:r>
          </a:p>
        </p:txBody>
      </p:sp>
      <p:pic>
        <p:nvPicPr>
          <p:cNvPr id="4" name="Online Media 3" descr="Does race matter: Who gets busted for marijuana?">
            <a:hlinkClick r:id="" action="ppaction://media"/>
            <a:extLst>
              <a:ext uri="{FF2B5EF4-FFF2-40B4-BE49-F238E27FC236}">
                <a16:creationId xmlns:a16="http://schemas.microsoft.com/office/drawing/2014/main" id="{AB8DA3B2-304F-E743-957A-C109F036D3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0651" y="2288659"/>
            <a:ext cx="6096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765DC-B46D-314E-8730-49CD3BA82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0" y="5993692"/>
            <a:ext cx="12192000" cy="5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AF1A-0C40-BE4D-BCD0-DC6E85B2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</a:t>
            </a:r>
            <a:r>
              <a:rPr lang="en-US" dirty="0" err="1"/>
              <a:t>predpol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87F4D-11BD-3742-B940-2633D817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503"/>
            <a:ext cx="12192000" cy="24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0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078C0-3E13-4248-BBDE-CDCFD4A8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we want answered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E5276-1B9A-C74C-BDE3-C795D0E8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778"/>
            <a:ext cx="12192000" cy="153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FC481-D5A4-E748-8ADA-6F8DDCE7D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694"/>
            <a:ext cx="12192000" cy="140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51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B127-0A4A-5742-B6E5-B8B786B3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state question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B0E3D-AB7C-F549-BC40-6D8A3D27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2698"/>
            <a:ext cx="12192000" cy="173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11509-C12A-604B-AA47-6FF23919F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7311"/>
            <a:ext cx="12192000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E874-D769-9C42-B3F1-C213A6152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drug use data?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465D4-D704-7741-839C-7E2738920B09}"/>
              </a:ext>
            </a:extLst>
          </p:cNvPr>
          <p:cNvSpPr txBox="1"/>
          <p:nvPr/>
        </p:nvSpPr>
        <p:spPr>
          <a:xfrm>
            <a:off x="428903" y="1690688"/>
            <a:ext cx="11334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Go door to door and ask in each household in Buffalo about their drug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40380-27EE-4F4D-8F09-F0CE3143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2438658"/>
            <a:ext cx="7228411" cy="44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5AD2-4FA7-C246-A716-1FFC02A9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figure out “ground truth”!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8E4F0-60D9-6247-B5CA-0117A419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727"/>
            <a:ext cx="12192000" cy="183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F7741-2D5B-7A47-8436-0C66AAA39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0250"/>
            <a:ext cx="12192000" cy="660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641767-E451-214B-A632-0584B5AC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2255"/>
            <a:ext cx="12192000" cy="4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DA1352-12E6-2942-9AE9-E0E2FFCD1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5273"/>
            <a:ext cx="12192000" cy="245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D0985F-2BD4-4445-A569-0644DC9A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29387"/>
            <a:ext cx="12192000" cy="2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6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44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F7A7-C112-2B41-BBBD-9BE09EA4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initial state question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66F26-A2E2-D949-9D3B-B750C260A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219"/>
            <a:ext cx="12192000" cy="156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8AD80-DC18-2E45-9321-9219CD76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5323"/>
            <a:ext cx="12192000" cy="74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7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34C5-C8D1-8A41-A183-16E7A03D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summaries graded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93EC3-3651-3066-5115-63D6D9E83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563"/>
            <a:ext cx="12192000" cy="347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2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7468-257D-C94D-8F46-80350720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 and Isaac results: arrests vs ground truth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E9CE1-FF10-6048-A623-90454123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21" y="1690688"/>
            <a:ext cx="5152091" cy="4634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72026-CCE3-C54F-8236-0E0F8FF2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76" y="1690688"/>
            <a:ext cx="5166144" cy="4634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8917BA-D80F-B045-B724-D6C45B341E48}"/>
              </a:ext>
            </a:extLst>
          </p:cNvPr>
          <p:cNvSpPr txBox="1"/>
          <p:nvPr/>
        </p:nvSpPr>
        <p:spPr>
          <a:xfrm>
            <a:off x="4131625" y="6356558"/>
            <a:ext cx="3821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Figures taken from the Lum and Isaac paper</a:t>
            </a:r>
          </a:p>
        </p:txBody>
      </p:sp>
    </p:spTree>
    <p:extLst>
      <p:ext uri="{BB962C8B-B14F-4D97-AF65-F5344CB8AC3E}">
        <p14:creationId xmlns:p14="http://schemas.microsoft.com/office/powerpoint/2010/main" val="5470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C83C-2F88-BD4F-B799-D7FA2409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 and Isaac result: </a:t>
            </a:r>
            <a:r>
              <a:rPr lang="en-US" dirty="0" err="1"/>
              <a:t>predpol</a:t>
            </a:r>
            <a:r>
              <a:rPr lang="en-US" dirty="0"/>
              <a:t>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150BF-6B33-8049-BFB3-A80099007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21" y="1690688"/>
            <a:ext cx="5152091" cy="4634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D3A1C-44AB-DC43-89B2-6BAC2D91F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76" y="1690688"/>
            <a:ext cx="5086970" cy="463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8A046A-E182-4645-BB65-835770DDDDCB}"/>
              </a:ext>
            </a:extLst>
          </p:cNvPr>
          <p:cNvSpPr txBox="1"/>
          <p:nvPr/>
        </p:nvSpPr>
        <p:spPr>
          <a:xfrm>
            <a:off x="4131625" y="6356558"/>
            <a:ext cx="3821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Figures taken from the Lum and Isaac paper</a:t>
            </a:r>
          </a:p>
        </p:txBody>
      </p:sp>
    </p:spTree>
    <p:extLst>
      <p:ext uri="{BB962C8B-B14F-4D97-AF65-F5344CB8AC3E}">
        <p14:creationId xmlns:p14="http://schemas.microsoft.com/office/powerpoint/2010/main" val="28027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0BBE-82D3-544C-BD8C-DB67AA9B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 and Isaac 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1F404-2710-6F4E-8EA5-8B3322358F05}"/>
              </a:ext>
            </a:extLst>
          </p:cNvPr>
          <p:cNvSpPr txBox="1"/>
          <p:nvPr/>
        </p:nvSpPr>
        <p:spPr>
          <a:xfrm>
            <a:off x="4131625" y="6356558"/>
            <a:ext cx="3821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Figures taken from the Lum and Isaac paper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A0C52-05FF-6041-A925-64FE4E911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3" y="1951730"/>
            <a:ext cx="5514025" cy="3087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0C143-9075-4B4A-BEFF-5851F8C3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211" y="1951730"/>
            <a:ext cx="5787712" cy="30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9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937C-9F79-AF4E-9F52-60705D54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feedback loop state question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FCCC6-ABF0-B148-8848-40C95DBD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859"/>
            <a:ext cx="12192000" cy="1409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CA88A-137E-E24D-9498-0E968B5D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2295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1460A-C801-5342-B50C-F84F43D4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9987"/>
            <a:ext cx="12192000" cy="3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2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0638-6FF7-244F-8A1D-48957A5E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really back to the 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2E694-F096-D040-808F-A20D47BB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345"/>
            <a:ext cx="12192000" cy="1565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119004-DF20-E74B-883D-44F1D712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3071"/>
            <a:ext cx="12192000" cy="8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0BBE-82D3-544C-BD8C-DB67AA9B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 and Isaac result (20% increase)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1F404-2710-6F4E-8EA5-8B3322358F05}"/>
              </a:ext>
            </a:extLst>
          </p:cNvPr>
          <p:cNvSpPr txBox="1"/>
          <p:nvPr/>
        </p:nvSpPr>
        <p:spPr>
          <a:xfrm>
            <a:off x="4131625" y="6356558"/>
            <a:ext cx="3821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taken from the Lum and Isaac paper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A2B29-D56E-A840-92DB-BA13C8F1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22" y="1350686"/>
            <a:ext cx="4724191" cy="5005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846D0-B8FD-4A45-8B2B-44F636656C4C}"/>
              </a:ext>
            </a:extLst>
          </p:cNvPr>
          <p:cNvSpPr txBox="1"/>
          <p:nvPr/>
        </p:nvSpPr>
        <p:spPr>
          <a:xfrm>
            <a:off x="9610165" y="1990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FDB4-FAB0-9943-89AF-E6CABF36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Passphrase for today: </a:t>
            </a:r>
            <a:r>
              <a:rPr lang="en-US" b="1" dirty="0">
                <a:solidFill>
                  <a:srgbClr val="FF0000"/>
                </a:solidFill>
              </a:rPr>
              <a:t>Cynthia Rudin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04AED-A8A2-7848-89E0-8C201320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4" y="1376516"/>
            <a:ext cx="10141527" cy="5214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8FDF90-DF28-0C40-9094-6E46BB73272E}"/>
              </a:ext>
            </a:extLst>
          </p:cNvPr>
          <p:cNvSpPr/>
          <p:nvPr/>
        </p:nvSpPr>
        <p:spPr>
          <a:xfrm>
            <a:off x="4294909" y="6206836"/>
            <a:ext cx="1149927" cy="180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04A0-BC98-5C40-8AB9-E060E430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52C45-CF7B-528A-96C9-214244DF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99860"/>
            <a:ext cx="6414184" cy="52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1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44B2-ED3B-C64E-A811-1DDA5DA0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 to keep in mind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B472C-4227-9447-A8C4-322E74269138}"/>
              </a:ext>
            </a:extLst>
          </p:cNvPr>
          <p:cNvSpPr txBox="1"/>
          <p:nvPr/>
        </p:nvSpPr>
        <p:spPr>
          <a:xfrm>
            <a:off x="1500188" y="2614613"/>
            <a:ext cx="5102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You are expected to participate </a:t>
            </a:r>
            <a:r>
              <a:rPr lang="en-US" sz="2800" dirty="0">
                <a:sym typeface="Wingdings" pitchFamily="2" charset="2"/>
              </a:rPr>
              <a:t>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4173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CFD7-B271-1D4F-97DB-F856E78E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form groups and discuss your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52412-F535-A84E-AEF2-E24867025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12"/>
            <a:ext cx="12192000" cy="61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0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677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04A0-BC98-5C40-8AB9-E060E430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8FB88-3BD6-D6E4-05C5-CDE07FC2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99860"/>
            <a:ext cx="6414184" cy="52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7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04A0-BC98-5C40-8AB9-E060E430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77432-F732-6867-16DF-44132EB80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99860"/>
            <a:ext cx="6414184" cy="52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67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04A0-BC98-5C40-8AB9-E060E430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+ Epiphanies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4F243-847E-A92E-4975-59AE33D48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99860"/>
            <a:ext cx="6414184" cy="52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64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68C2-DB07-AD4B-A9C7-8B2D1CD9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lecture on Tuesday: Kenny Joseph</a:t>
            </a:r>
          </a:p>
        </p:txBody>
      </p:sp>
      <p:pic>
        <p:nvPicPr>
          <p:cNvPr id="2050" name="Picture 2" descr="Dr. Joseph. ">
            <a:extLst>
              <a:ext uri="{FF2B5EF4-FFF2-40B4-BE49-F238E27FC236}">
                <a16:creationId xmlns:a16="http://schemas.microsoft.com/office/drawing/2014/main" id="{910A420F-54B9-8F49-86C8-A951F221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0" y="1976120"/>
            <a:ext cx="1778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85C0FF7A-826E-AF4B-ABDF-E9045F49B4C8}"/>
              </a:ext>
            </a:extLst>
          </p:cNvPr>
          <p:cNvSpPr/>
          <p:nvPr/>
        </p:nvSpPr>
        <p:spPr>
          <a:xfrm>
            <a:off x="6096000" y="3521614"/>
            <a:ext cx="3810000" cy="2895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There will be attendance!</a:t>
            </a:r>
          </a:p>
        </p:txBody>
      </p:sp>
    </p:spTree>
    <p:extLst>
      <p:ext uri="{BB962C8B-B14F-4D97-AF65-F5344CB8AC3E}">
        <p14:creationId xmlns:p14="http://schemas.microsoft.com/office/powerpoint/2010/main" val="44866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76948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76948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45299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195119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195118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56087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39354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5417634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5417634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5417634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5417634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Deploy!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803281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803280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807931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803281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feedback loop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6E812E-1C89-4746-AE78-99D1530C11FA}"/>
              </a:ext>
            </a:extLst>
          </p:cNvPr>
          <p:cNvGrpSpPr/>
          <p:nvPr/>
        </p:nvGrpSpPr>
        <p:grpSpPr>
          <a:xfrm>
            <a:off x="6493433" y="1776948"/>
            <a:ext cx="1634867" cy="1989196"/>
            <a:chOff x="6493433" y="1776948"/>
            <a:chExt cx="1634867" cy="198919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177694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72085"/>
              <a:ext cx="188190" cy="89405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6C75CD-1865-104A-83EA-B11016B0D997}"/>
                </a:ext>
              </a:extLst>
            </p:cNvPr>
            <p:cNvSpPr/>
            <p:nvPr/>
          </p:nvSpPr>
          <p:spPr>
            <a:xfrm>
              <a:off x="6493433" y="3017520"/>
              <a:ext cx="1634867" cy="591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Historical  </a:t>
              </a:r>
              <a:r>
                <a:rPr lang="en-US" sz="1000" dirty="0"/>
                <a:t>bias</a:t>
              </a:r>
            </a:p>
            <a:p>
              <a:pPr algn="ctr"/>
              <a:r>
                <a:rPr lang="en-US" sz="1400" dirty="0"/>
                <a:t>Measurement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2F6789-D9DF-5440-9C90-C13A17027421}"/>
              </a:ext>
            </a:extLst>
          </p:cNvPr>
          <p:cNvGrpSpPr/>
          <p:nvPr/>
        </p:nvGrpSpPr>
        <p:grpSpPr>
          <a:xfrm>
            <a:off x="8235640" y="1776948"/>
            <a:ext cx="1819037" cy="1981290"/>
            <a:chOff x="8235640" y="1776948"/>
            <a:chExt cx="1819037" cy="198129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177694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57309"/>
              <a:ext cx="174747" cy="90092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E1CD65-CA6D-6747-B8C1-224D277B9140}"/>
                </a:ext>
              </a:extLst>
            </p:cNvPr>
            <p:cNvSpPr/>
            <p:nvPr/>
          </p:nvSpPr>
          <p:spPr>
            <a:xfrm>
              <a:off x="8235640" y="2998239"/>
              <a:ext cx="1537010" cy="60629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Historical </a:t>
              </a:r>
              <a:r>
                <a:rPr lang="en-US" sz="1000" dirty="0"/>
                <a:t>bias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Measurement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FEAAB6-AD82-4A4C-A3F7-DD0FACE57D95}"/>
              </a:ext>
            </a:extLst>
          </p:cNvPr>
          <p:cNvGrpSpPr/>
          <p:nvPr/>
        </p:nvGrpSpPr>
        <p:grpSpPr>
          <a:xfrm>
            <a:off x="61226" y="4649869"/>
            <a:ext cx="1407460" cy="703087"/>
            <a:chOff x="61226" y="4649869"/>
            <a:chExt cx="1407460" cy="703087"/>
          </a:xfrm>
        </p:grpSpPr>
        <p:sp>
          <p:nvSpPr>
            <p:cNvPr id="4" name="Curved Right Arrow 3">
              <a:extLst>
                <a:ext uri="{FF2B5EF4-FFF2-40B4-BE49-F238E27FC236}">
                  <a16:creationId xmlns:a16="http://schemas.microsoft.com/office/drawing/2014/main" id="{9E912F5C-54BE-5743-9A7A-71ECAFD66286}"/>
                </a:ext>
              </a:extLst>
            </p:cNvPr>
            <p:cNvSpPr/>
            <p:nvPr/>
          </p:nvSpPr>
          <p:spPr>
            <a:xfrm rot="16200000">
              <a:off x="397296" y="4688249"/>
              <a:ext cx="658480" cy="581720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43441F5-A5E0-5641-84DE-9FA23DB3883D}"/>
                </a:ext>
              </a:extLst>
            </p:cNvPr>
            <p:cNvSpPr/>
            <p:nvPr/>
          </p:nvSpPr>
          <p:spPr>
            <a:xfrm>
              <a:off x="61226" y="4838606"/>
              <a:ext cx="1407460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Historical</a:t>
              </a:r>
              <a:r>
                <a:rPr lang="en-US"/>
                <a:t> </a:t>
              </a:r>
              <a:r>
                <a:rPr lang="en-US" sz="1000"/>
                <a:t>bias</a:t>
              </a:r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43C49E-6F85-E944-86B1-964FFB48393D}"/>
              </a:ext>
            </a:extLst>
          </p:cNvPr>
          <p:cNvGrpSpPr/>
          <p:nvPr/>
        </p:nvGrpSpPr>
        <p:grpSpPr>
          <a:xfrm>
            <a:off x="9387126" y="4774812"/>
            <a:ext cx="2689644" cy="1735642"/>
            <a:chOff x="9387126" y="4774812"/>
            <a:chExt cx="2689644" cy="17356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1763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7550175">
              <a:off x="10074159" y="4318523"/>
              <a:ext cx="184189" cy="13868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383747A-ED69-F74C-BED8-D3AED74C2767}"/>
                </a:ext>
              </a:extLst>
            </p:cNvPr>
            <p:cNvSpPr/>
            <p:nvPr/>
          </p:nvSpPr>
          <p:spPr>
            <a:xfrm>
              <a:off x="9387126" y="4774812"/>
              <a:ext cx="1752941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Representation </a:t>
              </a:r>
              <a:r>
                <a:rPr lang="en-US" sz="1000" dirty="0"/>
                <a:t>bias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F5B095-4C81-7C49-84F8-8D719184F662}"/>
              </a:ext>
            </a:extLst>
          </p:cNvPr>
          <p:cNvGrpSpPr/>
          <p:nvPr/>
        </p:nvGrpSpPr>
        <p:grpSpPr>
          <a:xfrm>
            <a:off x="9822926" y="1776948"/>
            <a:ext cx="2253844" cy="2435081"/>
            <a:chOff x="9822926" y="1776948"/>
            <a:chExt cx="2253844" cy="24350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177694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596433">
              <a:off x="10066190" y="2615888"/>
              <a:ext cx="228335" cy="159614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7235EB6-F2A5-CD45-B56A-77D96403A572}"/>
                </a:ext>
              </a:extLst>
            </p:cNvPr>
            <p:cNvSpPr/>
            <p:nvPr/>
          </p:nvSpPr>
          <p:spPr>
            <a:xfrm>
              <a:off x="9822926" y="2991268"/>
              <a:ext cx="1368812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Measurement </a:t>
              </a:r>
              <a:r>
                <a:rPr lang="en-US" sz="1000" dirty="0"/>
                <a:t>bias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4A8-A845-9A45-8259-850BCF0BB0D8}"/>
              </a:ext>
            </a:extLst>
          </p:cNvPr>
          <p:cNvGrpSpPr/>
          <p:nvPr/>
        </p:nvGrpSpPr>
        <p:grpSpPr>
          <a:xfrm>
            <a:off x="4472561" y="1776948"/>
            <a:ext cx="1537010" cy="1989198"/>
            <a:chOff x="4472561" y="1776948"/>
            <a:chExt cx="1537010" cy="19891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177694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AA6547-B090-A148-84E6-B8DE8DF2ECB6}"/>
                </a:ext>
              </a:extLst>
            </p:cNvPr>
            <p:cNvGrpSpPr/>
            <p:nvPr/>
          </p:nvGrpSpPr>
          <p:grpSpPr>
            <a:xfrm>
              <a:off x="4545657" y="2872086"/>
              <a:ext cx="1368812" cy="894060"/>
              <a:chOff x="4545657" y="2872086"/>
              <a:chExt cx="1368812" cy="894060"/>
            </a:xfrm>
          </p:grpSpPr>
          <p:sp>
            <p:nvSpPr>
              <p:cNvPr id="45" name="Up-Down Arrow 44">
                <a:extLst>
                  <a:ext uri="{FF2B5EF4-FFF2-40B4-BE49-F238E27FC236}">
                    <a16:creationId xmlns:a16="http://schemas.microsoft.com/office/drawing/2014/main" id="{9318C0B6-D097-0E44-B8B4-F4D8D2DBFA63}"/>
                  </a:ext>
                </a:extLst>
              </p:cNvPr>
              <p:cNvSpPr/>
              <p:nvPr/>
            </p:nvSpPr>
            <p:spPr>
              <a:xfrm>
                <a:off x="5113070" y="2872086"/>
                <a:ext cx="196238" cy="894060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E219569-59F3-854E-8C80-7275B79E31D6}"/>
                  </a:ext>
                </a:extLst>
              </p:cNvPr>
              <p:cNvSpPr/>
              <p:nvPr/>
            </p:nvSpPr>
            <p:spPr>
              <a:xfrm>
                <a:off x="4545657" y="3025789"/>
                <a:ext cx="1368812" cy="51435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2F528F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Measurement</a:t>
                </a:r>
              </a:p>
              <a:p>
                <a:pPr algn="ctr"/>
                <a:r>
                  <a:rPr lang="en-US" sz="1000" dirty="0"/>
                  <a:t>bias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66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8" grpId="0" animBg="1"/>
      <p:bldP spid="29" grpId="0" animBg="1"/>
      <p:bldP spid="30" grpId="0" animBg="1"/>
      <p:bldP spid="31" grpId="0" animBg="1"/>
      <p:bldP spid="39" grpId="0" animBg="1"/>
      <p:bldP spid="41" grpId="0" animBg="1"/>
      <p:bldP spid="42" grpId="0" animBg="1"/>
      <p:bldP spid="43" grpId="0" animBg="1"/>
      <p:bldP spid="4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DF27FB-B737-0F41-AEB9-6D00F5286099}"/>
              </a:ext>
            </a:extLst>
          </p:cNvPr>
          <p:cNvGrpSpPr/>
          <p:nvPr/>
        </p:nvGrpSpPr>
        <p:grpSpPr>
          <a:xfrm>
            <a:off x="281571" y="1776948"/>
            <a:ext cx="11795199" cy="1092820"/>
            <a:chOff x="281571" y="2085558"/>
            <a:chExt cx="11795199" cy="10928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017D5-4C3A-864D-A7D1-E3BAF7B1D1C1}"/>
                </a:ext>
              </a:extLst>
            </p:cNvPr>
            <p:cNvSpPr/>
            <p:nvPr/>
          </p:nvSpPr>
          <p:spPr>
            <a:xfrm>
              <a:off x="281571" y="2085558"/>
              <a:ext cx="1537010" cy="1092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goal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085558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mechanism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08555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08555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08555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08555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55390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50372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503728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464697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447964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971095-7C42-1A45-A1C8-4B5CD7528A70}"/>
              </a:ext>
            </a:extLst>
          </p:cNvPr>
          <p:cNvGrpSpPr/>
          <p:nvPr/>
        </p:nvGrpSpPr>
        <p:grpSpPr>
          <a:xfrm>
            <a:off x="2391935" y="5417634"/>
            <a:ext cx="9684835" cy="1092820"/>
            <a:chOff x="2391935" y="5200464"/>
            <a:chExt cx="9684835" cy="10928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 training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200464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Predict on test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200464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Evaluate error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200464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Deploy!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58611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586110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590761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586111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9318C0B6-D097-0E44-B8B4-F4D8D2DBFA63}"/>
              </a:ext>
            </a:extLst>
          </p:cNvPr>
          <p:cNvSpPr/>
          <p:nvPr/>
        </p:nvSpPr>
        <p:spPr>
          <a:xfrm>
            <a:off x="5113070" y="2872086"/>
            <a:ext cx="196238" cy="89406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>
            <a:extLst>
              <a:ext uri="{FF2B5EF4-FFF2-40B4-BE49-F238E27FC236}">
                <a16:creationId xmlns:a16="http://schemas.microsoft.com/office/drawing/2014/main" id="{EEAE5132-9C63-6D40-9BD8-874E75D39703}"/>
              </a:ext>
            </a:extLst>
          </p:cNvPr>
          <p:cNvSpPr/>
          <p:nvPr/>
        </p:nvSpPr>
        <p:spPr>
          <a:xfrm>
            <a:off x="7271995" y="2872085"/>
            <a:ext cx="188190" cy="89405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-Down Arrow 46">
            <a:extLst>
              <a:ext uri="{FF2B5EF4-FFF2-40B4-BE49-F238E27FC236}">
                <a16:creationId xmlns:a16="http://schemas.microsoft.com/office/drawing/2014/main" id="{57A79D34-78A5-1B43-B443-54B9F95D1CAE}"/>
              </a:ext>
            </a:extLst>
          </p:cNvPr>
          <p:cNvSpPr/>
          <p:nvPr/>
        </p:nvSpPr>
        <p:spPr>
          <a:xfrm>
            <a:off x="9154811" y="2857309"/>
            <a:ext cx="174747" cy="9009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>
            <a:extLst>
              <a:ext uri="{FF2B5EF4-FFF2-40B4-BE49-F238E27FC236}">
                <a16:creationId xmlns:a16="http://schemas.microsoft.com/office/drawing/2014/main" id="{68CF806F-13AD-FC4C-9EA5-1404E6194E6F}"/>
              </a:ext>
            </a:extLst>
          </p:cNvPr>
          <p:cNvSpPr/>
          <p:nvPr/>
        </p:nvSpPr>
        <p:spPr>
          <a:xfrm rot="2596433">
            <a:off x="10066190" y="2615888"/>
            <a:ext cx="228335" cy="1596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-Down Arrow 53">
            <a:extLst>
              <a:ext uri="{FF2B5EF4-FFF2-40B4-BE49-F238E27FC236}">
                <a16:creationId xmlns:a16="http://schemas.microsoft.com/office/drawing/2014/main" id="{B96E92CF-625F-EB4D-B7BB-D3B84C3E0F63}"/>
              </a:ext>
            </a:extLst>
          </p:cNvPr>
          <p:cNvSpPr/>
          <p:nvPr/>
        </p:nvSpPr>
        <p:spPr>
          <a:xfrm rot="7550175">
            <a:off x="10074159" y="4318523"/>
            <a:ext cx="184189" cy="138687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“loop” in feedback loop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9E912F5C-54BE-5743-9A7A-71ECAFD66286}"/>
              </a:ext>
            </a:extLst>
          </p:cNvPr>
          <p:cNvSpPr/>
          <p:nvPr/>
        </p:nvSpPr>
        <p:spPr>
          <a:xfrm rot="16200000">
            <a:off x="397296" y="4688249"/>
            <a:ext cx="658480" cy="5817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C75CD-1865-104A-83EA-B11016B0D997}"/>
              </a:ext>
            </a:extLst>
          </p:cNvPr>
          <p:cNvSpPr/>
          <p:nvPr/>
        </p:nvSpPr>
        <p:spPr>
          <a:xfrm>
            <a:off x="6493433" y="3017520"/>
            <a:ext cx="1634867" cy="59166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 </a:t>
            </a:r>
            <a:r>
              <a:rPr lang="en-US" sz="1000" dirty="0"/>
              <a:t>bias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E1CD65-CA6D-6747-B8C1-224D277B9140}"/>
              </a:ext>
            </a:extLst>
          </p:cNvPr>
          <p:cNvSpPr/>
          <p:nvPr/>
        </p:nvSpPr>
        <p:spPr>
          <a:xfrm>
            <a:off x="8235640" y="2998239"/>
            <a:ext cx="1537010" cy="60629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</a:t>
            </a:r>
            <a:r>
              <a:rPr lang="en-US" sz="1000" dirty="0"/>
              <a:t>bias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43441F5-A5E0-5641-84DE-9FA23DB3883D}"/>
              </a:ext>
            </a:extLst>
          </p:cNvPr>
          <p:cNvSpPr/>
          <p:nvPr/>
        </p:nvSpPr>
        <p:spPr>
          <a:xfrm>
            <a:off x="61226" y="4838606"/>
            <a:ext cx="1407460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Historical</a:t>
            </a:r>
            <a:r>
              <a:rPr lang="en-US"/>
              <a:t> </a:t>
            </a:r>
            <a:r>
              <a:rPr lang="en-US" sz="1000"/>
              <a:t>bias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83747A-ED69-F74C-BED8-D3AED74C2767}"/>
              </a:ext>
            </a:extLst>
          </p:cNvPr>
          <p:cNvSpPr/>
          <p:nvPr/>
        </p:nvSpPr>
        <p:spPr>
          <a:xfrm>
            <a:off x="9387126" y="4774812"/>
            <a:ext cx="1752941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235EB6-F2A5-CD45-B56A-77D96403A572}"/>
              </a:ext>
            </a:extLst>
          </p:cNvPr>
          <p:cNvSpPr/>
          <p:nvPr/>
        </p:nvSpPr>
        <p:spPr>
          <a:xfrm>
            <a:off x="9822926" y="2991268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 </a:t>
            </a:r>
            <a:r>
              <a:rPr lang="en-US" sz="1000" dirty="0"/>
              <a:t>bias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219569-59F3-854E-8C80-7275B79E31D6}"/>
              </a:ext>
            </a:extLst>
          </p:cNvPr>
          <p:cNvSpPr/>
          <p:nvPr/>
        </p:nvSpPr>
        <p:spPr>
          <a:xfrm>
            <a:off x="4545657" y="3025789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</a:t>
            </a:r>
          </a:p>
          <a:p>
            <a:pPr algn="ctr"/>
            <a:r>
              <a:rPr lang="en-US" sz="1000" dirty="0"/>
              <a:t>bias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86222ED-BB10-5241-8E16-DDC2D2B2BB03}"/>
              </a:ext>
            </a:extLst>
          </p:cNvPr>
          <p:cNvSpPr/>
          <p:nvPr/>
        </p:nvSpPr>
        <p:spPr>
          <a:xfrm>
            <a:off x="2991297" y="2330245"/>
            <a:ext cx="8350213" cy="3775587"/>
          </a:xfrm>
          <a:custGeom>
            <a:avLst/>
            <a:gdLst>
              <a:gd name="connsiteX0" fmla="*/ 2037903 w 8350213"/>
              <a:gd name="connsiteY0" fmla="*/ 1725561 h 3775587"/>
              <a:gd name="connsiteX1" fmla="*/ 2185387 w 8350213"/>
              <a:gd name="connsiteY1" fmla="*/ 1725561 h 3775587"/>
              <a:gd name="connsiteX2" fmla="*/ 2229632 w 8350213"/>
              <a:gd name="connsiteY2" fmla="*/ 1696065 h 3775587"/>
              <a:gd name="connsiteX3" fmla="*/ 2229632 w 8350213"/>
              <a:gd name="connsiteY3" fmla="*/ 1504336 h 3775587"/>
              <a:gd name="connsiteX4" fmla="*/ 2214884 w 8350213"/>
              <a:gd name="connsiteY4" fmla="*/ 1401097 h 3775587"/>
              <a:gd name="connsiteX5" fmla="*/ 2185387 w 8350213"/>
              <a:gd name="connsiteY5" fmla="*/ 1209368 h 3775587"/>
              <a:gd name="connsiteX6" fmla="*/ 2200135 w 8350213"/>
              <a:gd name="connsiteY6" fmla="*/ 899652 h 3775587"/>
              <a:gd name="connsiteX7" fmla="*/ 2229632 w 8350213"/>
              <a:gd name="connsiteY7" fmla="*/ 737420 h 3775587"/>
              <a:gd name="connsiteX8" fmla="*/ 2244380 w 8350213"/>
              <a:gd name="connsiteY8" fmla="*/ 693174 h 3775587"/>
              <a:gd name="connsiteX9" fmla="*/ 2273877 w 8350213"/>
              <a:gd name="connsiteY9" fmla="*/ 575187 h 3775587"/>
              <a:gd name="connsiteX10" fmla="*/ 2318122 w 8350213"/>
              <a:gd name="connsiteY10" fmla="*/ 427703 h 3775587"/>
              <a:gd name="connsiteX11" fmla="*/ 2332871 w 8350213"/>
              <a:gd name="connsiteY11" fmla="*/ 383458 h 3775587"/>
              <a:gd name="connsiteX12" fmla="*/ 2465606 w 8350213"/>
              <a:gd name="connsiteY12" fmla="*/ 324465 h 3775587"/>
              <a:gd name="connsiteX13" fmla="*/ 2583593 w 8350213"/>
              <a:gd name="connsiteY13" fmla="*/ 280220 h 3775587"/>
              <a:gd name="connsiteX14" fmla="*/ 2672084 w 8350213"/>
              <a:gd name="connsiteY14" fmla="*/ 235974 h 3775587"/>
              <a:gd name="connsiteX15" fmla="*/ 2790071 w 8350213"/>
              <a:gd name="connsiteY15" fmla="*/ 191729 h 3775587"/>
              <a:gd name="connsiteX16" fmla="*/ 2878561 w 8350213"/>
              <a:gd name="connsiteY16" fmla="*/ 132736 h 3775587"/>
              <a:gd name="connsiteX17" fmla="*/ 2967051 w 8350213"/>
              <a:gd name="connsiteY17" fmla="*/ 103239 h 3775587"/>
              <a:gd name="connsiteX18" fmla="*/ 3099787 w 8350213"/>
              <a:gd name="connsiteY18" fmla="*/ 44245 h 3775587"/>
              <a:gd name="connsiteX19" fmla="*/ 3144032 w 8350213"/>
              <a:gd name="connsiteY19" fmla="*/ 29497 h 3775587"/>
              <a:gd name="connsiteX20" fmla="*/ 4073180 w 8350213"/>
              <a:gd name="connsiteY20" fmla="*/ 29497 h 3775587"/>
              <a:gd name="connsiteX21" fmla="*/ 5562768 w 8350213"/>
              <a:gd name="connsiteY21" fmla="*/ 0 h 3775587"/>
              <a:gd name="connsiteX22" fmla="*/ 7214587 w 8350213"/>
              <a:gd name="connsiteY22" fmla="*/ 14749 h 3775587"/>
              <a:gd name="connsiteX23" fmla="*/ 7450561 w 8350213"/>
              <a:gd name="connsiteY23" fmla="*/ 29497 h 3775587"/>
              <a:gd name="connsiteX24" fmla="*/ 7789774 w 8350213"/>
              <a:gd name="connsiteY24" fmla="*/ 44245 h 3775587"/>
              <a:gd name="connsiteX25" fmla="*/ 7848768 w 8350213"/>
              <a:gd name="connsiteY25" fmla="*/ 73742 h 3775587"/>
              <a:gd name="connsiteX26" fmla="*/ 7937258 w 8350213"/>
              <a:gd name="connsiteY26" fmla="*/ 103239 h 3775587"/>
              <a:gd name="connsiteX27" fmla="*/ 8025748 w 8350213"/>
              <a:gd name="connsiteY27" fmla="*/ 147484 h 3775587"/>
              <a:gd name="connsiteX28" fmla="*/ 8114238 w 8350213"/>
              <a:gd name="connsiteY28" fmla="*/ 221226 h 3775587"/>
              <a:gd name="connsiteX29" fmla="*/ 8202729 w 8350213"/>
              <a:gd name="connsiteY29" fmla="*/ 280220 h 3775587"/>
              <a:gd name="connsiteX30" fmla="*/ 8246974 w 8350213"/>
              <a:gd name="connsiteY30" fmla="*/ 309716 h 3775587"/>
              <a:gd name="connsiteX31" fmla="*/ 8276471 w 8350213"/>
              <a:gd name="connsiteY31" fmla="*/ 693174 h 3775587"/>
              <a:gd name="connsiteX32" fmla="*/ 8291219 w 8350213"/>
              <a:gd name="connsiteY32" fmla="*/ 870155 h 3775587"/>
              <a:gd name="connsiteX33" fmla="*/ 8305968 w 8350213"/>
              <a:gd name="connsiteY33" fmla="*/ 943897 h 3775587"/>
              <a:gd name="connsiteX34" fmla="*/ 8320716 w 8350213"/>
              <a:gd name="connsiteY34" fmla="*/ 1061884 h 3775587"/>
              <a:gd name="connsiteX35" fmla="*/ 8350213 w 8350213"/>
              <a:gd name="connsiteY35" fmla="*/ 1415845 h 3775587"/>
              <a:gd name="connsiteX36" fmla="*/ 8335464 w 8350213"/>
              <a:gd name="connsiteY36" fmla="*/ 2477729 h 3775587"/>
              <a:gd name="connsiteX37" fmla="*/ 8305968 w 8350213"/>
              <a:gd name="connsiteY37" fmla="*/ 2816942 h 3775587"/>
              <a:gd name="connsiteX38" fmla="*/ 8276471 w 8350213"/>
              <a:gd name="connsiteY38" fmla="*/ 2920181 h 3775587"/>
              <a:gd name="connsiteX39" fmla="*/ 8246974 w 8350213"/>
              <a:gd name="connsiteY39" fmla="*/ 3038168 h 3775587"/>
              <a:gd name="connsiteX40" fmla="*/ 8217477 w 8350213"/>
              <a:gd name="connsiteY40" fmla="*/ 3126658 h 3775587"/>
              <a:gd name="connsiteX41" fmla="*/ 8173232 w 8350213"/>
              <a:gd name="connsiteY41" fmla="*/ 3274142 h 3775587"/>
              <a:gd name="connsiteX42" fmla="*/ 8128987 w 8350213"/>
              <a:gd name="connsiteY42" fmla="*/ 3362632 h 3775587"/>
              <a:gd name="connsiteX43" fmla="*/ 8084742 w 8350213"/>
              <a:gd name="connsiteY43" fmla="*/ 3392129 h 3775587"/>
              <a:gd name="connsiteX44" fmla="*/ 8011000 w 8350213"/>
              <a:gd name="connsiteY44" fmla="*/ 3451123 h 3775587"/>
              <a:gd name="connsiteX45" fmla="*/ 7922509 w 8350213"/>
              <a:gd name="connsiteY45" fmla="*/ 3510116 h 3775587"/>
              <a:gd name="connsiteX46" fmla="*/ 7834019 w 8350213"/>
              <a:gd name="connsiteY46" fmla="*/ 3539613 h 3775587"/>
              <a:gd name="connsiteX47" fmla="*/ 7789774 w 8350213"/>
              <a:gd name="connsiteY47" fmla="*/ 3554361 h 3775587"/>
              <a:gd name="connsiteX48" fmla="*/ 7480058 w 8350213"/>
              <a:gd name="connsiteY48" fmla="*/ 3583858 h 3775587"/>
              <a:gd name="connsiteX49" fmla="*/ 7317826 w 8350213"/>
              <a:gd name="connsiteY49" fmla="*/ 3613355 h 3775587"/>
              <a:gd name="connsiteX50" fmla="*/ 7244084 w 8350213"/>
              <a:gd name="connsiteY50" fmla="*/ 3628103 h 3775587"/>
              <a:gd name="connsiteX51" fmla="*/ 7140845 w 8350213"/>
              <a:gd name="connsiteY51" fmla="*/ 3642852 h 3775587"/>
              <a:gd name="connsiteX52" fmla="*/ 7081851 w 8350213"/>
              <a:gd name="connsiteY52" fmla="*/ 3657600 h 3775587"/>
              <a:gd name="connsiteX53" fmla="*/ 5798742 w 8350213"/>
              <a:gd name="connsiteY53" fmla="*/ 3672349 h 3775587"/>
              <a:gd name="connsiteX54" fmla="*/ 5577516 w 8350213"/>
              <a:gd name="connsiteY54" fmla="*/ 3687097 h 3775587"/>
              <a:gd name="connsiteX55" fmla="*/ 5400535 w 8350213"/>
              <a:gd name="connsiteY55" fmla="*/ 3716594 h 3775587"/>
              <a:gd name="connsiteX56" fmla="*/ 4264909 w 8350213"/>
              <a:gd name="connsiteY56" fmla="*/ 3701845 h 3775587"/>
              <a:gd name="connsiteX57" fmla="*/ 3689722 w 8350213"/>
              <a:gd name="connsiteY57" fmla="*/ 3731342 h 3775587"/>
              <a:gd name="connsiteX58" fmla="*/ 2436109 w 8350213"/>
              <a:gd name="connsiteY58" fmla="*/ 3746090 h 3775587"/>
              <a:gd name="connsiteX59" fmla="*/ 2214884 w 8350213"/>
              <a:gd name="connsiteY59" fmla="*/ 3760839 h 3775587"/>
              <a:gd name="connsiteX60" fmla="*/ 2096897 w 8350213"/>
              <a:gd name="connsiteY60" fmla="*/ 3775587 h 3775587"/>
              <a:gd name="connsiteX61" fmla="*/ 1094006 w 8350213"/>
              <a:gd name="connsiteY61" fmla="*/ 3760839 h 3775587"/>
              <a:gd name="connsiteX62" fmla="*/ 858032 w 8350213"/>
              <a:gd name="connsiteY62" fmla="*/ 3746090 h 3775587"/>
              <a:gd name="connsiteX63" fmla="*/ 607309 w 8350213"/>
              <a:gd name="connsiteY63" fmla="*/ 3716594 h 3775587"/>
              <a:gd name="connsiteX64" fmla="*/ 327090 w 8350213"/>
              <a:gd name="connsiteY64" fmla="*/ 3672349 h 3775587"/>
              <a:gd name="connsiteX65" fmla="*/ 238600 w 8350213"/>
              <a:gd name="connsiteY65" fmla="*/ 3642852 h 3775587"/>
              <a:gd name="connsiteX66" fmla="*/ 194355 w 8350213"/>
              <a:gd name="connsiteY66" fmla="*/ 3628103 h 3775587"/>
              <a:gd name="connsiteX67" fmla="*/ 150109 w 8350213"/>
              <a:gd name="connsiteY67" fmla="*/ 3598607 h 3775587"/>
              <a:gd name="connsiteX68" fmla="*/ 120613 w 8350213"/>
              <a:gd name="connsiteY68" fmla="*/ 3554361 h 3775587"/>
              <a:gd name="connsiteX69" fmla="*/ 76368 w 8350213"/>
              <a:gd name="connsiteY69" fmla="*/ 3510116 h 3775587"/>
              <a:gd name="connsiteX70" fmla="*/ 46871 w 8350213"/>
              <a:gd name="connsiteY70" fmla="*/ 3421626 h 3775587"/>
              <a:gd name="connsiteX71" fmla="*/ 32122 w 8350213"/>
              <a:gd name="connsiteY71" fmla="*/ 3377381 h 3775587"/>
              <a:gd name="connsiteX72" fmla="*/ 17374 w 8350213"/>
              <a:gd name="connsiteY72" fmla="*/ 3333136 h 3775587"/>
              <a:gd name="connsiteX73" fmla="*/ 17374 w 8350213"/>
              <a:gd name="connsiteY73" fmla="*/ 2536723 h 3775587"/>
              <a:gd name="connsiteX74" fmla="*/ 32122 w 8350213"/>
              <a:gd name="connsiteY74" fmla="*/ 2359742 h 3775587"/>
              <a:gd name="connsiteX75" fmla="*/ 46871 w 8350213"/>
              <a:gd name="connsiteY75" fmla="*/ 2315497 h 3775587"/>
              <a:gd name="connsiteX76" fmla="*/ 91116 w 8350213"/>
              <a:gd name="connsiteY76" fmla="*/ 2271252 h 3775587"/>
              <a:gd name="connsiteX77" fmla="*/ 135361 w 8350213"/>
              <a:gd name="connsiteY77" fmla="*/ 2241755 h 3775587"/>
              <a:gd name="connsiteX78" fmla="*/ 179606 w 8350213"/>
              <a:gd name="connsiteY78" fmla="*/ 2227007 h 3775587"/>
              <a:gd name="connsiteX79" fmla="*/ 282845 w 8350213"/>
              <a:gd name="connsiteY79" fmla="*/ 2182761 h 3775587"/>
              <a:gd name="connsiteX80" fmla="*/ 371335 w 8350213"/>
              <a:gd name="connsiteY80" fmla="*/ 2153265 h 3775587"/>
              <a:gd name="connsiteX81" fmla="*/ 430329 w 8350213"/>
              <a:gd name="connsiteY81" fmla="*/ 2138516 h 3775587"/>
              <a:gd name="connsiteX82" fmla="*/ 474574 w 8350213"/>
              <a:gd name="connsiteY82" fmla="*/ 2123768 h 3775587"/>
              <a:gd name="connsiteX83" fmla="*/ 548316 w 8350213"/>
              <a:gd name="connsiteY83" fmla="*/ 2109020 h 3775587"/>
              <a:gd name="connsiteX84" fmla="*/ 607309 w 8350213"/>
              <a:gd name="connsiteY84" fmla="*/ 2094271 h 3775587"/>
              <a:gd name="connsiteX85" fmla="*/ 651555 w 8350213"/>
              <a:gd name="connsiteY85" fmla="*/ 2079523 h 3775587"/>
              <a:gd name="connsiteX86" fmla="*/ 740045 w 8350213"/>
              <a:gd name="connsiteY86" fmla="*/ 2064774 h 3775587"/>
              <a:gd name="connsiteX87" fmla="*/ 799038 w 8350213"/>
              <a:gd name="connsiteY87" fmla="*/ 2050026 h 3775587"/>
              <a:gd name="connsiteX88" fmla="*/ 946522 w 8350213"/>
              <a:gd name="connsiteY88" fmla="*/ 2035278 h 3775587"/>
              <a:gd name="connsiteX89" fmla="*/ 1433219 w 8350213"/>
              <a:gd name="connsiteY89" fmla="*/ 2005781 h 3775587"/>
              <a:gd name="connsiteX90" fmla="*/ 1551206 w 8350213"/>
              <a:gd name="connsiteY90" fmla="*/ 1991032 h 3775587"/>
              <a:gd name="connsiteX91" fmla="*/ 1595451 w 8350213"/>
              <a:gd name="connsiteY91" fmla="*/ 1976284 h 3775587"/>
              <a:gd name="connsiteX92" fmla="*/ 1713438 w 8350213"/>
              <a:gd name="connsiteY92" fmla="*/ 1946787 h 3775587"/>
              <a:gd name="connsiteX93" fmla="*/ 1846174 w 8350213"/>
              <a:gd name="connsiteY93" fmla="*/ 1902542 h 3775587"/>
              <a:gd name="connsiteX94" fmla="*/ 1934664 w 8350213"/>
              <a:gd name="connsiteY94" fmla="*/ 1873045 h 3775587"/>
              <a:gd name="connsiteX95" fmla="*/ 2023155 w 8350213"/>
              <a:gd name="connsiteY95" fmla="*/ 1814052 h 3775587"/>
              <a:gd name="connsiteX96" fmla="*/ 2052651 w 8350213"/>
              <a:gd name="connsiteY96" fmla="*/ 1784555 h 377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350213" h="3775587">
                <a:moveTo>
                  <a:pt x="2037903" y="1725561"/>
                </a:moveTo>
                <a:cubicBezTo>
                  <a:pt x="2111768" y="1736114"/>
                  <a:pt x="2128183" y="1754163"/>
                  <a:pt x="2185387" y="1725561"/>
                </a:cubicBezTo>
                <a:cubicBezTo>
                  <a:pt x="2201241" y="1717634"/>
                  <a:pt x="2214884" y="1705897"/>
                  <a:pt x="2229632" y="1696065"/>
                </a:cubicBezTo>
                <a:cubicBezTo>
                  <a:pt x="2259335" y="1606955"/>
                  <a:pt x="2248052" y="1660913"/>
                  <a:pt x="2229632" y="1504336"/>
                </a:cubicBezTo>
                <a:cubicBezTo>
                  <a:pt x="2225570" y="1469812"/>
                  <a:pt x="2219478" y="1435554"/>
                  <a:pt x="2214884" y="1401097"/>
                </a:cubicBezTo>
                <a:cubicBezTo>
                  <a:pt x="2193456" y="1240386"/>
                  <a:pt x="2210166" y="1333265"/>
                  <a:pt x="2185387" y="1209368"/>
                </a:cubicBezTo>
                <a:cubicBezTo>
                  <a:pt x="2190303" y="1106129"/>
                  <a:pt x="2192500" y="1002725"/>
                  <a:pt x="2200135" y="899652"/>
                </a:cubicBezTo>
                <a:cubicBezTo>
                  <a:pt x="2201519" y="880971"/>
                  <a:pt x="2223677" y="761239"/>
                  <a:pt x="2229632" y="737420"/>
                </a:cubicBezTo>
                <a:cubicBezTo>
                  <a:pt x="2233402" y="722338"/>
                  <a:pt x="2240290" y="708173"/>
                  <a:pt x="2244380" y="693174"/>
                </a:cubicBezTo>
                <a:cubicBezTo>
                  <a:pt x="2255047" y="654063"/>
                  <a:pt x="2264045" y="614516"/>
                  <a:pt x="2273877" y="575187"/>
                </a:cubicBezTo>
                <a:cubicBezTo>
                  <a:pt x="2296163" y="486045"/>
                  <a:pt x="2282223" y="535401"/>
                  <a:pt x="2318122" y="427703"/>
                </a:cubicBezTo>
                <a:cubicBezTo>
                  <a:pt x="2323038" y="412955"/>
                  <a:pt x="2319936" y="392082"/>
                  <a:pt x="2332871" y="383458"/>
                </a:cubicBezTo>
                <a:cubicBezTo>
                  <a:pt x="2463020" y="296691"/>
                  <a:pt x="2254994" y="429771"/>
                  <a:pt x="2465606" y="324465"/>
                </a:cubicBezTo>
                <a:cubicBezTo>
                  <a:pt x="2542730" y="285903"/>
                  <a:pt x="2503271" y="300300"/>
                  <a:pt x="2583593" y="280220"/>
                </a:cubicBezTo>
                <a:cubicBezTo>
                  <a:pt x="2668617" y="223537"/>
                  <a:pt x="2586601" y="272609"/>
                  <a:pt x="2672084" y="235974"/>
                </a:cubicBezTo>
                <a:cubicBezTo>
                  <a:pt x="2780056" y="189701"/>
                  <a:pt x="2681306" y="218921"/>
                  <a:pt x="2790071" y="191729"/>
                </a:cubicBezTo>
                <a:cubicBezTo>
                  <a:pt x="2819568" y="172065"/>
                  <a:pt x="2844930" y="143947"/>
                  <a:pt x="2878561" y="132736"/>
                </a:cubicBezTo>
                <a:lnTo>
                  <a:pt x="2967051" y="103239"/>
                </a:lnTo>
                <a:cubicBezTo>
                  <a:pt x="3037167" y="56496"/>
                  <a:pt x="2994482" y="79347"/>
                  <a:pt x="3099787" y="44245"/>
                </a:cubicBezTo>
                <a:lnTo>
                  <a:pt x="3144032" y="29497"/>
                </a:lnTo>
                <a:cubicBezTo>
                  <a:pt x="3769814" y="53565"/>
                  <a:pt x="3313566" y="44391"/>
                  <a:pt x="4073180" y="29497"/>
                </a:cubicBezTo>
                <a:lnTo>
                  <a:pt x="5562768" y="0"/>
                </a:lnTo>
                <a:lnTo>
                  <a:pt x="7214587" y="14749"/>
                </a:lnTo>
                <a:cubicBezTo>
                  <a:pt x="7293389" y="15980"/>
                  <a:pt x="7371853" y="25461"/>
                  <a:pt x="7450561" y="29497"/>
                </a:cubicBezTo>
                <a:lnTo>
                  <a:pt x="7789774" y="44245"/>
                </a:lnTo>
                <a:cubicBezTo>
                  <a:pt x="7809439" y="54077"/>
                  <a:pt x="7828355" y="65577"/>
                  <a:pt x="7848768" y="73742"/>
                </a:cubicBezTo>
                <a:cubicBezTo>
                  <a:pt x="7877636" y="85289"/>
                  <a:pt x="7911388" y="85992"/>
                  <a:pt x="7937258" y="103239"/>
                </a:cubicBezTo>
                <a:cubicBezTo>
                  <a:pt x="7994438" y="141359"/>
                  <a:pt x="7964687" y="127131"/>
                  <a:pt x="8025748" y="147484"/>
                </a:cubicBezTo>
                <a:cubicBezTo>
                  <a:pt x="8183860" y="252894"/>
                  <a:pt x="7943893" y="88735"/>
                  <a:pt x="8114238" y="221226"/>
                </a:cubicBezTo>
                <a:cubicBezTo>
                  <a:pt x="8142221" y="242991"/>
                  <a:pt x="8173232" y="260555"/>
                  <a:pt x="8202729" y="280220"/>
                </a:cubicBezTo>
                <a:lnTo>
                  <a:pt x="8246974" y="309716"/>
                </a:lnTo>
                <a:cubicBezTo>
                  <a:pt x="8298315" y="463742"/>
                  <a:pt x="8255197" y="320880"/>
                  <a:pt x="8276471" y="693174"/>
                </a:cubicBezTo>
                <a:cubicBezTo>
                  <a:pt x="8279848" y="752276"/>
                  <a:pt x="8284302" y="811362"/>
                  <a:pt x="8291219" y="870155"/>
                </a:cubicBezTo>
                <a:cubicBezTo>
                  <a:pt x="8294148" y="895051"/>
                  <a:pt x="8302156" y="919121"/>
                  <a:pt x="8305968" y="943897"/>
                </a:cubicBezTo>
                <a:cubicBezTo>
                  <a:pt x="8311995" y="983071"/>
                  <a:pt x="8317016" y="1022422"/>
                  <a:pt x="8320716" y="1061884"/>
                </a:cubicBezTo>
                <a:cubicBezTo>
                  <a:pt x="8331767" y="1179763"/>
                  <a:pt x="8350213" y="1415845"/>
                  <a:pt x="8350213" y="1415845"/>
                </a:cubicBezTo>
                <a:cubicBezTo>
                  <a:pt x="8345297" y="1769806"/>
                  <a:pt x="8343507" y="2123825"/>
                  <a:pt x="8335464" y="2477729"/>
                </a:cubicBezTo>
                <a:cubicBezTo>
                  <a:pt x="8333138" y="2580083"/>
                  <a:pt x="8325426" y="2709924"/>
                  <a:pt x="8305968" y="2816942"/>
                </a:cubicBezTo>
                <a:cubicBezTo>
                  <a:pt x="8292571" y="2890623"/>
                  <a:pt x="8293700" y="2857009"/>
                  <a:pt x="8276471" y="2920181"/>
                </a:cubicBezTo>
                <a:cubicBezTo>
                  <a:pt x="8265804" y="2959292"/>
                  <a:pt x="8259794" y="2999709"/>
                  <a:pt x="8246974" y="3038168"/>
                </a:cubicBezTo>
                <a:cubicBezTo>
                  <a:pt x="8237142" y="3067665"/>
                  <a:pt x="8225018" y="3096494"/>
                  <a:pt x="8217477" y="3126658"/>
                </a:cubicBezTo>
                <a:cubicBezTo>
                  <a:pt x="8195187" y="3215819"/>
                  <a:pt x="8209140" y="3166418"/>
                  <a:pt x="8173232" y="3274142"/>
                </a:cubicBezTo>
                <a:cubicBezTo>
                  <a:pt x="8161236" y="3310129"/>
                  <a:pt x="8157578" y="3334041"/>
                  <a:pt x="8128987" y="3362632"/>
                </a:cubicBezTo>
                <a:cubicBezTo>
                  <a:pt x="8116453" y="3375166"/>
                  <a:pt x="8099490" y="3382297"/>
                  <a:pt x="8084742" y="3392129"/>
                </a:cubicBezTo>
                <a:cubicBezTo>
                  <a:pt x="8030241" y="3473879"/>
                  <a:pt x="8086427" y="3409219"/>
                  <a:pt x="8011000" y="3451123"/>
                </a:cubicBezTo>
                <a:cubicBezTo>
                  <a:pt x="7980010" y="3468339"/>
                  <a:pt x="7956141" y="3498905"/>
                  <a:pt x="7922509" y="3510116"/>
                </a:cubicBezTo>
                <a:lnTo>
                  <a:pt x="7834019" y="3539613"/>
                </a:lnTo>
                <a:cubicBezTo>
                  <a:pt x="7819271" y="3544529"/>
                  <a:pt x="7805164" y="3552162"/>
                  <a:pt x="7789774" y="3554361"/>
                </a:cubicBezTo>
                <a:cubicBezTo>
                  <a:pt x="7618228" y="3578869"/>
                  <a:pt x="7721209" y="3566633"/>
                  <a:pt x="7480058" y="3583858"/>
                </a:cubicBezTo>
                <a:cubicBezTo>
                  <a:pt x="7366801" y="3612173"/>
                  <a:pt x="7476353" y="3586934"/>
                  <a:pt x="7317826" y="3613355"/>
                </a:cubicBezTo>
                <a:cubicBezTo>
                  <a:pt x="7293100" y="3617476"/>
                  <a:pt x="7268810" y="3623982"/>
                  <a:pt x="7244084" y="3628103"/>
                </a:cubicBezTo>
                <a:cubicBezTo>
                  <a:pt x="7209795" y="3633818"/>
                  <a:pt x="7175047" y="3636633"/>
                  <a:pt x="7140845" y="3642852"/>
                </a:cubicBezTo>
                <a:cubicBezTo>
                  <a:pt x="7120902" y="3646478"/>
                  <a:pt x="7102116" y="3657155"/>
                  <a:pt x="7081851" y="3657600"/>
                </a:cubicBezTo>
                <a:cubicBezTo>
                  <a:pt x="6654223" y="3666998"/>
                  <a:pt x="6226445" y="3667433"/>
                  <a:pt x="5798742" y="3672349"/>
                </a:cubicBezTo>
                <a:cubicBezTo>
                  <a:pt x="5725000" y="3677265"/>
                  <a:pt x="5650970" y="3678936"/>
                  <a:pt x="5577516" y="3687097"/>
                </a:cubicBezTo>
                <a:cubicBezTo>
                  <a:pt x="5518074" y="3693702"/>
                  <a:pt x="5400535" y="3716594"/>
                  <a:pt x="5400535" y="3716594"/>
                </a:cubicBezTo>
                <a:lnTo>
                  <a:pt x="4264909" y="3701845"/>
                </a:lnTo>
                <a:cubicBezTo>
                  <a:pt x="2896501" y="3701845"/>
                  <a:pt x="4470457" y="3715409"/>
                  <a:pt x="3689722" y="3731342"/>
                </a:cubicBezTo>
                <a:lnTo>
                  <a:pt x="2436109" y="3746090"/>
                </a:lnTo>
                <a:cubicBezTo>
                  <a:pt x="2362367" y="3751006"/>
                  <a:pt x="2288512" y="3754437"/>
                  <a:pt x="2214884" y="3760839"/>
                </a:cubicBezTo>
                <a:cubicBezTo>
                  <a:pt x="2175398" y="3764273"/>
                  <a:pt x="2136532" y="3775587"/>
                  <a:pt x="2096897" y="3775587"/>
                </a:cubicBezTo>
                <a:cubicBezTo>
                  <a:pt x="1762564" y="3775587"/>
                  <a:pt x="1428303" y="3765755"/>
                  <a:pt x="1094006" y="3760839"/>
                </a:cubicBezTo>
                <a:lnTo>
                  <a:pt x="858032" y="3746090"/>
                </a:lnTo>
                <a:cubicBezTo>
                  <a:pt x="792585" y="3740854"/>
                  <a:pt x="674489" y="3724498"/>
                  <a:pt x="607309" y="3716594"/>
                </a:cubicBezTo>
                <a:cubicBezTo>
                  <a:pt x="513572" y="3705566"/>
                  <a:pt x="418086" y="3699648"/>
                  <a:pt x="327090" y="3672349"/>
                </a:cubicBezTo>
                <a:cubicBezTo>
                  <a:pt x="297309" y="3663415"/>
                  <a:pt x="268097" y="3652684"/>
                  <a:pt x="238600" y="3642852"/>
                </a:cubicBezTo>
                <a:cubicBezTo>
                  <a:pt x="223852" y="3637936"/>
                  <a:pt x="207290" y="3636726"/>
                  <a:pt x="194355" y="3628103"/>
                </a:cubicBezTo>
                <a:lnTo>
                  <a:pt x="150109" y="3598607"/>
                </a:lnTo>
                <a:cubicBezTo>
                  <a:pt x="140277" y="3583858"/>
                  <a:pt x="131960" y="3567978"/>
                  <a:pt x="120613" y="3554361"/>
                </a:cubicBezTo>
                <a:cubicBezTo>
                  <a:pt x="107261" y="3538338"/>
                  <a:pt x="86497" y="3528349"/>
                  <a:pt x="76368" y="3510116"/>
                </a:cubicBezTo>
                <a:cubicBezTo>
                  <a:pt x="61268" y="3482937"/>
                  <a:pt x="56703" y="3451123"/>
                  <a:pt x="46871" y="3421626"/>
                </a:cubicBezTo>
                <a:lnTo>
                  <a:pt x="32122" y="3377381"/>
                </a:lnTo>
                <a:lnTo>
                  <a:pt x="17374" y="3333136"/>
                </a:lnTo>
                <a:cubicBezTo>
                  <a:pt x="-6781" y="2946638"/>
                  <a:pt x="-4781" y="3090606"/>
                  <a:pt x="17374" y="2536723"/>
                </a:cubicBezTo>
                <a:cubicBezTo>
                  <a:pt x="19740" y="2477572"/>
                  <a:pt x="24298" y="2418421"/>
                  <a:pt x="32122" y="2359742"/>
                </a:cubicBezTo>
                <a:cubicBezTo>
                  <a:pt x="34177" y="2344332"/>
                  <a:pt x="38247" y="2328432"/>
                  <a:pt x="46871" y="2315497"/>
                </a:cubicBezTo>
                <a:cubicBezTo>
                  <a:pt x="58441" y="2298143"/>
                  <a:pt x="75093" y="2284605"/>
                  <a:pt x="91116" y="2271252"/>
                </a:cubicBezTo>
                <a:cubicBezTo>
                  <a:pt x="104733" y="2259904"/>
                  <a:pt x="119507" y="2249682"/>
                  <a:pt x="135361" y="2241755"/>
                </a:cubicBezTo>
                <a:cubicBezTo>
                  <a:pt x="149266" y="2234803"/>
                  <a:pt x="164858" y="2231923"/>
                  <a:pt x="179606" y="2227007"/>
                </a:cubicBezTo>
                <a:cubicBezTo>
                  <a:pt x="249800" y="2180211"/>
                  <a:pt x="196268" y="2208734"/>
                  <a:pt x="282845" y="2182761"/>
                </a:cubicBezTo>
                <a:cubicBezTo>
                  <a:pt x="312626" y="2173827"/>
                  <a:pt x="341171" y="2160806"/>
                  <a:pt x="371335" y="2153265"/>
                </a:cubicBezTo>
                <a:cubicBezTo>
                  <a:pt x="391000" y="2148349"/>
                  <a:pt x="410839" y="2144085"/>
                  <a:pt x="430329" y="2138516"/>
                </a:cubicBezTo>
                <a:cubicBezTo>
                  <a:pt x="445277" y="2134245"/>
                  <a:pt x="459492" y="2127538"/>
                  <a:pt x="474574" y="2123768"/>
                </a:cubicBezTo>
                <a:cubicBezTo>
                  <a:pt x="498893" y="2117688"/>
                  <a:pt x="523846" y="2114458"/>
                  <a:pt x="548316" y="2109020"/>
                </a:cubicBezTo>
                <a:cubicBezTo>
                  <a:pt x="568103" y="2104623"/>
                  <a:pt x="587819" y="2099840"/>
                  <a:pt x="607309" y="2094271"/>
                </a:cubicBezTo>
                <a:cubicBezTo>
                  <a:pt x="622257" y="2090000"/>
                  <a:pt x="636379" y="2082895"/>
                  <a:pt x="651555" y="2079523"/>
                </a:cubicBezTo>
                <a:cubicBezTo>
                  <a:pt x="680746" y="2073036"/>
                  <a:pt x="710722" y="2070639"/>
                  <a:pt x="740045" y="2064774"/>
                </a:cubicBezTo>
                <a:cubicBezTo>
                  <a:pt x="759921" y="2060799"/>
                  <a:pt x="778972" y="2052892"/>
                  <a:pt x="799038" y="2050026"/>
                </a:cubicBezTo>
                <a:cubicBezTo>
                  <a:pt x="847948" y="2043039"/>
                  <a:pt x="897318" y="2039751"/>
                  <a:pt x="946522" y="2035278"/>
                </a:cubicBezTo>
                <a:cubicBezTo>
                  <a:pt x="1177525" y="2014278"/>
                  <a:pt x="1149882" y="2019273"/>
                  <a:pt x="1433219" y="2005781"/>
                </a:cubicBezTo>
                <a:cubicBezTo>
                  <a:pt x="1472548" y="2000865"/>
                  <a:pt x="1512210" y="1998122"/>
                  <a:pt x="1551206" y="1991032"/>
                </a:cubicBezTo>
                <a:cubicBezTo>
                  <a:pt x="1566501" y="1988251"/>
                  <a:pt x="1580453" y="1980374"/>
                  <a:pt x="1595451" y="1976284"/>
                </a:cubicBezTo>
                <a:cubicBezTo>
                  <a:pt x="1634562" y="1965617"/>
                  <a:pt x="1674979" y="1959607"/>
                  <a:pt x="1713438" y="1946787"/>
                </a:cubicBezTo>
                <a:lnTo>
                  <a:pt x="1846174" y="1902542"/>
                </a:lnTo>
                <a:cubicBezTo>
                  <a:pt x="1846179" y="1902540"/>
                  <a:pt x="1934660" y="1873048"/>
                  <a:pt x="1934664" y="1873045"/>
                </a:cubicBezTo>
                <a:lnTo>
                  <a:pt x="2023155" y="1814052"/>
                </a:lnTo>
                <a:cubicBezTo>
                  <a:pt x="2055378" y="1765717"/>
                  <a:pt x="2052651" y="1752082"/>
                  <a:pt x="2052651" y="178455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5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1094-14C4-194B-8CF5-47B4A068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happened last time I taught the course..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D0EFE-08B4-9E48-9692-6F194C4F4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76" y="1449013"/>
            <a:ext cx="4976607" cy="54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2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71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3854-1278-3F4C-94AF-1DF1F0ED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feedback loops exist?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4C13B-8E31-644D-B36D-22EA59846A9F}"/>
              </a:ext>
            </a:extLst>
          </p:cNvPr>
          <p:cNvSpPr txBox="1"/>
          <p:nvPr/>
        </p:nvSpPr>
        <p:spPr>
          <a:xfrm>
            <a:off x="838200" y="1977657"/>
            <a:ext cx="1060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do we “prove” that feedback loops can exist in predictive policing?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6E783-0E65-B443-8285-53A7A35882F1}"/>
              </a:ext>
            </a:extLst>
          </p:cNvPr>
          <p:cNvSpPr txBox="1"/>
          <p:nvPr/>
        </p:nvSpPr>
        <p:spPr>
          <a:xfrm>
            <a:off x="838200" y="3244334"/>
            <a:ext cx="2791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Simulation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C0647-0E38-F045-B35E-ED4872E59688}"/>
              </a:ext>
            </a:extLst>
          </p:cNvPr>
          <p:cNvSpPr txBox="1"/>
          <p:nvPr/>
        </p:nvSpPr>
        <p:spPr>
          <a:xfrm>
            <a:off x="838200" y="4387049"/>
            <a:ext cx="4315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Theoretical modeling results</a:t>
            </a:r>
          </a:p>
        </p:txBody>
      </p:sp>
    </p:spTree>
    <p:extLst>
      <p:ext uri="{BB962C8B-B14F-4D97-AF65-F5344CB8AC3E}">
        <p14:creationId xmlns:p14="http://schemas.microsoft.com/office/powerpoint/2010/main" val="20251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1B12-D094-4A48-9EAF-B505BB6D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simulation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6CFC2-1D62-ED4F-83B1-2317C2FF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96" y="1418583"/>
            <a:ext cx="10515601" cy="54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25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25509</TotalTime>
  <Words>362</Words>
  <Application>Microsoft Macintosh PowerPoint</Application>
  <PresentationFormat>Widescreen</PresentationFormat>
  <Paragraphs>91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ML and Society</vt:lpstr>
      <vt:lpstr>Discussion summaries graded</vt:lpstr>
      <vt:lpstr>PowerPoint Presentation</vt:lpstr>
      <vt:lpstr>What is a feedback loop</vt:lpstr>
      <vt:lpstr>The “loop” in feedback loop</vt:lpstr>
      <vt:lpstr>This happened last time I taught the course..</vt:lpstr>
      <vt:lpstr>PowerPoint Presentation</vt:lpstr>
      <vt:lpstr>Do feedback loops exist?</vt:lpstr>
      <vt:lpstr>A simulation result</vt:lpstr>
      <vt:lpstr>How would you run this simulation?</vt:lpstr>
      <vt:lpstr>Step 2: Pick a crime type</vt:lpstr>
      <vt:lpstr>Access to predpol?</vt:lpstr>
      <vt:lpstr>Questions we want answered</vt:lpstr>
      <vt:lpstr>PowerPoint Presentation</vt:lpstr>
      <vt:lpstr>Initial state question</vt:lpstr>
      <vt:lpstr>Actual drug use data?</vt:lpstr>
      <vt:lpstr>Exercise: figure out “ground truth”!</vt:lpstr>
      <vt:lpstr>PowerPoint Presentation</vt:lpstr>
      <vt:lpstr>Back to initial state question</vt:lpstr>
      <vt:lpstr>Lum and Isaac results: arrests vs ground truth</vt:lpstr>
      <vt:lpstr>Lum and Isaac result: predpol output</vt:lpstr>
      <vt:lpstr>Lum and Isaac result</vt:lpstr>
      <vt:lpstr>Back to feedback loop state question</vt:lpstr>
      <vt:lpstr>Now really back to the Q</vt:lpstr>
      <vt:lpstr>Lum and Isaac result (20% increase)</vt:lpstr>
      <vt:lpstr>Passphrase for today: Cynthia Rudin</vt:lpstr>
      <vt:lpstr>In-class discussion</vt:lpstr>
      <vt:lpstr>Thing to keep in mind</vt:lpstr>
      <vt:lpstr>First form groups and discuss your answers</vt:lpstr>
      <vt:lpstr>Discuss!</vt:lpstr>
      <vt:lpstr>Thoughts</vt:lpstr>
      <vt:lpstr>Questions + Epiphanies</vt:lpstr>
      <vt:lpstr>Guest lecture on Tuesday: Kenny Joseph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176</cp:revision>
  <dcterms:created xsi:type="dcterms:W3CDTF">2020-01-30T00:44:00Z</dcterms:created>
  <dcterms:modified xsi:type="dcterms:W3CDTF">2022-04-21T23:41:46Z</dcterms:modified>
</cp:coreProperties>
</file>