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</p:sldMasterIdLst>
  <p:notesMasterIdLst>
    <p:notesMasterId r:id="rId20"/>
  </p:notesMasterIdLst>
  <p:sldIdLst>
    <p:sldId id="257" r:id="rId3"/>
    <p:sldId id="658" r:id="rId4"/>
    <p:sldId id="669" r:id="rId5"/>
    <p:sldId id="670" r:id="rId6"/>
    <p:sldId id="671" r:id="rId7"/>
    <p:sldId id="672" r:id="rId8"/>
    <p:sldId id="668" r:id="rId9"/>
    <p:sldId id="673" r:id="rId10"/>
    <p:sldId id="667" r:id="rId11"/>
    <p:sldId id="659" r:id="rId12"/>
    <p:sldId id="660" r:id="rId13"/>
    <p:sldId id="661" r:id="rId14"/>
    <p:sldId id="663" r:id="rId15"/>
    <p:sldId id="580" r:id="rId16"/>
    <p:sldId id="666" r:id="rId17"/>
    <p:sldId id="662" r:id="rId18"/>
    <p:sldId id="6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98"/>
    <p:restoredTop sz="94647"/>
  </p:normalViewPr>
  <p:slideViewPr>
    <p:cSldViewPr snapToGrid="0" snapToObjects="1">
      <p:cViewPr varScale="1">
        <p:scale>
          <a:sx n="129" d="100"/>
          <a:sy n="129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F5E45-1815-4444-8CCE-EF9B018E5A38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DB85C-27B6-FD48-A9B1-579E97BD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4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no one has ever said before, if you want to get out of the cold, come on down to Buffalo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3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notion that reporters should possess Olympian objectivity is relatively recent. In the nineteenth century, most newspapers were explicitly linked to a particular political party and the economic interests of the publisher. In California during the Gold Rush, for example,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Francisco Alta California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the enemy of Democratic governor John Bigler, whose press champion was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Stockton Republican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B39BA-FEE4-F742-9DD7-1C03E94342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5615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5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7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"/>
          <p:cNvSpPr/>
          <p:nvPr/>
        </p:nvSpPr>
        <p:spPr>
          <a:xfrm>
            <a:off x="-3101" y="6564411"/>
            <a:ext cx="12198201" cy="297285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06"/>
          </a:p>
        </p:txBody>
      </p:sp>
      <p:sp>
        <p:nvSpPr>
          <p:cNvPr id="58" name="Line"/>
          <p:cNvSpPr/>
          <p:nvPr/>
        </p:nvSpPr>
        <p:spPr>
          <a:xfrm>
            <a:off x="-23812" y="6578203"/>
            <a:ext cx="12239626" cy="1"/>
          </a:xfrm>
          <a:prstGeom prst="line">
            <a:avLst/>
          </a:prstGeom>
        </p:spPr>
        <p:txBody>
          <a:bodyPr lIns="35719" tIns="35719" rIns="35719" bIns="35719" anchor="ctr"/>
          <a:lstStyle/>
          <a:p>
            <a: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06"/>
          </a:p>
        </p:txBody>
      </p:sp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337344" y="100412"/>
            <a:ext cx="11210480" cy="783627"/>
          </a:xfrm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739552" y="1103979"/>
            <a:ext cx="10406063" cy="4035056"/>
          </a:xfrm>
          <a:prstGeom prst="rect">
            <a:avLst/>
          </a:prstGeom>
        </p:spPr>
        <p:txBody>
          <a:bodyPr/>
          <a:lstStyle>
            <a:lvl1pPr marL="312528" indent="-312528">
              <a:buFont typeface="Wingdings" pitchFamily="2" charset="2"/>
              <a:buChar char="§"/>
              <a:defRPr>
                <a:latin typeface="Century Gothic" panose="020B0502020202020204" pitchFamily="34" charset="0"/>
                <a:ea typeface="+mj-ea"/>
                <a:cs typeface="+mj-cs"/>
                <a:sym typeface="Futura"/>
              </a:defRPr>
            </a:lvl1pPr>
            <a:lvl2pPr marL="625056" indent="-312528">
              <a:buFont typeface="Wingdings" pitchFamily="2" charset="2"/>
              <a:buChar char="§"/>
              <a:defRPr>
                <a:latin typeface="Century Gothic" panose="020B0502020202020204" pitchFamily="34" charset="0"/>
                <a:ea typeface="+mj-ea"/>
                <a:cs typeface="+mj-cs"/>
                <a:sym typeface="Futura"/>
              </a:defRPr>
            </a:lvl2pPr>
            <a:lvl3pPr marL="937584" indent="-312528">
              <a:buFont typeface="Wingdings" pitchFamily="2" charset="2"/>
              <a:buChar char="§"/>
              <a:defRPr>
                <a:latin typeface="Century Gothic" panose="020B0502020202020204" pitchFamily="34" charset="0"/>
                <a:ea typeface="+mj-ea"/>
                <a:cs typeface="+mj-cs"/>
                <a:sym typeface="Futura"/>
              </a:defRPr>
            </a:lvl3pPr>
            <a:lvl4pPr marL="1250112" indent="-312528">
              <a:buFont typeface="Wingdings" pitchFamily="2" charset="2"/>
              <a:buChar char="§"/>
              <a:defRPr>
                <a:latin typeface="Century Gothic" panose="020B0502020202020204" pitchFamily="34" charset="0"/>
                <a:ea typeface="+mj-ea"/>
                <a:cs typeface="+mj-cs"/>
                <a:sym typeface="Futura"/>
              </a:defRPr>
            </a:lvl4pPr>
            <a:lvl5pPr marL="1562640" indent="-312528">
              <a:buFont typeface="Wingdings" pitchFamily="2" charset="2"/>
              <a:buChar char="§"/>
              <a:defRPr>
                <a:latin typeface="Century Gothic" panose="020B0502020202020204" pitchFamily="34" charset="0"/>
                <a:ea typeface="+mj-ea"/>
                <a:cs typeface="+mj-cs"/>
                <a:sym typeface="Futura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120794" y="6572250"/>
            <a:ext cx="396500" cy="315884"/>
          </a:xfrm>
          <a:prstGeom prst="rect">
            <a:avLst/>
          </a:prstGeom>
        </p:spPr>
        <p:txBody>
          <a:bodyPr/>
          <a:lstStyle>
            <a:lvl1pPr>
              <a:defRPr sz="1477">
                <a:solidFill>
                  <a:srgbClr val="FFFFFF"/>
                </a:solidFill>
                <a:latin typeface="+mj-lt"/>
                <a:ea typeface="+mj-ea"/>
                <a:cs typeface="+mj-cs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3" name="Line"/>
          <p:cNvSpPr/>
          <p:nvPr/>
        </p:nvSpPr>
        <p:spPr>
          <a:xfrm>
            <a:off x="206375" y="937617"/>
            <a:ext cx="12239626" cy="0"/>
          </a:xfrm>
          <a:prstGeom prst="line">
            <a:avLst/>
          </a:prstGeom>
        </p:spPr>
        <p:txBody>
          <a:bodyPr lIns="35719" tIns="35719" rIns="35719" bIns="35719" anchor="ctr"/>
          <a:lstStyle/>
          <a:p>
            <a: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06"/>
          </a:p>
        </p:txBody>
      </p:sp>
      <p:sp>
        <p:nvSpPr>
          <p:cNvPr id="64" name="@_kenny_joseph"/>
          <p:cNvSpPr txBox="1"/>
          <p:nvPr/>
        </p:nvSpPr>
        <p:spPr>
          <a:xfrm>
            <a:off x="73166" y="6572250"/>
            <a:ext cx="1379609" cy="2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>
            <a:spAutoFit/>
          </a:bodyPr>
          <a:lstStyle>
            <a:lvl1pPr>
              <a:defRPr sz="2100" b="0">
                <a:solidFill>
                  <a:srgbClr val="FFFFFF"/>
                </a:solidFill>
                <a:latin typeface="+mj-lt"/>
                <a:ea typeface="+mj-ea"/>
                <a:cs typeface="+mj-cs"/>
                <a:sym typeface="Futura"/>
              </a:defRPr>
            </a:lvl1pPr>
          </a:lstStyle>
          <a:p>
            <a:r>
              <a:rPr sz="1477"/>
              <a:t>@_kenny_joseph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4F43DB-C692-B745-9795-FD59DE444807}"/>
              </a:ext>
            </a:extLst>
          </p:cNvPr>
          <p:cNvCxnSpPr>
            <a:cxnSpLocks/>
          </p:cNvCxnSpPr>
          <p:nvPr userDrawn="1"/>
        </p:nvCxnSpPr>
        <p:spPr>
          <a:xfrm>
            <a:off x="724771" y="970874"/>
            <a:ext cx="10641181" cy="0"/>
          </a:xfrm>
          <a:prstGeom prst="line">
            <a:avLst/>
          </a:prstGeom>
          <a:noFill/>
          <a:ln w="47625" cap="rnd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305053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84B85-D339-C249-92D4-E397F2380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875D2-B651-214C-BEAA-AA76D2E72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5958C-B89E-1A46-A26C-2CEEF21D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340B0-B376-3745-8527-00F26BCA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6B54B-DFC0-9E4C-AA51-DF0D25CE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C332-C7FE-5647-B856-E9C2F63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9D391-0F0C-6C43-B315-B8B0F421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E7C95-0CD0-E644-9DB5-64D5DECA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436EA-FCC3-7047-8368-513D06EC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9CCDF-5985-2043-BE0E-2FC232B8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8A40-55F2-E34A-A5E5-E20E026A6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9F5B-4FB0-5B42-B32D-4700E01AA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A551C-9CE4-5943-B866-877B5988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6344E-536D-274B-AA1B-9C55D8A3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CBF4A-C120-3F40-84D2-30E5E478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6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2587-4BC4-8B41-9538-421FAE07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2B899-8664-EA43-9FE3-8A0001F14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79832-E765-584B-8374-1AA3508A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7D087-AC24-A54C-86E4-51085763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B1957-B0B6-4149-A043-06DEEB6F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0A4EC-7A17-6A47-A272-9FCCC7C4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3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B2D7-78E7-B742-8A7F-C544F334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7D50B-96E4-E443-914C-5C0A305BE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03FC7-1FA3-8B49-94AE-1ACDDA786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F08D5-CADC-6749-BDEE-6CC7CBA27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B31DD-4452-104B-AA91-7B50961C2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DD4EB-3976-9C4A-A1E7-0EF94CDA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A0200-A45A-1D47-8ECE-DCD9D6F7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F626BC-E162-8A48-B207-DC230DAB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3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E6A6-6CFD-EC45-893C-FB02CFA5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45B09-CD20-C946-9A20-B67131FD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1CA5E-177B-5340-B390-1DCAE348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6B40C-9BE9-7E41-A9D4-95B2B18F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1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1FD24-B98D-F046-B0B7-C057B03B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78DF5-2B16-E443-BA64-1D951E8B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D5B93-B50A-6D4C-8042-28F6DE24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3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D3EC76-69CB-0444-B8DB-1C2B3114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"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431D1E-F446-954D-B08B-83027413A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" y="6356999"/>
            <a:ext cx="2291194" cy="493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A2BCF6-BD28-5C42-B0A9-DB69C372EAA1}"/>
              </a:ext>
            </a:extLst>
          </p:cNvPr>
          <p:cNvSpPr txBox="1">
            <a:spLocks/>
          </p:cNvSpPr>
          <p:nvPr userDrawn="1"/>
        </p:nvSpPr>
        <p:spPr>
          <a:xfrm>
            <a:off x="9415849" y="6527927"/>
            <a:ext cx="177783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@_</a:t>
            </a:r>
            <a:r>
              <a:rPr lang="en-US" b="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kenny_joseph</a:t>
            </a:r>
            <a:endParaRPr lang="en-US" b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36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119B-37EC-8A40-A4F6-046A18B2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DBCE-6B37-2043-BC6E-39ABEB7E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6AC7B-C51F-C040-8B94-FF4F26F61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17936-546C-4A47-A116-5BEA5B8B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D5471-F862-B84E-800B-648D5950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5DF3F-9E97-DF4E-A7DE-0409D3AE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96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4F68-2E3F-3145-8282-CD97AA88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B49C3E-1A42-4045-A720-F1C348756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A99B8-0982-DC4D-8F3D-1A7052420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C1C8F-3C99-F549-8A2B-8E016D14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01430-319D-0347-8778-2E20C2BA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494E5-7A02-1841-B445-5DB86233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71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8279-72C8-A742-845B-20ED6C92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F69EC-2AFF-AF41-8258-D4EC98F77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D7E20-DEE1-5C4B-8BE2-4F0B543A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D14F-FC20-184E-AC4F-08A7C104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F2FDA-82C7-0A44-9E66-8E00C5A3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0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8C8EF-013D-B74E-9D3B-D8A9416F1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01D35-13E3-BB49-9F40-9BFA4CFF0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A8F07-8E71-234C-9FD0-5240BB065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907C0-2D6B-E943-8EA8-17052AE0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78792-DA1B-654F-8609-9229B1AA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67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425854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4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1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4/26/22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84361-61DC-E143-AB51-15BE67B9D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"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6C3617-7DB9-884B-BFDA-BEDEFCD4CCE8}"/>
              </a:ext>
            </a:extLst>
          </p:cNvPr>
          <p:cNvSpPr txBox="1">
            <a:spLocks/>
          </p:cNvSpPr>
          <p:nvPr userDrawn="1"/>
        </p:nvSpPr>
        <p:spPr>
          <a:xfrm>
            <a:off x="9415849" y="6527927"/>
            <a:ext cx="1777830" cy="365125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@_</a:t>
            </a:r>
            <a:r>
              <a:rPr lang="en-US" b="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kenny_joseph</a:t>
            </a:r>
            <a:endParaRPr lang="en-US" b="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0" y="515815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6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2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92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51E16-857B-B54C-BE00-A3ACCC53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61FD-B3A5-9240-AE95-73B211D37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2B2D3-6D78-E745-947D-24B1FA5A3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455F-4B6C-0544-831A-0874D89590E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DC624-8E4B-244D-B18D-2CD8C2183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BCC34-E0BF-C04A-9947-DAF4D1755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EC72-CCE4-3740-9A81-E07D7DC7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herenew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E588-79D6-4646-8CF2-249143A9E09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4ECB3-2C40-9A4E-92CF-42D08E8411D1}"/>
              </a:ext>
            </a:extLst>
          </p:cNvPr>
          <p:cNvSpPr txBox="1"/>
          <p:nvPr/>
        </p:nvSpPr>
        <p:spPr>
          <a:xfrm>
            <a:off x="392722" y="1782174"/>
            <a:ext cx="7771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ML and News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Elon Musk and who owns our public spaces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2F6CE-24ED-824E-821F-54E176EF88F3}"/>
              </a:ext>
            </a:extLst>
          </p:cNvPr>
          <p:cNvSpPr txBox="1"/>
          <p:nvPr/>
        </p:nvSpPr>
        <p:spPr>
          <a:xfrm>
            <a:off x="392722" y="4013997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17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298F-DC03-6947-ACDC-B7ADDEE6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8707F-DD44-C743-987F-6DB2AD275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Form teams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have 20 minutes to step through the ML pipeline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</a:t>
            </a:r>
            <a:r>
              <a:rPr lang="en-US" b="1" dirty="0"/>
              <a:t>a machine learning model that determines whether or not a particular piece of news is biased (or how it is biased, or how biased it is)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Determine how to </a:t>
            </a:r>
            <a:r>
              <a:rPr lang="en-US" b="1" dirty="0"/>
              <a:t>use that algorithm to produce a set of 15 news articles that are shared via a list-</a:t>
            </a:r>
            <a:r>
              <a:rPr lang="en-US" b="1" dirty="0" err="1"/>
              <a:t>serv</a:t>
            </a:r>
            <a:r>
              <a:rPr lang="en-US" b="1" dirty="0"/>
              <a:t> </a:t>
            </a:r>
            <a:r>
              <a:rPr lang="en-US" dirty="0"/>
              <a:t>to paying customers every morning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Develop a 1-3 minute pitch for your approach and why it will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45676-8626-CE43-A189-F4A55D84D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8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C3AE-A713-8644-AB49-48D3070B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D36D-5133-7843-8047-A5A27F85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I’m being deliberately vague about what “bias” is. But you may want to consider:</a:t>
            </a:r>
          </a:p>
          <a:p>
            <a:pPr lvl="1"/>
            <a:r>
              <a:rPr lang="en-US" dirty="0"/>
              <a:t>Political leaning</a:t>
            </a:r>
          </a:p>
          <a:p>
            <a:pPr lvl="1"/>
            <a:r>
              <a:rPr lang="en-US" dirty="0"/>
              <a:t>Spatial distribution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Topical content</a:t>
            </a:r>
          </a:p>
          <a:p>
            <a:pPr lvl="1"/>
            <a:r>
              <a:rPr lang="en-US" dirty="0"/>
              <a:t>Source of the article</a:t>
            </a:r>
          </a:p>
          <a:p>
            <a:pPr lvl="1"/>
            <a:r>
              <a:rPr lang="en-US" dirty="0"/>
              <a:t>Content of the article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Not restricted to the US!</a:t>
            </a:r>
          </a:p>
          <a:p>
            <a:r>
              <a:rPr lang="en-US" dirty="0"/>
              <a:t>Some examples you might think about</a:t>
            </a:r>
          </a:p>
          <a:p>
            <a:pPr lvl="1"/>
            <a:r>
              <a:rPr lang="en-US" dirty="0">
                <a:hlinkClick r:id="rId2"/>
              </a:rPr>
              <a:t>https://knowherenews.com/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BE1DB-2BE8-714B-9D99-71B6B0C6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07F22-5DE1-B740-B1B6-4375F003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ABE86-615E-4844-BD86-444689378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55" y="0"/>
            <a:ext cx="5516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2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61A18-0F36-CC4E-847B-E3BAEFFE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47CF4-1131-6F43-9580-74F3227B6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6" y="1206125"/>
            <a:ext cx="10975134" cy="39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9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8A5A-865D-4146-BE3D-0914BAEC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News, Truth and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11281-8722-C64E-89F3-0FA726767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Bias exists everywhere in the media, but in two forms</a:t>
            </a:r>
          </a:p>
          <a:p>
            <a:pPr lvl="1"/>
            <a:r>
              <a:rPr lang="en-US" i="1" dirty="0"/>
              <a:t>Reporting bias – </a:t>
            </a:r>
            <a:r>
              <a:rPr lang="en-US" dirty="0"/>
              <a:t>media organizations can be biased in the news that they produce</a:t>
            </a:r>
          </a:p>
          <a:p>
            <a:pPr lvl="1"/>
            <a:r>
              <a:rPr lang="en-US" i="1" dirty="0"/>
              <a:t>Content bias </a:t>
            </a:r>
            <a:r>
              <a:rPr lang="en-US" dirty="0"/>
              <a:t>– media organizations can be biased in the way that they cover</a:t>
            </a:r>
          </a:p>
          <a:p>
            <a:r>
              <a:rPr lang="en-US" dirty="0"/>
              <a:t>Bias is different than falsification, or “fake news”</a:t>
            </a:r>
          </a:p>
          <a:p>
            <a:r>
              <a:rPr lang="en-US" b="1" dirty="0"/>
              <a:t>But </a:t>
            </a:r>
          </a:p>
          <a:p>
            <a:pPr lvl="1"/>
            <a:r>
              <a:rPr lang="en-US" dirty="0"/>
              <a:t>Who gets to decide what is worth covering, and what isn’t?</a:t>
            </a:r>
          </a:p>
          <a:p>
            <a:pPr lvl="1"/>
            <a:r>
              <a:rPr lang="en-US" dirty="0"/>
              <a:t>Is it even possible to cover “everything”? Would anyone come to your site?</a:t>
            </a:r>
          </a:p>
          <a:p>
            <a:pPr lvl="1"/>
            <a:r>
              <a:rPr lang="en-US" b="1" dirty="0"/>
              <a:t>Who gets to be the arbitrator of truth? The platform?</a:t>
            </a:r>
          </a:p>
          <a:p>
            <a:r>
              <a:rPr lang="en-US" dirty="0"/>
              <a:t>Also – the idea of “unbiased news” is relatively new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D1195-44C9-E143-8400-8B7E6D44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E170-54BC-4F4D-94CB-1CAE3F6273BB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FD27B-56AB-AC41-A54A-82CD8EA4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53BD4-9881-3E4C-8E51-AE703FF6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B409-B2BB-E2F7-B1DE-D0037750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20C16-C132-B41B-343A-2EBEBA9D3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3C2E7-053B-C1A9-CF81-EDA08DC2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01216-467D-EA50-4068-BB227B81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381000"/>
            <a:ext cx="8293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6E993C-02F1-9B46-AC73-EFDAC1A9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266441"/>
            <a:ext cx="10515600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Task #2 – Future thinking on News Media Tech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7600E-D4BA-CB4A-9300-963011C2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7C8E5-6F4C-7378-B26B-900C8AC6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8" y="2381711"/>
            <a:ext cx="10766323" cy="1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6DB5-E777-557C-81A0-14C6C209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#2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13D9-823F-19D8-517B-CF66AF6B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4968854"/>
            <a:ext cx="10515600" cy="12548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needs to happen for this to change?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1ACB8-90F5-B79D-9355-ED98F8B6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 Individual Brainstorming&#10;Pick any headline from this semester that you think represents negative consequences or an ethical problem. Write a new headline that would represent something having gone better (e.g., positive change in the world rather thannegative consequences). &#10;Examples: &#10;The Sneaky Way TikTok Is Connecting You to Real-Life Friends = “TikTok’s New Privacy Features Help You Manage Context Collapse”&#10;White House technology policy chief says AI bill of rights needs 'teeth'  =  “Groundbreaking New AI Bill of Rights Will Have Significant Impact, Policy Experts Say”">
            <a:extLst>
              <a:ext uri="{FF2B5EF4-FFF2-40B4-BE49-F238E27FC236}">
                <a16:creationId xmlns:a16="http://schemas.microsoft.com/office/drawing/2014/main" id="{FE3BCA11-6FC1-1D9E-E261-E5EA0FA9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5" y="1057254"/>
            <a:ext cx="121920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8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8E484-DE21-1E46-A4E0-B743299D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EEF3F-6701-C14D-92E3-04654A6F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449408"/>
            <a:ext cx="1121723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 am Kenny</a:t>
            </a:r>
          </a:p>
          <a:p>
            <a:r>
              <a:rPr lang="en-US" sz="3600" dirty="0"/>
              <a:t>I use computational methods to study people, and use people to study computational methods</a:t>
            </a:r>
          </a:p>
          <a:p>
            <a:r>
              <a:rPr lang="en-US" sz="3600" dirty="0"/>
              <a:t>Most of my 20s was spent studying Twitter, with a heavy focus on how people use it to get information and express their biases (I know, yikes)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F7C84-4343-684B-BD2A-98F4FB64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3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E4370-7BE4-B6D7-93D1-AF282E47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8722E7-3F8D-A769-A122-A74BE5EA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87" y="222068"/>
            <a:ext cx="9824575" cy="569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2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D8359-59FB-81E3-BDD8-9052B955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F8DD7-3DD7-AB22-7FEC-D1735F1C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429" y="925648"/>
            <a:ext cx="6941141" cy="44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F93C8D-411C-36DE-0A3C-5E7BDE47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198F0-D24F-DD52-3D84-95A62EC57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927" y="169817"/>
            <a:ext cx="6225895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6BF4F0-7BD9-C47A-4F9D-06642B15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discuss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32DAB1-FCF7-C276-5C99-05F70642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(Why) should you care about Twitter?</a:t>
            </a:r>
          </a:p>
          <a:p>
            <a:r>
              <a:rPr lang="en-US" sz="3200" dirty="0"/>
              <a:t>How do you think ML plays a role in these different scenarios?</a:t>
            </a:r>
          </a:p>
          <a:p>
            <a:r>
              <a:rPr lang="en-US" sz="3200" dirty="0"/>
              <a:t>Do you think ML matters more than other things? If so, why? If not, what matters more?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AD34FE-E41A-69D0-A112-B31912EC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0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8D70C-765B-7EAF-7D5F-2CD88460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A0902-B722-3450-2FB8-13A66C0EA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30" y="1788886"/>
            <a:ext cx="9369940" cy="28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7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37A05-2F37-C345-FF39-D1ED0E7C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#0 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1C73F-AD16-0C55-8877-0FB46168E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Hop into groups</a:t>
            </a:r>
          </a:p>
          <a:p>
            <a:r>
              <a:rPr lang="en-US" sz="3200" dirty="0"/>
              <a:t>10 minute discussion, 1 minute presentation</a:t>
            </a:r>
          </a:p>
          <a:p>
            <a:pPr lvl="1"/>
            <a:r>
              <a:rPr lang="en-US" sz="2800" b="1" dirty="0"/>
              <a:t>What does free speech mean?</a:t>
            </a:r>
          </a:p>
          <a:p>
            <a:pPr lvl="1"/>
            <a:r>
              <a:rPr lang="en-US" sz="2800" b="1" dirty="0"/>
              <a:t>What do you think free speech looks like on Twitter?</a:t>
            </a:r>
          </a:p>
          <a:p>
            <a:pPr lvl="1"/>
            <a:r>
              <a:rPr lang="en-US" sz="2800" b="1" dirty="0"/>
              <a:t>Where can “free speech” go wrong?</a:t>
            </a:r>
          </a:p>
          <a:p>
            <a:pPr lvl="1"/>
            <a:r>
              <a:rPr lang="en-US" sz="2800" b="1" dirty="0"/>
              <a:t>Which platform do you think is closest to “free speech”? How is that working out?</a:t>
            </a:r>
          </a:p>
          <a:p>
            <a:pPr lvl="1"/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51A0C-FF60-D980-82BF-D6E40130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8E484-DE21-1E46-A4E0-B743299D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#1 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EEF3F-6701-C14D-92E3-04654A6F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449408"/>
            <a:ext cx="1121723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I am a startup tycoon. I therefore know everything and can solve all problems with the </a:t>
            </a:r>
            <a:r>
              <a:rPr lang="en-US" sz="3600" dirty="0" err="1"/>
              <a:t>maths</a:t>
            </a:r>
            <a:r>
              <a:rPr lang="en-US" sz="3600" dirty="0"/>
              <a:t> and VC funding</a:t>
            </a:r>
          </a:p>
          <a:p>
            <a:r>
              <a:rPr lang="en-US" sz="3600" dirty="0"/>
              <a:t>Someone has told me that news is biased</a:t>
            </a:r>
          </a:p>
          <a:p>
            <a:r>
              <a:rPr lang="en-US" sz="3600" dirty="0"/>
              <a:t>I have decided to solve this problem. </a:t>
            </a:r>
          </a:p>
          <a:p>
            <a:r>
              <a:rPr lang="en-US" sz="3600" dirty="0"/>
              <a:t>I hire your team to </a:t>
            </a:r>
            <a:r>
              <a:rPr lang="en-US" sz="3600" b="1" dirty="0"/>
              <a:t>build an unbiased news site </a:t>
            </a:r>
            <a:r>
              <a:rPr lang="en-US" sz="3600" dirty="0"/>
              <a:t>(“Elon Twitter”)</a:t>
            </a:r>
            <a:endParaRPr lang="en-US" sz="3600" b="1" dirty="0"/>
          </a:p>
          <a:p>
            <a:endParaRPr lang="en-US" sz="3600" dirty="0"/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F7C84-4343-684B-BD2A-98F4FB64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8BDBC-A55A-0D4E-9238-49D16FB07DC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3074" name="Picture 2" descr="Elon Musk's Meme On Getting Rid Of Skype Leaves The Internet In Splits">
            <a:extLst>
              <a:ext uri="{FF2B5EF4-FFF2-40B4-BE49-F238E27FC236}">
                <a16:creationId xmlns:a16="http://schemas.microsoft.com/office/drawing/2014/main" id="{E979473C-4DCD-6C08-175C-113D2D4E4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708" y="2613298"/>
            <a:ext cx="2085340" cy="12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40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b_pres" id="{40A81E82-30C6-5B44-90ED-89E37171CDFA}" vid="{0A44E2B1-83CE-BE4C-9993-1082FC26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615</Words>
  <Application>Microsoft Macintosh PowerPoint</Application>
  <PresentationFormat>Widescreen</PresentationFormat>
  <Paragraphs>79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Futura Medium</vt:lpstr>
      <vt:lpstr>Menlo</vt:lpstr>
      <vt:lpstr>Wingdings</vt:lpstr>
      <vt:lpstr>1_Office Theme</vt:lpstr>
      <vt:lpstr>Office Theme</vt:lpstr>
      <vt:lpstr>PowerPoint Presentation</vt:lpstr>
      <vt:lpstr>Hi</vt:lpstr>
      <vt:lpstr>PowerPoint Presentation</vt:lpstr>
      <vt:lpstr>PowerPoint Presentation</vt:lpstr>
      <vt:lpstr>PowerPoint Presentation</vt:lpstr>
      <vt:lpstr>Some things to discuss</vt:lpstr>
      <vt:lpstr>PowerPoint Presentation</vt:lpstr>
      <vt:lpstr>Task #0 Today</vt:lpstr>
      <vt:lpstr>Task #1 today</vt:lpstr>
      <vt:lpstr>Task (cont.)</vt:lpstr>
      <vt:lpstr>Some considerations</vt:lpstr>
      <vt:lpstr>PowerPoint Presentation</vt:lpstr>
      <vt:lpstr>PowerPoint Presentation</vt:lpstr>
      <vt:lpstr>News, Truth and Bias</vt:lpstr>
      <vt:lpstr>PowerPoint Presentation</vt:lpstr>
      <vt:lpstr>Task #2 – Future thinking on News Media Tech </vt:lpstr>
      <vt:lpstr>Task #2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Atri Rudra</cp:lastModifiedBy>
  <cp:revision>7</cp:revision>
  <dcterms:created xsi:type="dcterms:W3CDTF">2020-02-19T15:09:59Z</dcterms:created>
  <dcterms:modified xsi:type="dcterms:W3CDTF">2022-04-26T17:09:06Z</dcterms:modified>
</cp:coreProperties>
</file>