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957" r:id="rId3"/>
    <p:sldId id="938" r:id="rId4"/>
    <p:sldId id="262" r:id="rId5"/>
    <p:sldId id="939" r:id="rId6"/>
    <p:sldId id="948" r:id="rId7"/>
    <p:sldId id="942" r:id="rId8"/>
    <p:sldId id="949" r:id="rId9"/>
    <p:sldId id="943" r:id="rId10"/>
    <p:sldId id="950" r:id="rId11"/>
    <p:sldId id="952" r:id="rId12"/>
    <p:sldId id="953" r:id="rId13"/>
    <p:sldId id="954" r:id="rId14"/>
    <p:sldId id="958" r:id="rId15"/>
    <p:sldId id="955" r:id="rId16"/>
    <p:sldId id="655" r:id="rId17"/>
    <p:sldId id="970" r:id="rId18"/>
    <p:sldId id="876" r:id="rId19"/>
    <p:sldId id="369" r:id="rId20"/>
    <p:sldId id="963" r:id="rId21"/>
    <p:sldId id="969" r:id="rId22"/>
    <p:sldId id="797" r:id="rId23"/>
    <p:sldId id="803" r:id="rId24"/>
    <p:sldId id="799" r:id="rId25"/>
    <p:sldId id="806" r:id="rId26"/>
    <p:sldId id="805" r:id="rId27"/>
    <p:sldId id="804" r:id="rId28"/>
    <p:sldId id="877" r:id="rId29"/>
    <p:sldId id="878" r:id="rId30"/>
    <p:sldId id="800" r:id="rId31"/>
    <p:sldId id="807" r:id="rId32"/>
    <p:sldId id="789" r:id="rId33"/>
    <p:sldId id="879" r:id="rId34"/>
    <p:sldId id="964" r:id="rId35"/>
    <p:sldId id="965" r:id="rId36"/>
    <p:sldId id="904" r:id="rId37"/>
    <p:sldId id="905" r:id="rId38"/>
    <p:sldId id="912" r:id="rId39"/>
    <p:sldId id="906" r:id="rId40"/>
    <p:sldId id="909" r:id="rId41"/>
    <p:sldId id="854" r:id="rId42"/>
    <p:sldId id="85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94696"/>
  </p:normalViewPr>
  <p:slideViewPr>
    <p:cSldViewPr snapToGrid="0" snapToObjects="1">
      <p:cViewPr varScale="1">
        <p:scale>
          <a:sx n="105" d="100"/>
          <a:sy n="105" d="100"/>
        </p:scale>
        <p:origin x="600" y="176"/>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09662-059C-0B48-A0C5-B3291DBF55AE}" type="datetimeFigureOut">
              <a:rPr lang="en-US" smtClean="0"/>
              <a:t>5/3/22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D7D473-3C0C-BE40-8E96-6FAA8F4463BE}" type="slidenum">
              <a:rPr lang="en-US" smtClean="0"/>
              <a:t>‹#›</a:t>
            </a:fld>
            <a:endParaRPr lang="en-US"/>
          </a:p>
        </p:txBody>
      </p:sp>
    </p:spTree>
    <p:extLst>
      <p:ext uri="{BB962C8B-B14F-4D97-AF65-F5344CB8AC3E}">
        <p14:creationId xmlns:p14="http://schemas.microsoft.com/office/powerpoint/2010/main" val="17000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eaed67ee57_0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eaed67ee57_0_3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dirty="0"/>
              <a:t>Tech often is created with the intention of solving a problem, and yet there are many examples of it exacerbating or causing new, worse problems than those it set out to solve. </a:t>
            </a:r>
            <a:endParaRPr dirty="0"/>
          </a:p>
          <a:p>
            <a:pPr marL="457200" lvl="1" indent="0" algn="l" rtl="0">
              <a:spcBef>
                <a:spcPts val="0"/>
              </a:spcBef>
              <a:spcAft>
                <a:spcPts val="0"/>
              </a:spcAft>
              <a:buNone/>
            </a:pPr>
            <a:r>
              <a:rPr lang="en-US" dirty="0"/>
              <a:t>This is because technology does not exist in a vacuum, but within a social, political, and historical context. This means that technology is never neutral, and that it can never on it's own solve a problem.</a:t>
            </a:r>
            <a:endParaRPr dirty="0"/>
          </a:p>
          <a:p>
            <a:pPr marL="0" lvl="0" indent="0" algn="l" rtl="0">
              <a:spcBef>
                <a:spcPts val="0"/>
              </a:spcBef>
              <a:spcAft>
                <a:spcPts val="0"/>
              </a:spcAft>
              <a:buNone/>
            </a:pPr>
            <a:endParaRPr dirty="0"/>
          </a:p>
        </p:txBody>
      </p:sp>
      <p:sp>
        <p:nvSpPr>
          <p:cNvPr id="539" name="Google Shape;539;geaed67ee57_0_3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eaed67ee57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geaed67ee57_0_4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Tech often is created with the intention of solving a problem, and yet there are many examples of it exacerbating or causing new, worse problems than those it set out to solve. </a:t>
            </a:r>
            <a:endParaRPr/>
          </a:p>
          <a:p>
            <a:pPr marL="457200" lvl="1" indent="0" algn="l" rtl="0">
              <a:spcBef>
                <a:spcPts val="0"/>
              </a:spcBef>
              <a:spcAft>
                <a:spcPts val="0"/>
              </a:spcAft>
              <a:buNone/>
            </a:pPr>
            <a:r>
              <a:rPr lang="en-US"/>
              <a:t>This is because technology does not exist in a vacuum, but within a social, political, and historical context. This means that technology is never neutral, and that it can never on it's own solve a problem.</a:t>
            </a:r>
            <a:endParaRPr/>
          </a:p>
          <a:p>
            <a:pPr marL="0" lvl="0" indent="0" algn="l" rtl="0">
              <a:spcBef>
                <a:spcPts val="0"/>
              </a:spcBef>
              <a:spcAft>
                <a:spcPts val="0"/>
              </a:spcAft>
              <a:buNone/>
            </a:pPr>
            <a:endParaRPr/>
          </a:p>
        </p:txBody>
      </p:sp>
      <p:sp>
        <p:nvSpPr>
          <p:cNvPr id="567" name="Google Shape;567;geaed67ee57_0_4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eaed67ee57_0_4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geaed67ee57_0_4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Tech often is created with the intention of solving a problem, and yet there are many examples of it exacerbating or causing new, worse problems than those it set out to solve. </a:t>
            </a:r>
            <a:endParaRPr/>
          </a:p>
          <a:p>
            <a:pPr marL="457200" lvl="1" indent="0" algn="l" rtl="0">
              <a:spcBef>
                <a:spcPts val="0"/>
              </a:spcBef>
              <a:spcAft>
                <a:spcPts val="0"/>
              </a:spcAft>
              <a:buNone/>
            </a:pPr>
            <a:r>
              <a:rPr lang="en-US"/>
              <a:t>This is because technology does not exist in a vacuum, but within a social, political, and historical context. This means that technology is never neutral, and that it can never on it's own solve a problem.</a:t>
            </a:r>
            <a:endParaRPr/>
          </a:p>
          <a:p>
            <a:pPr marL="0" lvl="0" indent="0" algn="l" rtl="0">
              <a:spcBef>
                <a:spcPts val="0"/>
              </a:spcBef>
              <a:spcAft>
                <a:spcPts val="0"/>
              </a:spcAft>
              <a:buNone/>
            </a:pPr>
            <a:endParaRPr/>
          </a:p>
        </p:txBody>
      </p:sp>
      <p:sp>
        <p:nvSpPr>
          <p:cNvPr id="594" name="Google Shape;594;geaed67ee57_0_4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eaed67ee57_0_4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eaed67ee57_0_4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1" indent="0" algn="l" rtl="0">
              <a:spcBef>
                <a:spcPts val="0"/>
              </a:spcBef>
              <a:spcAft>
                <a:spcPts val="0"/>
              </a:spcAft>
              <a:buNone/>
            </a:pPr>
            <a:r>
              <a:rPr lang="en-US"/>
              <a:t>Tech often is created with the intention of solving a problem, and yet there are many examples of it exacerbating or causing new, worse problems than those it set out to solve. </a:t>
            </a:r>
            <a:endParaRPr/>
          </a:p>
          <a:p>
            <a:pPr marL="457200" lvl="1" indent="0" algn="l" rtl="0">
              <a:spcBef>
                <a:spcPts val="0"/>
              </a:spcBef>
              <a:spcAft>
                <a:spcPts val="0"/>
              </a:spcAft>
              <a:buNone/>
            </a:pPr>
            <a:r>
              <a:rPr lang="en-US"/>
              <a:t>This is because technology does not exist in a vacuum, but within a social, political, and historical context. This means that technology is never neutral, and that it can never on it's own solve a problem.</a:t>
            </a:r>
            <a:endParaRPr/>
          </a:p>
          <a:p>
            <a:pPr marL="0" lvl="0" indent="0" algn="l" rtl="0">
              <a:spcBef>
                <a:spcPts val="0"/>
              </a:spcBef>
              <a:spcAft>
                <a:spcPts val="0"/>
              </a:spcAft>
              <a:buNone/>
            </a:pPr>
            <a:endParaRPr/>
          </a:p>
        </p:txBody>
      </p:sp>
      <p:sp>
        <p:nvSpPr>
          <p:cNvPr id="621" name="Google Shape;621;geaed67ee57_0_4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eaed67ee57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eaed67ee57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eaed67ee57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617168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5912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297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05A83-D15F-8F4C-8E47-9495C75EB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2B321C-D595-2D49-8628-3B970E1D55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5EFC1B-C7F9-6142-9AAD-B48DB70B9332}"/>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5" name="Footer Placeholder 4">
            <a:extLst>
              <a:ext uri="{FF2B5EF4-FFF2-40B4-BE49-F238E27FC236}">
                <a16:creationId xmlns:a16="http://schemas.microsoft.com/office/drawing/2014/main" id="{D4C36FD9-5430-F64C-B031-A96F185E4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5D6F08-1BB0-5F46-9867-5B485B211CD7}"/>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6739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F5B72-2D93-FA44-A2D1-6DFE9F6547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8912F9-2469-CB4E-BB1E-B938A6E59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FE33F9-53E2-5647-B978-F6465D528A1F}"/>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5" name="Footer Placeholder 4">
            <a:extLst>
              <a:ext uri="{FF2B5EF4-FFF2-40B4-BE49-F238E27FC236}">
                <a16:creationId xmlns:a16="http://schemas.microsoft.com/office/drawing/2014/main" id="{D94A52E0-2187-394B-9B1F-7C32179EF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A4D6B-3604-3540-85BA-D71520182F64}"/>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397370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9F6377-904B-A944-8935-364B036791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43331E-8D9F-4A42-BB86-F3EBC8BE2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A580A-8769-C041-B6F8-FEF3F5E7EF26}"/>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5" name="Footer Placeholder 4">
            <a:extLst>
              <a:ext uri="{FF2B5EF4-FFF2-40B4-BE49-F238E27FC236}">
                <a16:creationId xmlns:a16="http://schemas.microsoft.com/office/drawing/2014/main" id="{6DD36666-6A70-944D-B6BA-D9839BE51A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1F3DAA-9773-7844-9625-D6C89438B61C}"/>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76349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4A86C-1B9B-E146-B2E7-9DF2582B97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3EA492-B66E-DB46-8D67-08D3F6891D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37658-5522-2940-9A6E-0252A70CB503}"/>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5" name="Footer Placeholder 4">
            <a:extLst>
              <a:ext uri="{FF2B5EF4-FFF2-40B4-BE49-F238E27FC236}">
                <a16:creationId xmlns:a16="http://schemas.microsoft.com/office/drawing/2014/main" id="{F1D0CC22-13FD-5247-A629-335777D19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913991-AF1F-1D49-9678-4C9ADB8B45F5}"/>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379226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9F8E-9643-B64B-AD1F-99114DB7B6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2D887E-1DAE-3644-8765-C2732A7B9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2E976A-C311-AB4D-B5E8-AC284FF468EA}"/>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5" name="Footer Placeholder 4">
            <a:extLst>
              <a:ext uri="{FF2B5EF4-FFF2-40B4-BE49-F238E27FC236}">
                <a16:creationId xmlns:a16="http://schemas.microsoft.com/office/drawing/2014/main" id="{9186C4BF-E81F-C444-8517-21E6D2FB6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7A78B-F118-C644-9405-492C07B5B4C4}"/>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293121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EBF1D-0C9E-B24A-A6A3-64A8A5D056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CEB9F6-3EF7-2746-96C7-88564ABF42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37CBD1-8CF5-DF4A-8A87-F20AF4582F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6B9273-1522-444F-94B6-DB7D696227CD}"/>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6" name="Footer Placeholder 5">
            <a:extLst>
              <a:ext uri="{FF2B5EF4-FFF2-40B4-BE49-F238E27FC236}">
                <a16:creationId xmlns:a16="http://schemas.microsoft.com/office/drawing/2014/main" id="{4F8C2010-329F-7C46-A2BE-A35121746D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C78B3D-ADDD-B74A-BE7F-E8AAC393B897}"/>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3202194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AD7-C6E5-D544-8E67-42B0ECDB2C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ECE219-7E19-4242-922A-EB77891602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D0734B-17F0-0743-9660-EEE6AD35B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F0A4BC-1913-8244-93E5-8FB1E92F2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FF63D-00AB-5C4E-9617-93F6C43BBF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648EC2-EE53-0345-84B0-588ACF610856}"/>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8" name="Footer Placeholder 7">
            <a:extLst>
              <a:ext uri="{FF2B5EF4-FFF2-40B4-BE49-F238E27FC236}">
                <a16:creationId xmlns:a16="http://schemas.microsoft.com/office/drawing/2014/main" id="{8147B3AB-E420-C546-ACD1-A96AF5462F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0751B9-0555-3D40-B457-244AF9653BF9}"/>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313952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DFAF9-10CA-3F47-9A62-8EB8AFA789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7E0BBF-FD5F-6444-AE59-AB5A898F90DE}"/>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4" name="Footer Placeholder 3">
            <a:extLst>
              <a:ext uri="{FF2B5EF4-FFF2-40B4-BE49-F238E27FC236}">
                <a16:creationId xmlns:a16="http://schemas.microsoft.com/office/drawing/2014/main" id="{70070362-E1F7-DE47-8F57-2888FA33F1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8F36D-75BC-284F-8077-019AA17E3B0B}"/>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303106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1A05C1-5627-F94D-9435-9B30CA1A5117}"/>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3" name="Footer Placeholder 2">
            <a:extLst>
              <a:ext uri="{FF2B5EF4-FFF2-40B4-BE49-F238E27FC236}">
                <a16:creationId xmlns:a16="http://schemas.microsoft.com/office/drawing/2014/main" id="{003BB47E-DD5C-7D4E-8819-6AF5C074D7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FE9A7B-F203-EB47-A461-BDCC67653436}"/>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3997730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31536-37F4-DB44-8BA3-88926B5364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9F05DB-1BA6-BA49-9570-BFCFEA2D6D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969A6E-D464-F349-A098-AF280177E2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1A6A77-914C-0541-AA5D-E6821B573583}"/>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6" name="Footer Placeholder 5">
            <a:extLst>
              <a:ext uri="{FF2B5EF4-FFF2-40B4-BE49-F238E27FC236}">
                <a16:creationId xmlns:a16="http://schemas.microsoft.com/office/drawing/2014/main" id="{C24879C7-F65B-1547-BEDA-62A8A620F2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FBABC3-8587-6F49-A0B1-2AB77BAE3D8C}"/>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3722745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C0F0-9B82-1348-9032-E6425628D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C316F9-48B0-8742-B69D-FB3425100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776936-FDA6-A440-A7D5-9FD454F80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4F7AE-3273-2249-B895-F7A4548A60F7}"/>
              </a:ext>
            </a:extLst>
          </p:cNvPr>
          <p:cNvSpPr>
            <a:spLocks noGrp="1"/>
          </p:cNvSpPr>
          <p:nvPr>
            <p:ph type="dt" sz="half" idx="10"/>
          </p:nvPr>
        </p:nvSpPr>
        <p:spPr/>
        <p:txBody>
          <a:bodyPr/>
          <a:lstStyle/>
          <a:p>
            <a:fld id="{E395A625-33B0-074D-8B3F-D1C75A78F4C5}" type="datetimeFigureOut">
              <a:rPr lang="en-US" smtClean="0"/>
              <a:t>5/3/22</a:t>
            </a:fld>
            <a:endParaRPr lang="en-US"/>
          </a:p>
        </p:txBody>
      </p:sp>
      <p:sp>
        <p:nvSpPr>
          <p:cNvPr id="6" name="Footer Placeholder 5">
            <a:extLst>
              <a:ext uri="{FF2B5EF4-FFF2-40B4-BE49-F238E27FC236}">
                <a16:creationId xmlns:a16="http://schemas.microsoft.com/office/drawing/2014/main" id="{0DA8F895-4FCB-6D4D-8170-A2D0B68A4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C2070-6230-DA40-98B8-40F60AAFD70F}"/>
              </a:ext>
            </a:extLst>
          </p:cNvPr>
          <p:cNvSpPr>
            <a:spLocks noGrp="1"/>
          </p:cNvSpPr>
          <p:nvPr>
            <p:ph type="sldNum" sz="quarter" idx="12"/>
          </p:nvPr>
        </p:nvSpPr>
        <p:spPr/>
        <p:txBody>
          <a:bodyPr/>
          <a:lstStyle/>
          <a:p>
            <a:fld id="{4ABC17F1-37D9-474F-8B49-428B81631576}" type="slidenum">
              <a:rPr lang="en-US" smtClean="0"/>
              <a:t>‹#›</a:t>
            </a:fld>
            <a:endParaRPr lang="en-US"/>
          </a:p>
        </p:txBody>
      </p:sp>
    </p:spTree>
    <p:extLst>
      <p:ext uri="{BB962C8B-B14F-4D97-AF65-F5344CB8AC3E}">
        <p14:creationId xmlns:p14="http://schemas.microsoft.com/office/powerpoint/2010/main" val="272879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EA4034-84E7-504F-A322-7DC95E311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8D99963-951B-8040-A850-EF0471D3A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BF0B99-33D8-B541-945D-7E634E7548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5A625-33B0-074D-8B3F-D1C75A78F4C5}" type="datetimeFigureOut">
              <a:rPr lang="en-US" smtClean="0"/>
              <a:t>5/3/22</a:t>
            </a:fld>
            <a:endParaRPr lang="en-US"/>
          </a:p>
        </p:txBody>
      </p:sp>
      <p:sp>
        <p:nvSpPr>
          <p:cNvPr id="5" name="Footer Placeholder 4">
            <a:extLst>
              <a:ext uri="{FF2B5EF4-FFF2-40B4-BE49-F238E27FC236}">
                <a16:creationId xmlns:a16="http://schemas.microsoft.com/office/drawing/2014/main" id="{ACA8F0BB-AED1-C24C-A29C-78AF6EB3E8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FE9F48-73AA-D340-ABB0-CD1751B4FE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C17F1-37D9-474F-8B49-428B81631576}" type="slidenum">
              <a:rPr lang="en-US" smtClean="0"/>
              <a:t>‹#›</a:t>
            </a:fld>
            <a:endParaRPr lang="en-US"/>
          </a:p>
        </p:txBody>
      </p:sp>
    </p:spTree>
    <p:extLst>
      <p:ext uri="{BB962C8B-B14F-4D97-AF65-F5344CB8AC3E}">
        <p14:creationId xmlns:p14="http://schemas.microsoft.com/office/powerpoint/2010/main" val="334818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student.cse.buffalo.edu/~atri/ml-and-soc/spr22/ip/how.htm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ideo" Target="https://www.youtube.com/embed/KYYVjT0mQB8?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EC55-ADC2-E749-938D-152145EEFCE5}"/>
              </a:ext>
            </a:extLst>
          </p:cNvPr>
          <p:cNvSpPr>
            <a:spLocks noGrp="1"/>
          </p:cNvSpPr>
          <p:nvPr>
            <p:ph type="ctrTitle"/>
          </p:nvPr>
        </p:nvSpPr>
        <p:spPr/>
        <p:txBody>
          <a:bodyPr/>
          <a:lstStyle/>
          <a:p>
            <a:r>
              <a:rPr lang="en-US" dirty="0"/>
              <a:t>ML and Society</a:t>
            </a:r>
          </a:p>
        </p:txBody>
      </p:sp>
      <p:sp>
        <p:nvSpPr>
          <p:cNvPr id="3" name="Subtitle 2">
            <a:extLst>
              <a:ext uri="{FF2B5EF4-FFF2-40B4-BE49-F238E27FC236}">
                <a16:creationId xmlns:a16="http://schemas.microsoft.com/office/drawing/2014/main" id="{829793B4-90F5-5043-8946-BBEC8738C482}"/>
              </a:ext>
            </a:extLst>
          </p:cNvPr>
          <p:cNvSpPr>
            <a:spLocks noGrp="1"/>
          </p:cNvSpPr>
          <p:nvPr>
            <p:ph type="subTitle" idx="1"/>
          </p:nvPr>
        </p:nvSpPr>
        <p:spPr/>
        <p:txBody>
          <a:bodyPr/>
          <a:lstStyle/>
          <a:p>
            <a:r>
              <a:rPr lang="en-US" dirty="0">
                <a:solidFill>
                  <a:schemeClr val="tx1">
                    <a:lumMod val="50000"/>
                    <a:lumOff val="50000"/>
                  </a:schemeClr>
                </a:solidFill>
              </a:rPr>
              <a:t>May 3, 2022</a:t>
            </a:r>
          </a:p>
        </p:txBody>
      </p:sp>
    </p:spTree>
    <p:extLst>
      <p:ext uri="{BB962C8B-B14F-4D97-AF65-F5344CB8AC3E}">
        <p14:creationId xmlns:p14="http://schemas.microsoft.com/office/powerpoint/2010/main" val="755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D43C27-2E1C-2449-8893-87845B825640}"/>
              </a:ext>
            </a:extLst>
          </p:cNvPr>
          <p:cNvSpPr txBox="1"/>
          <p:nvPr/>
        </p:nvSpPr>
        <p:spPr>
          <a:xfrm>
            <a:off x="469232" y="385011"/>
            <a:ext cx="11692688" cy="1477328"/>
          </a:xfrm>
          <a:prstGeom prst="rect">
            <a:avLst/>
          </a:prstGeom>
          <a:noFill/>
        </p:spPr>
        <p:txBody>
          <a:bodyPr wrap="none" rtlCol="0">
            <a:spAutoFit/>
          </a:bodyPr>
          <a:lstStyle/>
          <a:p>
            <a:r>
              <a:rPr lang="en-US" dirty="0"/>
              <a:t>Time by time we see that blacks were neglected, given a lower stature enslaved by whites, forced to live in redlining areas, </a:t>
            </a:r>
          </a:p>
          <a:p>
            <a:r>
              <a:rPr lang="en-US" dirty="0"/>
              <a:t>purposefully were denied the rights to social security or citizenship or were not allowed to own a property. </a:t>
            </a:r>
          </a:p>
          <a:p>
            <a:r>
              <a:rPr lang="en-US" dirty="0"/>
              <a:t>These structural inequality and structural racism made the young white children believe that blacks were always</a:t>
            </a:r>
          </a:p>
          <a:p>
            <a:r>
              <a:rPr lang="en-US" dirty="0"/>
              <a:t> inferior and were treated like an animal. </a:t>
            </a:r>
            <a:r>
              <a:rPr lang="en-US" dirty="0">
                <a:highlight>
                  <a:srgbClr val="FFFF00"/>
                </a:highlight>
              </a:rPr>
              <a:t>These reasons say that due to bad historical decisions made by American </a:t>
            </a:r>
          </a:p>
          <a:p>
            <a:r>
              <a:rPr lang="en-US" dirty="0">
                <a:highlight>
                  <a:srgbClr val="FFFF00"/>
                </a:highlight>
              </a:rPr>
              <a:t>society built racial discrimination into the society at a structural level.</a:t>
            </a:r>
          </a:p>
        </p:txBody>
      </p:sp>
      <p:sp>
        <p:nvSpPr>
          <p:cNvPr id="3" name="TextBox 2">
            <a:extLst>
              <a:ext uri="{FF2B5EF4-FFF2-40B4-BE49-F238E27FC236}">
                <a16:creationId xmlns:a16="http://schemas.microsoft.com/office/drawing/2014/main" id="{8EB3694C-B6F7-8E4A-B737-943127FF0CEA}"/>
              </a:ext>
            </a:extLst>
          </p:cNvPr>
          <p:cNvSpPr txBox="1"/>
          <p:nvPr/>
        </p:nvSpPr>
        <p:spPr>
          <a:xfrm>
            <a:off x="469232" y="2156754"/>
            <a:ext cx="11430565" cy="923330"/>
          </a:xfrm>
          <a:prstGeom prst="rect">
            <a:avLst/>
          </a:prstGeom>
          <a:noFill/>
        </p:spPr>
        <p:txBody>
          <a:bodyPr wrap="none" rtlCol="0">
            <a:spAutoFit/>
          </a:bodyPr>
          <a:lstStyle/>
          <a:p>
            <a:r>
              <a:rPr lang="en-US" dirty="0">
                <a:highlight>
                  <a:srgbClr val="FFFF00"/>
                </a:highlight>
              </a:rPr>
              <a:t>These movements were largely target at Black Americans, and created this system of distrust against the medical system</a:t>
            </a:r>
          </a:p>
          <a:p>
            <a:r>
              <a:rPr lang="en-US" dirty="0">
                <a:highlight>
                  <a:srgbClr val="FFFF00"/>
                </a:highlight>
              </a:rPr>
              <a:t> for the Black folks. </a:t>
            </a:r>
            <a:r>
              <a:rPr lang="en-US" dirty="0"/>
              <a:t>This trickled down to modern society where many Black people are wary of the medical system, </a:t>
            </a:r>
          </a:p>
          <a:p>
            <a:r>
              <a:rPr lang="en-US" dirty="0"/>
              <a:t>and would refrain from seeking medical help, such as with the COVID vaccine.</a:t>
            </a:r>
          </a:p>
        </p:txBody>
      </p:sp>
      <p:sp>
        <p:nvSpPr>
          <p:cNvPr id="4" name="TextBox 3">
            <a:extLst>
              <a:ext uri="{FF2B5EF4-FFF2-40B4-BE49-F238E27FC236}">
                <a16:creationId xmlns:a16="http://schemas.microsoft.com/office/drawing/2014/main" id="{ACE98FAA-E7BC-E443-B89D-55ABC0E7C2F2}"/>
              </a:ext>
            </a:extLst>
          </p:cNvPr>
          <p:cNvSpPr txBox="1"/>
          <p:nvPr/>
        </p:nvSpPr>
        <p:spPr>
          <a:xfrm>
            <a:off x="469232" y="3429000"/>
            <a:ext cx="10948766" cy="1477328"/>
          </a:xfrm>
          <a:prstGeom prst="rect">
            <a:avLst/>
          </a:prstGeom>
          <a:noFill/>
        </p:spPr>
        <p:txBody>
          <a:bodyPr wrap="none" rtlCol="0">
            <a:spAutoFit/>
          </a:bodyPr>
          <a:lstStyle/>
          <a:p>
            <a:r>
              <a:rPr lang="en-US" dirty="0"/>
              <a:t>This brief quote is one of many examples from the Vox video of how the medical establishment is largely built on a </a:t>
            </a:r>
          </a:p>
          <a:p>
            <a:r>
              <a:rPr lang="en-US" dirty="0"/>
              <a:t>foundation of discrimination and racism. </a:t>
            </a:r>
            <a:r>
              <a:rPr lang="en-US" dirty="0">
                <a:highlight>
                  <a:srgbClr val="FFFF00"/>
                </a:highlight>
              </a:rPr>
              <a:t>Many medical discoveries and advancements were made at the expense </a:t>
            </a:r>
          </a:p>
          <a:p>
            <a:r>
              <a:rPr lang="en-US" dirty="0">
                <a:highlight>
                  <a:srgbClr val="FFFF00"/>
                </a:highlight>
              </a:rPr>
              <a:t>of enslaved people, and conversely medicine was used to rationalize slavery. </a:t>
            </a:r>
            <a:r>
              <a:rPr lang="en-US" dirty="0"/>
              <a:t>This deep intertwining of racism and </a:t>
            </a:r>
          </a:p>
          <a:p>
            <a:r>
              <a:rPr lang="en-US" dirty="0"/>
              <a:t>healthcare still greatly effects modern day outcomes across racial lines, and is necessary context to build more </a:t>
            </a:r>
          </a:p>
          <a:p>
            <a:r>
              <a:rPr lang="en-US" dirty="0"/>
              <a:t>equitable algorithms in healthcare</a:t>
            </a:r>
          </a:p>
        </p:txBody>
      </p:sp>
      <p:sp>
        <p:nvSpPr>
          <p:cNvPr id="5" name="TextBox 4">
            <a:extLst>
              <a:ext uri="{FF2B5EF4-FFF2-40B4-BE49-F238E27FC236}">
                <a16:creationId xmlns:a16="http://schemas.microsoft.com/office/drawing/2014/main" id="{732339F0-6C77-F144-95BE-775B781F8972}"/>
              </a:ext>
            </a:extLst>
          </p:cNvPr>
          <p:cNvSpPr txBox="1"/>
          <p:nvPr/>
        </p:nvSpPr>
        <p:spPr>
          <a:xfrm>
            <a:off x="469232" y="5221705"/>
            <a:ext cx="11394530" cy="1200329"/>
          </a:xfrm>
          <a:prstGeom prst="rect">
            <a:avLst/>
          </a:prstGeom>
          <a:noFill/>
        </p:spPr>
        <p:txBody>
          <a:bodyPr wrap="none" rtlCol="0">
            <a:spAutoFit/>
          </a:bodyPr>
          <a:lstStyle/>
          <a:p>
            <a:r>
              <a:rPr lang="en-US" dirty="0">
                <a:highlight>
                  <a:srgbClr val="FFFF00"/>
                </a:highlight>
              </a:rPr>
              <a:t>Because at that time segregation existed and the prices for the neighborhood varied depending how populated they </a:t>
            </a:r>
          </a:p>
          <a:p>
            <a:r>
              <a:rPr lang="en-US" dirty="0">
                <a:highlight>
                  <a:srgbClr val="FFFF00"/>
                </a:highlight>
              </a:rPr>
              <a:t>were with black people or white people. </a:t>
            </a:r>
            <a:r>
              <a:rPr lang="en-US" dirty="0"/>
              <a:t>That's why HOLC was created to grade the neighborhood when there was </a:t>
            </a:r>
          </a:p>
          <a:p>
            <a:r>
              <a:rPr lang="en-US" dirty="0"/>
              <a:t>segregation existed and white people paid more to live in a better neighborhood for the better future and the redlining </a:t>
            </a:r>
          </a:p>
          <a:p>
            <a:r>
              <a:rPr lang="en-US" dirty="0"/>
              <a:t>created and black people started to suffer in the different way that they never imagined.</a:t>
            </a:r>
          </a:p>
        </p:txBody>
      </p:sp>
    </p:spTree>
    <p:extLst>
      <p:ext uri="{BB962C8B-B14F-4D97-AF65-F5344CB8AC3E}">
        <p14:creationId xmlns:p14="http://schemas.microsoft.com/office/powerpoint/2010/main" val="116624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0DCB-5AAC-174A-B27B-907EF6B8C67C}"/>
              </a:ext>
            </a:extLst>
          </p:cNvPr>
          <p:cNvSpPr>
            <a:spLocks noGrp="1"/>
          </p:cNvSpPr>
          <p:nvPr>
            <p:ph type="title"/>
          </p:nvPr>
        </p:nvSpPr>
        <p:spPr/>
        <p:txBody>
          <a:bodyPr/>
          <a:lstStyle/>
          <a:p>
            <a:r>
              <a:rPr lang="en-US" dirty="0"/>
              <a:t>People vs. Structure vs. History</a:t>
            </a:r>
          </a:p>
        </p:txBody>
      </p:sp>
      <p:pic>
        <p:nvPicPr>
          <p:cNvPr id="3" name="Picture 2">
            <a:extLst>
              <a:ext uri="{FF2B5EF4-FFF2-40B4-BE49-F238E27FC236}">
                <a16:creationId xmlns:a16="http://schemas.microsoft.com/office/drawing/2014/main" id="{76273E25-9DBC-4146-8F7A-903E345FB6D7}"/>
              </a:ext>
            </a:extLst>
          </p:cNvPr>
          <p:cNvPicPr>
            <a:picLocks noChangeAspect="1"/>
          </p:cNvPicPr>
          <p:nvPr/>
        </p:nvPicPr>
        <p:blipFill>
          <a:blip r:embed="rId2"/>
          <a:stretch>
            <a:fillRect/>
          </a:stretch>
        </p:blipFill>
        <p:spPr>
          <a:xfrm>
            <a:off x="192196" y="2499360"/>
            <a:ext cx="3083555" cy="2897798"/>
          </a:xfrm>
          <a:prstGeom prst="rect">
            <a:avLst/>
          </a:prstGeom>
        </p:spPr>
      </p:pic>
      <p:pic>
        <p:nvPicPr>
          <p:cNvPr id="4" name="Picture 3">
            <a:extLst>
              <a:ext uri="{FF2B5EF4-FFF2-40B4-BE49-F238E27FC236}">
                <a16:creationId xmlns:a16="http://schemas.microsoft.com/office/drawing/2014/main" id="{9BD7B53D-D6BF-4644-BD57-8948E7ED507E}"/>
              </a:ext>
            </a:extLst>
          </p:cNvPr>
          <p:cNvPicPr>
            <a:picLocks noChangeAspect="1"/>
          </p:cNvPicPr>
          <p:nvPr/>
        </p:nvPicPr>
        <p:blipFill>
          <a:blip r:embed="rId3"/>
          <a:stretch>
            <a:fillRect/>
          </a:stretch>
        </p:blipFill>
        <p:spPr>
          <a:xfrm>
            <a:off x="3300507" y="1611056"/>
            <a:ext cx="4247763" cy="3854452"/>
          </a:xfrm>
          <a:prstGeom prst="rect">
            <a:avLst/>
          </a:prstGeom>
        </p:spPr>
      </p:pic>
      <p:pic>
        <p:nvPicPr>
          <p:cNvPr id="5" name="Picture 4">
            <a:extLst>
              <a:ext uri="{FF2B5EF4-FFF2-40B4-BE49-F238E27FC236}">
                <a16:creationId xmlns:a16="http://schemas.microsoft.com/office/drawing/2014/main" id="{8D2C34D0-D40E-1449-96A2-1CBD11AAB126}"/>
              </a:ext>
            </a:extLst>
          </p:cNvPr>
          <p:cNvPicPr>
            <a:picLocks noChangeAspect="1"/>
          </p:cNvPicPr>
          <p:nvPr/>
        </p:nvPicPr>
        <p:blipFill rotWithShape="1">
          <a:blip r:embed="rId4"/>
          <a:srcRect l="4683" t="801" r="6519" b="2168"/>
          <a:stretch/>
        </p:blipFill>
        <p:spPr>
          <a:xfrm>
            <a:off x="7723693" y="1433963"/>
            <a:ext cx="4247763" cy="4208639"/>
          </a:xfrm>
          <a:prstGeom prst="rect">
            <a:avLst/>
          </a:prstGeom>
        </p:spPr>
      </p:pic>
      <p:sp>
        <p:nvSpPr>
          <p:cNvPr id="6" name="TextBox 5">
            <a:extLst>
              <a:ext uri="{FF2B5EF4-FFF2-40B4-BE49-F238E27FC236}">
                <a16:creationId xmlns:a16="http://schemas.microsoft.com/office/drawing/2014/main" id="{57DD1EF5-1997-4D4B-BE56-B9CE54F594F2}"/>
              </a:ext>
            </a:extLst>
          </p:cNvPr>
          <p:cNvSpPr txBox="1"/>
          <p:nvPr/>
        </p:nvSpPr>
        <p:spPr>
          <a:xfrm>
            <a:off x="553453" y="5397158"/>
            <a:ext cx="1968744" cy="923330"/>
          </a:xfrm>
          <a:prstGeom prst="rect">
            <a:avLst/>
          </a:prstGeom>
          <a:noFill/>
        </p:spPr>
        <p:txBody>
          <a:bodyPr wrap="none" rtlCol="0">
            <a:spAutoFit/>
          </a:bodyPr>
          <a:lstStyle/>
          <a:p>
            <a:r>
              <a:rPr lang="en-US" dirty="0"/>
              <a:t>How do individuals</a:t>
            </a:r>
            <a:br>
              <a:rPr lang="en-US" dirty="0"/>
            </a:br>
            <a:r>
              <a:rPr lang="en-US" dirty="0"/>
              <a:t>contribute to racist</a:t>
            </a:r>
            <a:br>
              <a:rPr lang="en-US" dirty="0"/>
            </a:br>
            <a:r>
              <a:rPr lang="en-US" dirty="0"/>
              <a:t>outcomes?</a:t>
            </a:r>
          </a:p>
        </p:txBody>
      </p:sp>
      <p:sp>
        <p:nvSpPr>
          <p:cNvPr id="7" name="TextBox 6">
            <a:extLst>
              <a:ext uri="{FF2B5EF4-FFF2-40B4-BE49-F238E27FC236}">
                <a16:creationId xmlns:a16="http://schemas.microsoft.com/office/drawing/2014/main" id="{FF3EAA27-10D0-8547-B886-5CDA3C90DDE5}"/>
              </a:ext>
            </a:extLst>
          </p:cNvPr>
          <p:cNvSpPr txBox="1"/>
          <p:nvPr/>
        </p:nvSpPr>
        <p:spPr>
          <a:xfrm>
            <a:off x="3513221" y="5642602"/>
            <a:ext cx="3621504" cy="646331"/>
          </a:xfrm>
          <a:prstGeom prst="rect">
            <a:avLst/>
          </a:prstGeom>
          <a:noFill/>
        </p:spPr>
        <p:txBody>
          <a:bodyPr wrap="none" rtlCol="0">
            <a:spAutoFit/>
          </a:bodyPr>
          <a:lstStyle/>
          <a:p>
            <a:r>
              <a:rPr lang="en-US" dirty="0"/>
              <a:t>What are the </a:t>
            </a:r>
            <a:r>
              <a:rPr lang="en-US" i="1" dirty="0"/>
              <a:t>current</a:t>
            </a:r>
            <a:r>
              <a:rPr lang="en-US" dirty="0"/>
              <a:t> structures in </a:t>
            </a:r>
            <a:br>
              <a:rPr lang="en-US" dirty="0"/>
            </a:br>
            <a:r>
              <a:rPr lang="en-US" dirty="0"/>
              <a:t>society that lead to racist outcomes?</a:t>
            </a:r>
          </a:p>
        </p:txBody>
      </p:sp>
      <p:sp>
        <p:nvSpPr>
          <p:cNvPr id="8" name="TextBox 7">
            <a:extLst>
              <a:ext uri="{FF2B5EF4-FFF2-40B4-BE49-F238E27FC236}">
                <a16:creationId xmlns:a16="http://schemas.microsoft.com/office/drawing/2014/main" id="{42748A5B-2D3F-944A-8246-83FD6401A805}"/>
              </a:ext>
            </a:extLst>
          </p:cNvPr>
          <p:cNvSpPr txBox="1"/>
          <p:nvPr/>
        </p:nvSpPr>
        <p:spPr>
          <a:xfrm>
            <a:off x="8025063" y="5642602"/>
            <a:ext cx="3629199" cy="646331"/>
          </a:xfrm>
          <a:prstGeom prst="rect">
            <a:avLst/>
          </a:prstGeom>
          <a:noFill/>
        </p:spPr>
        <p:txBody>
          <a:bodyPr wrap="none" rtlCol="0">
            <a:spAutoFit/>
          </a:bodyPr>
          <a:lstStyle/>
          <a:p>
            <a:r>
              <a:rPr lang="en-US" dirty="0"/>
              <a:t>How does history </a:t>
            </a:r>
            <a:r>
              <a:rPr lang="en-US" i="1" dirty="0"/>
              <a:t>explain</a:t>
            </a:r>
            <a:r>
              <a:rPr lang="en-US" dirty="0"/>
              <a:t> the </a:t>
            </a:r>
            <a:r>
              <a:rPr lang="en-US" i="1" dirty="0"/>
              <a:t>current</a:t>
            </a:r>
          </a:p>
          <a:p>
            <a:r>
              <a:rPr lang="en-US" dirty="0"/>
              <a:t>racist structures in place?</a:t>
            </a:r>
          </a:p>
        </p:txBody>
      </p:sp>
    </p:spTree>
    <p:extLst>
      <p:ext uri="{BB962C8B-B14F-4D97-AF65-F5344CB8AC3E}">
        <p14:creationId xmlns:p14="http://schemas.microsoft.com/office/powerpoint/2010/main" val="26895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210-A469-A947-808E-778ACD4C23E8}"/>
              </a:ext>
            </a:extLst>
          </p:cNvPr>
          <p:cNvSpPr>
            <a:spLocks noGrp="1"/>
          </p:cNvSpPr>
          <p:nvPr>
            <p:ph type="title"/>
          </p:nvPr>
        </p:nvSpPr>
        <p:spPr/>
        <p:txBody>
          <a:bodyPr/>
          <a:lstStyle/>
          <a:p>
            <a:r>
              <a:rPr lang="en-US" dirty="0"/>
              <a:t>The WHY worksheet</a:t>
            </a:r>
          </a:p>
        </p:txBody>
      </p:sp>
      <p:pic>
        <p:nvPicPr>
          <p:cNvPr id="3" name="Picture 2">
            <a:extLst>
              <a:ext uri="{FF2B5EF4-FFF2-40B4-BE49-F238E27FC236}">
                <a16:creationId xmlns:a16="http://schemas.microsoft.com/office/drawing/2014/main" id="{B1D87601-DFB2-2E42-BACF-3A9529B7D416}"/>
              </a:ext>
            </a:extLst>
          </p:cNvPr>
          <p:cNvPicPr>
            <a:picLocks noChangeAspect="1"/>
          </p:cNvPicPr>
          <p:nvPr/>
        </p:nvPicPr>
        <p:blipFill rotWithShape="1">
          <a:blip r:embed="rId2"/>
          <a:srcRect l="4683" t="801" r="6519" b="2168"/>
          <a:stretch/>
        </p:blipFill>
        <p:spPr>
          <a:xfrm>
            <a:off x="2923093" y="1690688"/>
            <a:ext cx="5053844" cy="5007296"/>
          </a:xfrm>
          <a:prstGeom prst="rect">
            <a:avLst/>
          </a:prstGeom>
        </p:spPr>
      </p:pic>
      <p:sp>
        <p:nvSpPr>
          <p:cNvPr id="4" name="Up Arrow 3">
            <a:extLst>
              <a:ext uri="{FF2B5EF4-FFF2-40B4-BE49-F238E27FC236}">
                <a16:creationId xmlns:a16="http://schemas.microsoft.com/office/drawing/2014/main" id="{6737C3A9-6CA5-894C-8D85-83C020567277}"/>
              </a:ext>
            </a:extLst>
          </p:cNvPr>
          <p:cNvSpPr/>
          <p:nvPr/>
        </p:nvSpPr>
        <p:spPr>
          <a:xfrm rot="1535675">
            <a:off x="6167244" y="1777533"/>
            <a:ext cx="1219200" cy="35974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752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F2210-A469-A947-808E-778ACD4C23E8}"/>
              </a:ext>
            </a:extLst>
          </p:cNvPr>
          <p:cNvSpPr>
            <a:spLocks noGrp="1"/>
          </p:cNvSpPr>
          <p:nvPr>
            <p:ph type="title"/>
          </p:nvPr>
        </p:nvSpPr>
        <p:spPr/>
        <p:txBody>
          <a:bodyPr/>
          <a:lstStyle/>
          <a:p>
            <a:r>
              <a:rPr lang="en-US" dirty="0"/>
              <a:t>The HOW worksheet</a:t>
            </a:r>
          </a:p>
        </p:txBody>
      </p:sp>
      <p:pic>
        <p:nvPicPr>
          <p:cNvPr id="3" name="Picture 2">
            <a:extLst>
              <a:ext uri="{FF2B5EF4-FFF2-40B4-BE49-F238E27FC236}">
                <a16:creationId xmlns:a16="http://schemas.microsoft.com/office/drawing/2014/main" id="{B1D87601-DFB2-2E42-BACF-3A9529B7D416}"/>
              </a:ext>
            </a:extLst>
          </p:cNvPr>
          <p:cNvPicPr>
            <a:picLocks noChangeAspect="1"/>
          </p:cNvPicPr>
          <p:nvPr/>
        </p:nvPicPr>
        <p:blipFill rotWithShape="1">
          <a:blip r:embed="rId2"/>
          <a:srcRect l="4683" t="801" r="6519" b="2168"/>
          <a:stretch/>
        </p:blipFill>
        <p:spPr>
          <a:xfrm>
            <a:off x="2923093" y="1690688"/>
            <a:ext cx="5053844" cy="5007296"/>
          </a:xfrm>
          <a:prstGeom prst="rect">
            <a:avLst/>
          </a:prstGeom>
        </p:spPr>
      </p:pic>
      <p:sp>
        <p:nvSpPr>
          <p:cNvPr id="4" name="Up Arrow 3">
            <a:extLst>
              <a:ext uri="{FF2B5EF4-FFF2-40B4-BE49-F238E27FC236}">
                <a16:creationId xmlns:a16="http://schemas.microsoft.com/office/drawing/2014/main" id="{6737C3A9-6CA5-894C-8D85-83C020567277}"/>
              </a:ext>
            </a:extLst>
          </p:cNvPr>
          <p:cNvSpPr/>
          <p:nvPr/>
        </p:nvSpPr>
        <p:spPr>
          <a:xfrm rot="12218107">
            <a:off x="6167244" y="1777533"/>
            <a:ext cx="1219200" cy="359744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709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6AA0-9BBD-7A6C-29BD-B5A2DCFFEA0F}"/>
              </a:ext>
            </a:extLst>
          </p:cNvPr>
          <p:cNvSpPr>
            <a:spLocks noGrp="1"/>
          </p:cNvSpPr>
          <p:nvPr>
            <p:ph type="title"/>
          </p:nvPr>
        </p:nvSpPr>
        <p:spPr/>
        <p:txBody>
          <a:bodyPr/>
          <a:lstStyle/>
          <a:p>
            <a:r>
              <a:rPr lang="en-US" dirty="0"/>
              <a:t>Discuss!</a:t>
            </a:r>
          </a:p>
        </p:txBody>
      </p:sp>
      <p:pic>
        <p:nvPicPr>
          <p:cNvPr id="4" name="Picture 3">
            <a:extLst>
              <a:ext uri="{FF2B5EF4-FFF2-40B4-BE49-F238E27FC236}">
                <a16:creationId xmlns:a16="http://schemas.microsoft.com/office/drawing/2014/main" id="{D62184FF-F240-F5E4-1BA2-8369515EDB5E}"/>
              </a:ext>
            </a:extLst>
          </p:cNvPr>
          <p:cNvPicPr>
            <a:picLocks noChangeAspect="1"/>
          </p:cNvPicPr>
          <p:nvPr/>
        </p:nvPicPr>
        <p:blipFill>
          <a:blip r:embed="rId2"/>
          <a:stretch>
            <a:fillRect/>
          </a:stretch>
        </p:blipFill>
        <p:spPr>
          <a:xfrm>
            <a:off x="0" y="1529329"/>
            <a:ext cx="12192000" cy="5328671"/>
          </a:xfrm>
          <a:prstGeom prst="rect">
            <a:avLst/>
          </a:prstGeom>
        </p:spPr>
      </p:pic>
    </p:spTree>
    <p:extLst>
      <p:ext uri="{BB962C8B-B14F-4D97-AF65-F5344CB8AC3E}">
        <p14:creationId xmlns:p14="http://schemas.microsoft.com/office/powerpoint/2010/main" val="1286559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02AD-83F4-8E42-9CC6-8AEB59EAC615}"/>
              </a:ext>
            </a:extLst>
          </p:cNvPr>
          <p:cNvSpPr>
            <a:spLocks noGrp="1"/>
          </p:cNvSpPr>
          <p:nvPr>
            <p:ph type="title"/>
          </p:nvPr>
        </p:nvSpPr>
        <p:spPr/>
        <p:txBody>
          <a:bodyPr/>
          <a:lstStyle/>
          <a:p>
            <a:r>
              <a:rPr lang="en-US" dirty="0"/>
              <a:t>HOW worksheet is out</a:t>
            </a:r>
          </a:p>
        </p:txBody>
      </p:sp>
      <p:pic>
        <p:nvPicPr>
          <p:cNvPr id="4" name="Picture 3">
            <a:hlinkClick r:id="rId2"/>
            <a:extLst>
              <a:ext uri="{FF2B5EF4-FFF2-40B4-BE49-F238E27FC236}">
                <a16:creationId xmlns:a16="http://schemas.microsoft.com/office/drawing/2014/main" id="{B6A66606-61BB-9643-85B6-14CB3293A263}"/>
              </a:ext>
            </a:extLst>
          </p:cNvPr>
          <p:cNvPicPr>
            <a:picLocks noChangeAspect="1"/>
          </p:cNvPicPr>
          <p:nvPr/>
        </p:nvPicPr>
        <p:blipFill>
          <a:blip r:embed="rId3"/>
          <a:stretch>
            <a:fillRect/>
          </a:stretch>
        </p:blipFill>
        <p:spPr>
          <a:xfrm>
            <a:off x="0" y="1669091"/>
            <a:ext cx="12192000" cy="3519818"/>
          </a:xfrm>
          <a:prstGeom prst="rect">
            <a:avLst/>
          </a:prstGeom>
        </p:spPr>
      </p:pic>
    </p:spTree>
    <p:extLst>
      <p:ext uri="{BB962C8B-B14F-4D97-AF65-F5344CB8AC3E}">
        <p14:creationId xmlns:p14="http://schemas.microsoft.com/office/powerpoint/2010/main" val="103822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FDB4-FAB0-9943-89AF-E6CABF364A1D}"/>
              </a:ext>
            </a:extLst>
          </p:cNvPr>
          <p:cNvSpPr>
            <a:spLocks noGrp="1"/>
          </p:cNvSpPr>
          <p:nvPr>
            <p:ph type="title"/>
          </p:nvPr>
        </p:nvSpPr>
        <p:spPr/>
        <p:txBody>
          <a:bodyPr/>
          <a:lstStyle/>
          <a:p>
            <a:r>
              <a:rPr lang="en-US" dirty="0"/>
              <a:t>Passphrase for today: </a:t>
            </a:r>
            <a:r>
              <a:rPr lang="en-US" b="1" dirty="0">
                <a:solidFill>
                  <a:srgbClr val="FF0000"/>
                </a:solidFill>
              </a:rPr>
              <a:t>Kristian Lum</a:t>
            </a:r>
          </a:p>
        </p:txBody>
      </p:sp>
      <p:pic>
        <p:nvPicPr>
          <p:cNvPr id="4" name="Picture 3">
            <a:extLst>
              <a:ext uri="{FF2B5EF4-FFF2-40B4-BE49-F238E27FC236}">
                <a16:creationId xmlns:a16="http://schemas.microsoft.com/office/drawing/2014/main" id="{0EF21D30-F114-ED93-DF50-8FAE6E6B2B9F}"/>
              </a:ext>
            </a:extLst>
          </p:cNvPr>
          <p:cNvPicPr>
            <a:picLocks noChangeAspect="1"/>
          </p:cNvPicPr>
          <p:nvPr/>
        </p:nvPicPr>
        <p:blipFill>
          <a:blip r:embed="rId2"/>
          <a:stretch>
            <a:fillRect/>
          </a:stretch>
        </p:blipFill>
        <p:spPr>
          <a:xfrm>
            <a:off x="3019925" y="1547363"/>
            <a:ext cx="6389103" cy="5256354"/>
          </a:xfrm>
          <a:prstGeom prst="rect">
            <a:avLst/>
          </a:prstGeom>
        </p:spPr>
      </p:pic>
    </p:spTree>
    <p:extLst>
      <p:ext uri="{BB962C8B-B14F-4D97-AF65-F5344CB8AC3E}">
        <p14:creationId xmlns:p14="http://schemas.microsoft.com/office/powerpoint/2010/main" val="2680142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74AE-2FD2-53F5-AC41-ADFDA0F4F24E}"/>
              </a:ext>
            </a:extLst>
          </p:cNvPr>
          <p:cNvSpPr>
            <a:spLocks noGrp="1"/>
          </p:cNvSpPr>
          <p:nvPr>
            <p:ph type="title"/>
          </p:nvPr>
        </p:nvSpPr>
        <p:spPr/>
        <p:txBody>
          <a:bodyPr/>
          <a:lstStyle/>
          <a:p>
            <a:r>
              <a:rPr lang="en-US" dirty="0"/>
              <a:t>Some examples on how to do it “right”</a:t>
            </a:r>
          </a:p>
        </p:txBody>
      </p:sp>
      <p:sp>
        <p:nvSpPr>
          <p:cNvPr id="3" name="TextBox 2">
            <a:extLst>
              <a:ext uri="{FF2B5EF4-FFF2-40B4-BE49-F238E27FC236}">
                <a16:creationId xmlns:a16="http://schemas.microsoft.com/office/drawing/2014/main" id="{C4F5C30F-2C67-174B-DBCF-27537040F888}"/>
              </a:ext>
            </a:extLst>
          </p:cNvPr>
          <p:cNvSpPr txBox="1"/>
          <p:nvPr/>
        </p:nvSpPr>
        <p:spPr>
          <a:xfrm>
            <a:off x="3561348" y="2165684"/>
            <a:ext cx="3263073" cy="369332"/>
          </a:xfrm>
          <a:prstGeom prst="rect">
            <a:avLst/>
          </a:prstGeom>
          <a:noFill/>
        </p:spPr>
        <p:txBody>
          <a:bodyPr wrap="none" rtlCol="0">
            <a:spAutoFit/>
          </a:bodyPr>
          <a:lstStyle/>
          <a:p>
            <a:r>
              <a:rPr lang="en-US" dirty="0"/>
              <a:t>Rest of the slides are from Kenny</a:t>
            </a:r>
          </a:p>
        </p:txBody>
      </p:sp>
    </p:spTree>
    <p:extLst>
      <p:ext uri="{BB962C8B-B14F-4D97-AF65-F5344CB8AC3E}">
        <p14:creationId xmlns:p14="http://schemas.microsoft.com/office/powerpoint/2010/main" val="2614937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387363-7428-1346-8434-583F594673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3" name="Rectangle 2">
            <a:extLst>
              <a:ext uri="{FF2B5EF4-FFF2-40B4-BE49-F238E27FC236}">
                <a16:creationId xmlns:a16="http://schemas.microsoft.com/office/drawing/2014/main" id="{61E11457-5A99-AC41-BEBB-19CF44ECC9D5}"/>
              </a:ext>
            </a:extLst>
          </p:cNvPr>
          <p:cNvSpPr/>
          <p:nvPr/>
        </p:nvSpPr>
        <p:spPr>
          <a:xfrm>
            <a:off x="1276284" y="297531"/>
            <a:ext cx="8452955" cy="707886"/>
          </a:xfrm>
          <a:prstGeom prst="rect">
            <a:avLst/>
          </a:prstGeom>
        </p:spPr>
        <p:txBody>
          <a:bodyPr wrap="none">
            <a:spAutoFit/>
          </a:bodyPr>
          <a:lstStyle/>
          <a:p>
            <a:r>
              <a:rPr lang="en-US" sz="4000" b="1" dirty="0">
                <a:latin typeface="EB Garamond" pitchFamily="2" charset="0"/>
              </a:rPr>
              <a:t>How might you change the algorithm?</a:t>
            </a:r>
            <a:endParaRPr lang="en-US" sz="4000" dirty="0"/>
          </a:p>
        </p:txBody>
      </p:sp>
      <p:sp>
        <p:nvSpPr>
          <p:cNvPr id="4" name="Rectangle 3">
            <a:extLst>
              <a:ext uri="{FF2B5EF4-FFF2-40B4-BE49-F238E27FC236}">
                <a16:creationId xmlns:a16="http://schemas.microsoft.com/office/drawing/2014/main" id="{2B7A1915-9C01-194C-A3CB-406F8667F558}"/>
              </a:ext>
            </a:extLst>
          </p:cNvPr>
          <p:cNvSpPr/>
          <p:nvPr/>
        </p:nvSpPr>
        <p:spPr>
          <a:xfrm>
            <a:off x="605798" y="1150510"/>
            <a:ext cx="8870711" cy="892552"/>
          </a:xfrm>
          <a:prstGeom prst="rect">
            <a:avLst/>
          </a:prstGeom>
        </p:spPr>
        <p:txBody>
          <a:bodyPr wrap="square">
            <a:spAutoFit/>
          </a:bodyPr>
          <a:lstStyle/>
          <a:p>
            <a:r>
              <a:rPr lang="en-US" sz="2600" dirty="0">
                <a:highlight>
                  <a:srgbClr val="FFFF00"/>
                </a:highlight>
                <a:latin typeface="Century Gothic" panose="020B0502020202020204" pitchFamily="34" charset="0"/>
              </a:rPr>
              <a:t>Change the data </a:t>
            </a:r>
            <a:r>
              <a:rPr lang="en-US" sz="2600" dirty="0">
                <a:latin typeface="Century Gothic" panose="020B0502020202020204" pitchFamily="34" charset="0"/>
              </a:rPr>
              <a:t>so that includes less biased information</a:t>
            </a:r>
          </a:p>
        </p:txBody>
      </p:sp>
      <p:sp>
        <p:nvSpPr>
          <p:cNvPr id="5" name="Rectangle 4">
            <a:extLst>
              <a:ext uri="{FF2B5EF4-FFF2-40B4-BE49-F238E27FC236}">
                <a16:creationId xmlns:a16="http://schemas.microsoft.com/office/drawing/2014/main" id="{39456535-E861-1F40-AFBC-147D88797337}"/>
              </a:ext>
            </a:extLst>
          </p:cNvPr>
          <p:cNvSpPr/>
          <p:nvPr/>
        </p:nvSpPr>
        <p:spPr>
          <a:xfrm>
            <a:off x="788511" y="2370900"/>
            <a:ext cx="9436144" cy="1292662"/>
          </a:xfrm>
          <a:prstGeom prst="rect">
            <a:avLst/>
          </a:prstGeom>
        </p:spPr>
        <p:txBody>
          <a:bodyPr wrap="square">
            <a:spAutoFit/>
          </a:bodyPr>
          <a:lstStyle/>
          <a:p>
            <a:r>
              <a:rPr lang="en-US" sz="2600" dirty="0">
                <a:latin typeface="Century Gothic" panose="020B0502020202020204" pitchFamily="34" charset="0"/>
              </a:rPr>
              <a:t>To change the algorithm, </a:t>
            </a:r>
            <a:r>
              <a:rPr lang="en-US" sz="2600" dirty="0">
                <a:highlight>
                  <a:srgbClr val="FFFF00"/>
                </a:highlight>
                <a:latin typeface="Century Gothic" panose="020B0502020202020204" pitchFamily="34" charset="0"/>
              </a:rPr>
              <a:t>new data that is not racially biased would need to be used </a:t>
            </a:r>
            <a:r>
              <a:rPr lang="en-US" sz="2600" dirty="0">
                <a:latin typeface="Century Gothic" panose="020B0502020202020204" pitchFamily="34" charset="0"/>
              </a:rPr>
              <a:t>to improve the algorithm to make it not specifically discriminate against minorities.</a:t>
            </a:r>
          </a:p>
        </p:txBody>
      </p:sp>
      <p:sp>
        <p:nvSpPr>
          <p:cNvPr id="6" name="Rectangle 5">
            <a:extLst>
              <a:ext uri="{FF2B5EF4-FFF2-40B4-BE49-F238E27FC236}">
                <a16:creationId xmlns:a16="http://schemas.microsoft.com/office/drawing/2014/main" id="{8D1B7F6F-A026-574C-822C-A379FB12FE8E}"/>
              </a:ext>
            </a:extLst>
          </p:cNvPr>
          <p:cNvSpPr/>
          <p:nvPr/>
        </p:nvSpPr>
        <p:spPr>
          <a:xfrm>
            <a:off x="308759" y="5061159"/>
            <a:ext cx="10034649" cy="1292662"/>
          </a:xfrm>
          <a:prstGeom prst="rect">
            <a:avLst/>
          </a:prstGeom>
        </p:spPr>
        <p:txBody>
          <a:bodyPr wrap="square">
            <a:spAutoFit/>
          </a:bodyPr>
          <a:lstStyle/>
          <a:p>
            <a:r>
              <a:rPr lang="en-US" sz="2600" dirty="0">
                <a:latin typeface="Century Gothic" panose="020B0502020202020204" pitchFamily="34" charset="0"/>
              </a:rPr>
              <a:t>Help to reprogram it, and change the data we give it. </a:t>
            </a:r>
            <a:r>
              <a:rPr lang="en-US" sz="2600" dirty="0">
                <a:highlight>
                  <a:srgbClr val="FFFF00"/>
                </a:highlight>
                <a:latin typeface="Century Gothic" panose="020B0502020202020204" pitchFamily="34" charset="0"/>
              </a:rPr>
              <a:t>Eliminate bias from the data we are giving it. </a:t>
            </a:r>
            <a:r>
              <a:rPr lang="en-US" sz="2600" dirty="0">
                <a:latin typeface="Century Gothic" panose="020B0502020202020204" pitchFamily="34" charset="0"/>
              </a:rPr>
              <a:t>Also try to incorporate hard facts instead of human bias.</a:t>
            </a:r>
          </a:p>
        </p:txBody>
      </p:sp>
      <p:sp>
        <p:nvSpPr>
          <p:cNvPr id="7" name="Rectangle 6">
            <a:extLst>
              <a:ext uri="{FF2B5EF4-FFF2-40B4-BE49-F238E27FC236}">
                <a16:creationId xmlns:a16="http://schemas.microsoft.com/office/drawing/2014/main" id="{4E4C2C86-FA99-2140-B524-B3F46CAA7327}"/>
              </a:ext>
            </a:extLst>
          </p:cNvPr>
          <p:cNvSpPr/>
          <p:nvPr/>
        </p:nvSpPr>
        <p:spPr>
          <a:xfrm>
            <a:off x="3208288" y="3716039"/>
            <a:ext cx="8983712" cy="892552"/>
          </a:xfrm>
          <a:prstGeom prst="rect">
            <a:avLst/>
          </a:prstGeom>
        </p:spPr>
        <p:txBody>
          <a:bodyPr wrap="square">
            <a:spAutoFit/>
          </a:bodyPr>
          <a:lstStyle/>
          <a:p>
            <a:r>
              <a:rPr lang="en-US" sz="2600" dirty="0">
                <a:latin typeface="Century Gothic" panose="020B0502020202020204" pitchFamily="34" charset="0"/>
              </a:rPr>
              <a:t>We would not change the algorithm itself, rather </a:t>
            </a:r>
            <a:r>
              <a:rPr lang="en-US" sz="2600" dirty="0">
                <a:highlight>
                  <a:srgbClr val="FFFF00"/>
                </a:highlight>
                <a:latin typeface="Century Gothic" panose="020B0502020202020204" pitchFamily="34" charset="0"/>
              </a:rPr>
              <a:t>the biases within the data.</a:t>
            </a:r>
          </a:p>
        </p:txBody>
      </p:sp>
    </p:spTree>
    <p:extLst>
      <p:ext uri="{BB962C8B-B14F-4D97-AF65-F5344CB8AC3E}">
        <p14:creationId xmlns:p14="http://schemas.microsoft.com/office/powerpoint/2010/main" val="1251496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eaed67ee57_0_90"/>
          <p:cNvSpPr txBox="1">
            <a:spLocks noGrp="1"/>
          </p:cNvSpPr>
          <p:nvPr>
            <p:ph type="sldNum" idx="12"/>
          </p:nvPr>
        </p:nvSpPr>
        <p:spPr>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6" name="Picture 5">
            <a:extLst>
              <a:ext uri="{FF2B5EF4-FFF2-40B4-BE49-F238E27FC236}">
                <a16:creationId xmlns:a16="http://schemas.microsoft.com/office/drawing/2014/main" id="{6BF97E32-09B1-9646-BB0F-7DA26E0C1D7A}"/>
              </a:ext>
            </a:extLst>
          </p:cNvPr>
          <p:cNvPicPr>
            <a:picLocks noChangeAspect="1"/>
          </p:cNvPicPr>
          <p:nvPr/>
        </p:nvPicPr>
        <p:blipFill rotWithShape="1">
          <a:blip r:embed="rId3"/>
          <a:srcRect t="7251"/>
          <a:stretch/>
        </p:blipFill>
        <p:spPr>
          <a:xfrm>
            <a:off x="193048" y="1502426"/>
            <a:ext cx="11889423" cy="2359712"/>
          </a:xfrm>
          <a:prstGeom prst="rect">
            <a:avLst/>
          </a:prstGeom>
        </p:spPr>
      </p:pic>
      <p:sp>
        <p:nvSpPr>
          <p:cNvPr id="7" name="Rectangle 6">
            <a:extLst>
              <a:ext uri="{FF2B5EF4-FFF2-40B4-BE49-F238E27FC236}">
                <a16:creationId xmlns:a16="http://schemas.microsoft.com/office/drawing/2014/main" id="{A8FE1344-5C17-D042-89E5-963C66F56A1C}"/>
              </a:ext>
            </a:extLst>
          </p:cNvPr>
          <p:cNvSpPr/>
          <p:nvPr/>
        </p:nvSpPr>
        <p:spPr>
          <a:xfrm>
            <a:off x="211505" y="5927547"/>
            <a:ext cx="10946756" cy="461665"/>
          </a:xfrm>
          <a:prstGeom prst="rect">
            <a:avLst/>
          </a:prstGeom>
        </p:spPr>
        <p:txBody>
          <a:bodyPr wrap="square">
            <a:spAutoFit/>
          </a:bodyPr>
          <a:lstStyle/>
          <a:p>
            <a:r>
              <a:rPr lang="en-US" sz="1200" dirty="0">
                <a:effectLst/>
              </a:rPr>
              <a:t>Zhao, J., Wang, T., </a:t>
            </a:r>
            <a:r>
              <a:rPr lang="en-US" sz="1200" dirty="0" err="1">
                <a:effectLst/>
              </a:rPr>
              <a:t>Yatskar</a:t>
            </a:r>
            <a:r>
              <a:rPr lang="en-US" sz="1200" dirty="0">
                <a:effectLst/>
              </a:rPr>
              <a:t>, M., Ordonez, V., &amp; Chang, K.-W. (2018). Gender Bias in Coreference Resolution: Evaluation and Debiasing Methods. </a:t>
            </a:r>
            <a:r>
              <a:rPr lang="en-US" sz="1200" i="1" dirty="0">
                <a:effectLst/>
              </a:rPr>
              <a:t>ArXiv:1804.06876 [Cs]</a:t>
            </a:r>
            <a:r>
              <a:rPr lang="en-US" sz="1200" dirty="0">
                <a:effectLst/>
              </a:rPr>
              <a:t>. </a:t>
            </a:r>
          </a:p>
        </p:txBody>
      </p:sp>
    </p:spTree>
    <p:extLst>
      <p:ext uri="{BB962C8B-B14F-4D97-AF65-F5344CB8AC3E}">
        <p14:creationId xmlns:p14="http://schemas.microsoft.com/office/powerpoint/2010/main" val="253728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A7826D-7C0A-D44E-8791-116CA70BAD5C}"/>
              </a:ext>
            </a:extLst>
          </p:cNvPr>
          <p:cNvSpPr>
            <a:spLocks noGrp="1"/>
          </p:cNvSpPr>
          <p:nvPr>
            <p:ph type="title"/>
          </p:nvPr>
        </p:nvSpPr>
        <p:spPr/>
        <p:txBody>
          <a:bodyPr/>
          <a:lstStyle/>
          <a:p>
            <a:r>
              <a:rPr lang="en-US" dirty="0"/>
              <a:t>Reminder: The case study</a:t>
            </a:r>
          </a:p>
        </p:txBody>
      </p:sp>
      <p:pic>
        <p:nvPicPr>
          <p:cNvPr id="5" name="Online Media 4" descr="Racial bias found in health care company algorithm">
            <a:hlinkClick r:id="" action="ppaction://media"/>
            <a:extLst>
              <a:ext uri="{FF2B5EF4-FFF2-40B4-BE49-F238E27FC236}">
                <a16:creationId xmlns:a16="http://schemas.microsoft.com/office/drawing/2014/main" id="{A4C49886-64FA-1641-AED7-C39D006B886A}"/>
              </a:ext>
            </a:extLst>
          </p:cNvPr>
          <p:cNvPicPr>
            <a:picLocks noRot="1" noChangeAspect="1"/>
          </p:cNvPicPr>
          <p:nvPr>
            <a:videoFile r:link="rId1"/>
          </p:nvPr>
        </p:nvPicPr>
        <p:blipFill>
          <a:blip r:embed="rId3"/>
          <a:stretch>
            <a:fillRect/>
          </a:stretch>
        </p:blipFill>
        <p:spPr>
          <a:xfrm>
            <a:off x="2326640" y="1492250"/>
            <a:ext cx="8067310" cy="4558030"/>
          </a:xfrm>
          <a:prstGeom prst="rect">
            <a:avLst/>
          </a:prstGeom>
        </p:spPr>
      </p:pic>
    </p:spTree>
    <p:extLst>
      <p:ext uri="{BB962C8B-B14F-4D97-AF65-F5344CB8AC3E}">
        <p14:creationId xmlns:p14="http://schemas.microsoft.com/office/powerpoint/2010/main" val="186498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0C5DB-CBCD-184D-9E85-AFCD45E414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4" name="Rectangle 3">
            <a:extLst>
              <a:ext uri="{FF2B5EF4-FFF2-40B4-BE49-F238E27FC236}">
                <a16:creationId xmlns:a16="http://schemas.microsoft.com/office/drawing/2014/main" id="{562F289F-6457-2748-8A51-0D12A521FEAC}"/>
              </a:ext>
            </a:extLst>
          </p:cNvPr>
          <p:cNvSpPr/>
          <p:nvPr/>
        </p:nvSpPr>
        <p:spPr>
          <a:xfrm>
            <a:off x="2391294" y="1496531"/>
            <a:ext cx="7342909" cy="2554545"/>
          </a:xfrm>
          <a:prstGeom prst="rect">
            <a:avLst/>
          </a:prstGeom>
        </p:spPr>
        <p:txBody>
          <a:bodyPr wrap="square">
            <a:spAutoFit/>
          </a:bodyPr>
          <a:lstStyle/>
          <a:p>
            <a:r>
              <a:rPr lang="en-US" sz="4000" dirty="0">
                <a:latin typeface="Century Gothic" panose="020B0502020202020204" pitchFamily="34" charset="0"/>
              </a:rPr>
              <a:t>Feeding more information on people of color rather than focusing on white people. </a:t>
            </a:r>
          </a:p>
        </p:txBody>
      </p:sp>
    </p:spTree>
    <p:extLst>
      <p:ext uri="{BB962C8B-B14F-4D97-AF65-F5344CB8AC3E}">
        <p14:creationId xmlns:p14="http://schemas.microsoft.com/office/powerpoint/2010/main" val="2081276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DCDB94-1718-0746-BB71-40B873A098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pic>
        <p:nvPicPr>
          <p:cNvPr id="4" name="Picture 3">
            <a:extLst>
              <a:ext uri="{FF2B5EF4-FFF2-40B4-BE49-F238E27FC236}">
                <a16:creationId xmlns:a16="http://schemas.microsoft.com/office/drawing/2014/main" id="{ECBD76B6-DCBE-E548-BA8E-F03E52608B35}"/>
              </a:ext>
            </a:extLst>
          </p:cNvPr>
          <p:cNvPicPr>
            <a:picLocks noChangeAspect="1"/>
          </p:cNvPicPr>
          <p:nvPr/>
        </p:nvPicPr>
        <p:blipFill>
          <a:blip r:embed="rId3"/>
          <a:stretch>
            <a:fillRect/>
          </a:stretch>
        </p:blipFill>
        <p:spPr>
          <a:xfrm>
            <a:off x="3272548" y="91440"/>
            <a:ext cx="5887679" cy="5943600"/>
          </a:xfrm>
          <a:prstGeom prst="rect">
            <a:avLst/>
          </a:prstGeom>
        </p:spPr>
      </p:pic>
      <p:sp>
        <p:nvSpPr>
          <p:cNvPr id="5" name="Rectangle 4">
            <a:extLst>
              <a:ext uri="{FF2B5EF4-FFF2-40B4-BE49-F238E27FC236}">
                <a16:creationId xmlns:a16="http://schemas.microsoft.com/office/drawing/2014/main" id="{42B4E984-926B-3D40-86A1-1B751211F614}"/>
              </a:ext>
            </a:extLst>
          </p:cNvPr>
          <p:cNvSpPr/>
          <p:nvPr/>
        </p:nvSpPr>
        <p:spPr>
          <a:xfrm>
            <a:off x="73879" y="6035040"/>
            <a:ext cx="4330032" cy="307777"/>
          </a:xfrm>
          <a:prstGeom prst="rect">
            <a:avLst/>
          </a:prstGeom>
        </p:spPr>
        <p:txBody>
          <a:bodyPr wrap="none">
            <a:spAutoFit/>
          </a:bodyPr>
          <a:lstStyle/>
          <a:p>
            <a:r>
              <a:rPr lang="en-US" dirty="0"/>
              <a:t>https://</a:t>
            </a:r>
            <a:r>
              <a:rPr lang="en-US" dirty="0" err="1"/>
              <a:t>dl.acm.org</a:t>
            </a:r>
            <a:r>
              <a:rPr lang="en-US" dirty="0"/>
              <a:t>/</a:t>
            </a:r>
            <a:r>
              <a:rPr lang="en-US" dirty="0" err="1"/>
              <a:t>doi</a:t>
            </a:r>
            <a:r>
              <a:rPr lang="en-US" dirty="0"/>
              <a:t>/pdf/10.1145/3340531.3411980</a:t>
            </a:r>
          </a:p>
        </p:txBody>
      </p:sp>
      <p:pic>
        <p:nvPicPr>
          <p:cNvPr id="8" name="Picture 7">
            <a:extLst>
              <a:ext uri="{FF2B5EF4-FFF2-40B4-BE49-F238E27FC236}">
                <a16:creationId xmlns:a16="http://schemas.microsoft.com/office/drawing/2014/main" id="{616EA5B7-1D6F-CF4E-6C20-35FFD77CC845}"/>
              </a:ext>
            </a:extLst>
          </p:cNvPr>
          <p:cNvPicPr>
            <a:picLocks noChangeAspect="1"/>
          </p:cNvPicPr>
          <p:nvPr/>
        </p:nvPicPr>
        <p:blipFill>
          <a:blip r:embed="rId4"/>
          <a:stretch>
            <a:fillRect/>
          </a:stretch>
        </p:blipFill>
        <p:spPr>
          <a:xfrm>
            <a:off x="800100" y="2279650"/>
            <a:ext cx="10591800" cy="2298700"/>
          </a:xfrm>
          <a:prstGeom prst="rect">
            <a:avLst/>
          </a:prstGeom>
        </p:spPr>
      </p:pic>
    </p:spTree>
    <p:extLst>
      <p:ext uri="{BB962C8B-B14F-4D97-AF65-F5344CB8AC3E}">
        <p14:creationId xmlns:p14="http://schemas.microsoft.com/office/powerpoint/2010/main" val="193640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57781-5DD5-5E41-A4C7-CC6F21C7EA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
        <p:nvSpPr>
          <p:cNvPr id="3" name="Rectangle 2">
            <a:extLst>
              <a:ext uri="{FF2B5EF4-FFF2-40B4-BE49-F238E27FC236}">
                <a16:creationId xmlns:a16="http://schemas.microsoft.com/office/drawing/2014/main" id="{143FC2FE-B042-0145-80F6-C67ED3C8BBBF}"/>
              </a:ext>
            </a:extLst>
          </p:cNvPr>
          <p:cNvSpPr/>
          <p:nvPr/>
        </p:nvSpPr>
        <p:spPr>
          <a:xfrm>
            <a:off x="2235982" y="2457249"/>
            <a:ext cx="8579709" cy="2123658"/>
          </a:xfrm>
          <a:prstGeom prst="rect">
            <a:avLst/>
          </a:prstGeom>
        </p:spPr>
        <p:txBody>
          <a:bodyPr wrap="square">
            <a:spAutoFit/>
          </a:bodyPr>
          <a:lstStyle/>
          <a:p>
            <a:r>
              <a:rPr lang="en-US" sz="4400" dirty="0">
                <a:latin typeface="Century Gothic" panose="020B0502020202020204" pitchFamily="34" charset="0"/>
              </a:rPr>
              <a:t>Completely collect new data and </a:t>
            </a:r>
            <a:r>
              <a:rPr lang="en-US" sz="4400" dirty="0">
                <a:highlight>
                  <a:srgbClr val="FFFF00"/>
                </a:highlight>
                <a:latin typeface="Century Gothic" panose="020B0502020202020204" pitchFamily="34" charset="0"/>
              </a:rPr>
              <a:t>rewrite the entire algorithm</a:t>
            </a:r>
            <a:r>
              <a:rPr lang="en-US" sz="4400" dirty="0">
                <a:latin typeface="Century Gothic" panose="020B0502020202020204" pitchFamily="34" charset="0"/>
              </a:rPr>
              <a:t> without the bias.</a:t>
            </a:r>
          </a:p>
        </p:txBody>
      </p:sp>
      <p:sp>
        <p:nvSpPr>
          <p:cNvPr id="4" name="Rectangle 3">
            <a:extLst>
              <a:ext uri="{FF2B5EF4-FFF2-40B4-BE49-F238E27FC236}">
                <a16:creationId xmlns:a16="http://schemas.microsoft.com/office/drawing/2014/main" id="{554B157D-4E97-6D4B-81DF-9A75563BCAAB}"/>
              </a:ext>
            </a:extLst>
          </p:cNvPr>
          <p:cNvSpPr/>
          <p:nvPr/>
        </p:nvSpPr>
        <p:spPr>
          <a:xfrm>
            <a:off x="1276284" y="297531"/>
            <a:ext cx="8452955" cy="707886"/>
          </a:xfrm>
          <a:prstGeom prst="rect">
            <a:avLst/>
          </a:prstGeom>
        </p:spPr>
        <p:txBody>
          <a:bodyPr wrap="none">
            <a:spAutoFit/>
          </a:bodyPr>
          <a:lstStyle/>
          <a:p>
            <a:r>
              <a:rPr lang="en-US" sz="4000" b="1" dirty="0">
                <a:latin typeface="EB Garamond" pitchFamily="2" charset="0"/>
              </a:rPr>
              <a:t>How might you change the algorithm?</a:t>
            </a:r>
            <a:endParaRPr lang="en-US" sz="4000" dirty="0"/>
          </a:p>
        </p:txBody>
      </p:sp>
    </p:spTree>
    <p:extLst>
      <p:ext uri="{BB962C8B-B14F-4D97-AF65-F5344CB8AC3E}">
        <p14:creationId xmlns:p14="http://schemas.microsoft.com/office/powerpoint/2010/main" val="192491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A6A678-595F-AC48-A8DA-65471A2781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10242" name="Picture 2" descr="Lipstick on a Pig — Existing Debiasing Methods Simply Cover-up Systematic  Gender Biases in Word Embeddings But do not Remove Them” | by Aakash  Srinivasan | Medium">
            <a:extLst>
              <a:ext uri="{FF2B5EF4-FFF2-40B4-BE49-F238E27FC236}">
                <a16:creationId xmlns:a16="http://schemas.microsoft.com/office/drawing/2014/main" id="{87B4166B-2EB9-AA4A-B9F0-5EFB74A733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2286" y="0"/>
            <a:ext cx="77724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3E3B655-FFEF-9743-A437-3CC27F26AB47}"/>
              </a:ext>
            </a:extLst>
          </p:cNvPr>
          <p:cNvSpPr/>
          <p:nvPr/>
        </p:nvSpPr>
        <p:spPr>
          <a:xfrm>
            <a:off x="109528" y="5961720"/>
            <a:ext cx="10887986" cy="523220"/>
          </a:xfrm>
          <a:prstGeom prst="rect">
            <a:avLst/>
          </a:prstGeom>
        </p:spPr>
        <p:txBody>
          <a:bodyPr wrap="square">
            <a:spAutoFit/>
          </a:bodyPr>
          <a:lstStyle/>
          <a:p>
            <a:r>
              <a:rPr lang="en-US" dirty="0" err="1">
                <a:solidFill>
                  <a:srgbClr val="222222"/>
                </a:solidFill>
                <a:latin typeface="Arial" panose="020B0604020202020204" pitchFamily="34" charset="0"/>
              </a:rPr>
              <a:t>Gonen</a:t>
            </a:r>
            <a:r>
              <a:rPr lang="en-US" dirty="0">
                <a:solidFill>
                  <a:srgbClr val="222222"/>
                </a:solidFill>
                <a:latin typeface="Arial" panose="020B0604020202020204" pitchFamily="34" charset="0"/>
              </a:rPr>
              <a:t>, H., &amp; Goldberg, Y. (2019). Lipstick on a Pig: Debiasing Methods Cover up Systematic Gender Biases in Word Embeddings But do not Remove Them. In </a:t>
            </a:r>
            <a:r>
              <a:rPr lang="en-US" i="1" dirty="0">
                <a:solidFill>
                  <a:srgbClr val="222222"/>
                </a:solidFill>
                <a:latin typeface="Arial" panose="020B0604020202020204" pitchFamily="34" charset="0"/>
              </a:rPr>
              <a:t>Proceedings of NAACL-HLT</a:t>
            </a:r>
            <a:r>
              <a:rPr lang="en-US" dirty="0">
                <a:solidFill>
                  <a:srgbClr val="222222"/>
                </a:solidFill>
                <a:latin typeface="Arial" panose="020B0604020202020204" pitchFamily="34" charset="0"/>
              </a:rPr>
              <a:t> (pp. 609-614).</a:t>
            </a:r>
            <a:endParaRPr lang="en-US" dirty="0"/>
          </a:p>
        </p:txBody>
      </p:sp>
    </p:spTree>
    <p:extLst>
      <p:ext uri="{BB962C8B-B14F-4D97-AF65-F5344CB8AC3E}">
        <p14:creationId xmlns:p14="http://schemas.microsoft.com/office/powerpoint/2010/main" val="1825224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57781-5DD5-5E41-A4C7-CC6F21C7EA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3" name="Rectangle 2">
            <a:extLst>
              <a:ext uri="{FF2B5EF4-FFF2-40B4-BE49-F238E27FC236}">
                <a16:creationId xmlns:a16="http://schemas.microsoft.com/office/drawing/2014/main" id="{143FC2FE-B042-0145-80F6-C67ED3C8BBBF}"/>
              </a:ext>
            </a:extLst>
          </p:cNvPr>
          <p:cNvSpPr/>
          <p:nvPr/>
        </p:nvSpPr>
        <p:spPr>
          <a:xfrm>
            <a:off x="1749094" y="1699973"/>
            <a:ext cx="9259331" cy="1938992"/>
          </a:xfrm>
          <a:prstGeom prst="rect">
            <a:avLst/>
          </a:prstGeom>
        </p:spPr>
        <p:txBody>
          <a:bodyPr wrap="square">
            <a:spAutoFit/>
          </a:bodyPr>
          <a:lstStyle/>
          <a:p>
            <a:r>
              <a:rPr lang="en-US" sz="4000" dirty="0">
                <a:latin typeface="Century Gothic" panose="020B0502020202020204" pitchFamily="34" charset="0"/>
              </a:rPr>
              <a:t>Group consensus for the systems to maintain neutrality. </a:t>
            </a:r>
            <a:r>
              <a:rPr lang="en-US" sz="4000" dirty="0">
                <a:highlight>
                  <a:srgbClr val="FFFF00"/>
                </a:highlight>
                <a:latin typeface="Century Gothic" panose="020B0502020202020204" pitchFamily="34" charset="0"/>
              </a:rPr>
              <a:t>Third-party reviewing</a:t>
            </a:r>
          </a:p>
        </p:txBody>
      </p:sp>
      <p:sp>
        <p:nvSpPr>
          <p:cNvPr id="4" name="Rectangle 3">
            <a:extLst>
              <a:ext uri="{FF2B5EF4-FFF2-40B4-BE49-F238E27FC236}">
                <a16:creationId xmlns:a16="http://schemas.microsoft.com/office/drawing/2014/main" id="{554B157D-4E97-6D4B-81DF-9A75563BCAAB}"/>
              </a:ext>
            </a:extLst>
          </p:cNvPr>
          <p:cNvSpPr/>
          <p:nvPr/>
        </p:nvSpPr>
        <p:spPr>
          <a:xfrm>
            <a:off x="1276284" y="297531"/>
            <a:ext cx="8452955" cy="707886"/>
          </a:xfrm>
          <a:prstGeom prst="rect">
            <a:avLst/>
          </a:prstGeom>
        </p:spPr>
        <p:txBody>
          <a:bodyPr wrap="none">
            <a:spAutoFit/>
          </a:bodyPr>
          <a:lstStyle/>
          <a:p>
            <a:r>
              <a:rPr lang="en-US" sz="4000" b="1" dirty="0">
                <a:latin typeface="EB Garamond" pitchFamily="2" charset="0"/>
              </a:rPr>
              <a:t>How might you change the algorithm?</a:t>
            </a:r>
            <a:endParaRPr lang="en-US" sz="4000" dirty="0"/>
          </a:p>
        </p:txBody>
      </p:sp>
      <p:sp>
        <p:nvSpPr>
          <p:cNvPr id="5" name="Rectangle 4">
            <a:extLst>
              <a:ext uri="{FF2B5EF4-FFF2-40B4-BE49-F238E27FC236}">
                <a16:creationId xmlns:a16="http://schemas.microsoft.com/office/drawing/2014/main" id="{B76C57F3-FC3C-A943-9F8D-DF00391929BA}"/>
              </a:ext>
            </a:extLst>
          </p:cNvPr>
          <p:cNvSpPr/>
          <p:nvPr/>
        </p:nvSpPr>
        <p:spPr>
          <a:xfrm>
            <a:off x="2193503" y="4034642"/>
            <a:ext cx="9004927" cy="2246769"/>
          </a:xfrm>
          <a:prstGeom prst="rect">
            <a:avLst/>
          </a:prstGeom>
        </p:spPr>
        <p:txBody>
          <a:bodyPr wrap="square">
            <a:spAutoFit/>
          </a:bodyPr>
          <a:lstStyle/>
          <a:p>
            <a:r>
              <a:rPr lang="en-US" sz="2800" dirty="0">
                <a:latin typeface="Century Gothic" panose="020B0502020202020204" pitchFamily="34" charset="0"/>
              </a:rPr>
              <a:t>The steps we would take to change the algorithm is to </a:t>
            </a:r>
            <a:r>
              <a:rPr lang="en-US" sz="2800" dirty="0">
                <a:highlight>
                  <a:srgbClr val="FFFF00"/>
                </a:highlight>
                <a:latin typeface="Century Gothic" panose="020B0502020202020204" pitchFamily="34" charset="0"/>
              </a:rPr>
              <a:t>have a more diverse group recreate it from scratch</a:t>
            </a:r>
            <a:r>
              <a:rPr lang="en-US" sz="2800" dirty="0">
                <a:latin typeface="Century Gothic" panose="020B0502020202020204" pitchFamily="34" charset="0"/>
              </a:rPr>
              <a:t>. To allocate a certain group of people to look after what is wrong with algorithms that are giving racist outcomes.</a:t>
            </a:r>
          </a:p>
        </p:txBody>
      </p:sp>
    </p:spTree>
    <p:extLst>
      <p:ext uri="{BB962C8B-B14F-4D97-AF65-F5344CB8AC3E}">
        <p14:creationId xmlns:p14="http://schemas.microsoft.com/office/powerpoint/2010/main" val="2019455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4286BC-4C92-094E-AD6E-E951CA1B76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pic>
        <p:nvPicPr>
          <p:cNvPr id="3" name="Picture 2">
            <a:extLst>
              <a:ext uri="{FF2B5EF4-FFF2-40B4-BE49-F238E27FC236}">
                <a16:creationId xmlns:a16="http://schemas.microsoft.com/office/drawing/2014/main" id="{15279049-72AD-B043-B1F0-5CA9D9A82688}"/>
              </a:ext>
            </a:extLst>
          </p:cNvPr>
          <p:cNvPicPr>
            <a:picLocks noChangeAspect="1"/>
          </p:cNvPicPr>
          <p:nvPr/>
        </p:nvPicPr>
        <p:blipFill>
          <a:blip r:embed="rId2"/>
          <a:stretch>
            <a:fillRect/>
          </a:stretch>
        </p:blipFill>
        <p:spPr>
          <a:xfrm>
            <a:off x="2533650" y="307546"/>
            <a:ext cx="7124700" cy="5130800"/>
          </a:xfrm>
          <a:prstGeom prst="rect">
            <a:avLst/>
          </a:prstGeom>
        </p:spPr>
      </p:pic>
      <p:sp>
        <p:nvSpPr>
          <p:cNvPr id="4" name="Rectangle 3">
            <a:extLst>
              <a:ext uri="{FF2B5EF4-FFF2-40B4-BE49-F238E27FC236}">
                <a16:creationId xmlns:a16="http://schemas.microsoft.com/office/drawing/2014/main" id="{0A13D5B7-5516-CE46-82BC-E0578565C31E}"/>
              </a:ext>
            </a:extLst>
          </p:cNvPr>
          <p:cNvSpPr/>
          <p:nvPr/>
        </p:nvSpPr>
        <p:spPr>
          <a:xfrm>
            <a:off x="183668" y="6060575"/>
            <a:ext cx="6921467" cy="307777"/>
          </a:xfrm>
          <a:prstGeom prst="rect">
            <a:avLst/>
          </a:prstGeom>
        </p:spPr>
        <p:txBody>
          <a:bodyPr wrap="square">
            <a:spAutoFit/>
          </a:bodyPr>
          <a:lstStyle/>
          <a:p>
            <a:r>
              <a:rPr lang="en-US" dirty="0"/>
              <a:t>https://</a:t>
            </a:r>
            <a:r>
              <a:rPr lang="en-US" dirty="0" err="1"/>
              <a:t>www.wired.com</a:t>
            </a:r>
            <a:r>
              <a:rPr lang="en-US" dirty="0"/>
              <a:t>/story/new-</a:t>
            </a:r>
            <a:r>
              <a:rPr lang="en-US" dirty="0" err="1"/>
              <a:t>york</a:t>
            </a:r>
            <a:r>
              <a:rPr lang="en-US" dirty="0"/>
              <a:t>-city-proposes-regulating-algorithms-hiring/</a:t>
            </a:r>
          </a:p>
        </p:txBody>
      </p:sp>
    </p:spTree>
    <p:extLst>
      <p:ext uri="{BB962C8B-B14F-4D97-AF65-F5344CB8AC3E}">
        <p14:creationId xmlns:p14="http://schemas.microsoft.com/office/powerpoint/2010/main" val="70948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57781-5DD5-5E41-A4C7-CC6F21C7EA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3" name="Rectangle 2">
            <a:extLst>
              <a:ext uri="{FF2B5EF4-FFF2-40B4-BE49-F238E27FC236}">
                <a16:creationId xmlns:a16="http://schemas.microsoft.com/office/drawing/2014/main" id="{143FC2FE-B042-0145-80F6-C67ED3C8BBBF}"/>
              </a:ext>
            </a:extLst>
          </p:cNvPr>
          <p:cNvSpPr/>
          <p:nvPr/>
        </p:nvSpPr>
        <p:spPr>
          <a:xfrm>
            <a:off x="1713468" y="2305615"/>
            <a:ext cx="9259331" cy="2308324"/>
          </a:xfrm>
          <a:prstGeom prst="rect">
            <a:avLst/>
          </a:prstGeom>
        </p:spPr>
        <p:txBody>
          <a:bodyPr wrap="square">
            <a:spAutoFit/>
          </a:bodyPr>
          <a:lstStyle/>
          <a:p>
            <a:r>
              <a:rPr lang="en-US" sz="3600" dirty="0">
                <a:latin typeface="Century Gothic" panose="020B0502020202020204" pitchFamily="34" charset="0"/>
              </a:rPr>
              <a:t>Don’t let the algorithm identify so specific of areas to be criminal, but </a:t>
            </a:r>
            <a:r>
              <a:rPr lang="en-US" sz="3600" dirty="0">
                <a:highlight>
                  <a:srgbClr val="FFFF00"/>
                </a:highlight>
                <a:latin typeface="Century Gothic" panose="020B0502020202020204" pitchFamily="34" charset="0"/>
              </a:rPr>
              <a:t>broaden the range that the program identifies with a high criminal rate.</a:t>
            </a:r>
          </a:p>
        </p:txBody>
      </p:sp>
      <p:sp>
        <p:nvSpPr>
          <p:cNvPr id="4" name="Rectangle 3">
            <a:extLst>
              <a:ext uri="{FF2B5EF4-FFF2-40B4-BE49-F238E27FC236}">
                <a16:creationId xmlns:a16="http://schemas.microsoft.com/office/drawing/2014/main" id="{554B157D-4E97-6D4B-81DF-9A75563BCAAB}"/>
              </a:ext>
            </a:extLst>
          </p:cNvPr>
          <p:cNvSpPr/>
          <p:nvPr/>
        </p:nvSpPr>
        <p:spPr>
          <a:xfrm>
            <a:off x="1276284" y="297531"/>
            <a:ext cx="8452955" cy="707886"/>
          </a:xfrm>
          <a:prstGeom prst="rect">
            <a:avLst/>
          </a:prstGeom>
        </p:spPr>
        <p:txBody>
          <a:bodyPr wrap="none">
            <a:spAutoFit/>
          </a:bodyPr>
          <a:lstStyle/>
          <a:p>
            <a:r>
              <a:rPr lang="en-US" sz="4000" b="1" dirty="0">
                <a:latin typeface="EB Garamond" pitchFamily="2" charset="0"/>
              </a:rPr>
              <a:t>How might you change the algorithm?</a:t>
            </a:r>
            <a:endParaRPr lang="en-US" sz="4000" dirty="0"/>
          </a:p>
        </p:txBody>
      </p:sp>
    </p:spTree>
    <p:extLst>
      <p:ext uri="{BB962C8B-B14F-4D97-AF65-F5344CB8AC3E}">
        <p14:creationId xmlns:p14="http://schemas.microsoft.com/office/powerpoint/2010/main" val="2698811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5D9194-3CA0-0E46-A173-41F559B983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
        <p:nvSpPr>
          <p:cNvPr id="3" name="Rectangle 2">
            <a:extLst>
              <a:ext uri="{FF2B5EF4-FFF2-40B4-BE49-F238E27FC236}">
                <a16:creationId xmlns:a16="http://schemas.microsoft.com/office/drawing/2014/main" id="{9654B5BB-DF21-F74F-AE60-4F09A22DC63B}"/>
              </a:ext>
            </a:extLst>
          </p:cNvPr>
          <p:cNvSpPr/>
          <p:nvPr/>
        </p:nvSpPr>
        <p:spPr>
          <a:xfrm>
            <a:off x="269161" y="5809724"/>
            <a:ext cx="3159839" cy="307777"/>
          </a:xfrm>
          <a:prstGeom prst="rect">
            <a:avLst/>
          </a:prstGeom>
        </p:spPr>
        <p:txBody>
          <a:bodyPr wrap="none">
            <a:spAutoFit/>
          </a:bodyPr>
          <a:lstStyle/>
          <a:p>
            <a:r>
              <a:rPr lang="en-US" dirty="0"/>
              <a:t>https://</a:t>
            </a:r>
            <a:r>
              <a:rPr lang="en-US" dirty="0" err="1"/>
              <a:t>whitecollar.thenewinquiry.com</a:t>
            </a:r>
            <a:r>
              <a:rPr lang="en-US" dirty="0"/>
              <a:t>/</a:t>
            </a:r>
          </a:p>
        </p:txBody>
      </p:sp>
      <p:pic>
        <p:nvPicPr>
          <p:cNvPr id="4" name="Picture 3">
            <a:extLst>
              <a:ext uri="{FF2B5EF4-FFF2-40B4-BE49-F238E27FC236}">
                <a16:creationId xmlns:a16="http://schemas.microsoft.com/office/drawing/2014/main" id="{C0D54D33-C892-0541-AD4A-1791A8D6E95B}"/>
              </a:ext>
            </a:extLst>
          </p:cNvPr>
          <p:cNvPicPr>
            <a:picLocks noChangeAspect="1"/>
          </p:cNvPicPr>
          <p:nvPr/>
        </p:nvPicPr>
        <p:blipFill>
          <a:blip r:embed="rId2"/>
          <a:stretch>
            <a:fillRect/>
          </a:stretch>
        </p:blipFill>
        <p:spPr>
          <a:xfrm>
            <a:off x="3429000" y="252627"/>
            <a:ext cx="5334000" cy="5537200"/>
          </a:xfrm>
          <a:prstGeom prst="rect">
            <a:avLst/>
          </a:prstGeom>
        </p:spPr>
      </p:pic>
    </p:spTree>
    <p:extLst>
      <p:ext uri="{BB962C8B-B14F-4D97-AF65-F5344CB8AC3E}">
        <p14:creationId xmlns:p14="http://schemas.microsoft.com/office/powerpoint/2010/main" val="355914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57781-5DD5-5E41-A4C7-CC6F21C7EA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4" name="Rectangle 3">
            <a:extLst>
              <a:ext uri="{FF2B5EF4-FFF2-40B4-BE49-F238E27FC236}">
                <a16:creationId xmlns:a16="http://schemas.microsoft.com/office/drawing/2014/main" id="{554B157D-4E97-6D4B-81DF-9A75563BCAAB}"/>
              </a:ext>
            </a:extLst>
          </p:cNvPr>
          <p:cNvSpPr/>
          <p:nvPr/>
        </p:nvSpPr>
        <p:spPr>
          <a:xfrm>
            <a:off x="1276284" y="297531"/>
            <a:ext cx="8452955" cy="707886"/>
          </a:xfrm>
          <a:prstGeom prst="rect">
            <a:avLst/>
          </a:prstGeom>
        </p:spPr>
        <p:txBody>
          <a:bodyPr wrap="none">
            <a:spAutoFit/>
          </a:bodyPr>
          <a:lstStyle/>
          <a:p>
            <a:r>
              <a:rPr lang="en-US" sz="4000" b="1" dirty="0">
                <a:latin typeface="EB Garamond" pitchFamily="2" charset="0"/>
              </a:rPr>
              <a:t>How might you change the algorithm?</a:t>
            </a:r>
            <a:endParaRPr lang="en-US" sz="4000" dirty="0"/>
          </a:p>
        </p:txBody>
      </p:sp>
      <p:sp>
        <p:nvSpPr>
          <p:cNvPr id="5" name="Rectangle 4">
            <a:extLst>
              <a:ext uri="{FF2B5EF4-FFF2-40B4-BE49-F238E27FC236}">
                <a16:creationId xmlns:a16="http://schemas.microsoft.com/office/drawing/2014/main" id="{F6FF5E65-B350-3542-9A32-15E509A00F8D}"/>
              </a:ext>
            </a:extLst>
          </p:cNvPr>
          <p:cNvSpPr/>
          <p:nvPr/>
        </p:nvSpPr>
        <p:spPr>
          <a:xfrm>
            <a:off x="2799145" y="2151999"/>
            <a:ext cx="8233031" cy="3046988"/>
          </a:xfrm>
          <a:prstGeom prst="rect">
            <a:avLst/>
          </a:prstGeom>
        </p:spPr>
        <p:txBody>
          <a:bodyPr wrap="square">
            <a:spAutoFit/>
          </a:bodyPr>
          <a:lstStyle/>
          <a:p>
            <a:r>
              <a:rPr lang="en-US" sz="3200" dirty="0">
                <a:latin typeface="Century Gothic" panose="020B0502020202020204" pitchFamily="34" charset="0"/>
              </a:rPr>
              <a:t>What about </a:t>
            </a:r>
            <a:r>
              <a:rPr lang="en-US" sz="3200" dirty="0">
                <a:highlight>
                  <a:srgbClr val="FFFF00"/>
                </a:highlight>
                <a:latin typeface="Century Gothic" panose="020B0502020202020204" pitchFamily="34" charset="0"/>
              </a:rPr>
              <a:t>giving each computer scientist a sheet about what they need to write in the algorithm</a:t>
            </a:r>
            <a:r>
              <a:rPr lang="en-US" sz="3200" dirty="0">
                <a:latin typeface="Century Gothic" panose="020B0502020202020204" pitchFamily="34" charset="0"/>
              </a:rPr>
              <a:t>? Like for example having in their heads that they have to include everyone in the algorithm?</a:t>
            </a:r>
          </a:p>
        </p:txBody>
      </p:sp>
    </p:spTree>
    <p:extLst>
      <p:ext uri="{BB962C8B-B14F-4D97-AF65-F5344CB8AC3E}">
        <p14:creationId xmlns:p14="http://schemas.microsoft.com/office/powerpoint/2010/main" val="2274790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FD7F83-3712-244B-B7BE-0464D20E53A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3" name="Picture 2">
            <a:extLst>
              <a:ext uri="{FF2B5EF4-FFF2-40B4-BE49-F238E27FC236}">
                <a16:creationId xmlns:a16="http://schemas.microsoft.com/office/drawing/2014/main" id="{1A25E276-657C-A04C-BC21-9990B627BD4F}"/>
              </a:ext>
            </a:extLst>
          </p:cNvPr>
          <p:cNvPicPr>
            <a:picLocks noChangeAspect="1"/>
          </p:cNvPicPr>
          <p:nvPr/>
        </p:nvPicPr>
        <p:blipFill>
          <a:blip r:embed="rId2"/>
          <a:stretch>
            <a:fillRect/>
          </a:stretch>
        </p:blipFill>
        <p:spPr>
          <a:xfrm>
            <a:off x="6096000" y="286905"/>
            <a:ext cx="5026396" cy="6090122"/>
          </a:xfrm>
          <a:prstGeom prst="rect">
            <a:avLst/>
          </a:prstGeom>
        </p:spPr>
      </p:pic>
      <p:pic>
        <p:nvPicPr>
          <p:cNvPr id="4" name="Picture 3">
            <a:extLst>
              <a:ext uri="{FF2B5EF4-FFF2-40B4-BE49-F238E27FC236}">
                <a16:creationId xmlns:a16="http://schemas.microsoft.com/office/drawing/2014/main" id="{8CE855E2-9271-FA49-A993-E3E173DAB7C7}"/>
              </a:ext>
            </a:extLst>
          </p:cNvPr>
          <p:cNvPicPr>
            <a:picLocks noChangeAspect="1"/>
          </p:cNvPicPr>
          <p:nvPr/>
        </p:nvPicPr>
        <p:blipFill>
          <a:blip r:embed="rId3"/>
          <a:stretch>
            <a:fillRect/>
          </a:stretch>
        </p:blipFill>
        <p:spPr>
          <a:xfrm>
            <a:off x="223476" y="1918195"/>
            <a:ext cx="5461000" cy="2641600"/>
          </a:xfrm>
          <a:prstGeom prst="rect">
            <a:avLst/>
          </a:prstGeom>
        </p:spPr>
      </p:pic>
    </p:spTree>
    <p:extLst>
      <p:ext uri="{BB962C8B-B14F-4D97-AF65-F5344CB8AC3E}">
        <p14:creationId xmlns:p14="http://schemas.microsoft.com/office/powerpoint/2010/main" val="3591301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eaed67ee57_0_362"/>
          <p:cNvSpPr txBox="1">
            <a:spLocks noGrp="1"/>
          </p:cNvSpPr>
          <p:nvPr>
            <p:ph type="dt" idx="10"/>
          </p:nvPr>
        </p:nvSpPr>
        <p:spPr>
          <a:xfrm>
            <a:off x="280982" y="648494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a:t>8/17/21</a:t>
            </a:r>
            <a:endParaRPr sz="1000"/>
          </a:p>
        </p:txBody>
      </p:sp>
      <p:sp>
        <p:nvSpPr>
          <p:cNvPr id="542" name="Google Shape;542;geaed67ee57_0_362"/>
          <p:cNvSpPr txBox="1">
            <a:spLocks noGrp="1"/>
          </p:cNvSpPr>
          <p:nvPr>
            <p:ph type="ftr" idx="11"/>
          </p:nvPr>
        </p:nvSpPr>
        <p:spPr>
          <a:xfrm>
            <a:off x="4038600" y="648494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000"/>
              <a:t>UB</a:t>
            </a:r>
            <a:endParaRPr sz="1000"/>
          </a:p>
        </p:txBody>
      </p:sp>
      <p:sp>
        <p:nvSpPr>
          <p:cNvPr id="543" name="Google Shape;543;geaed67ee57_0_362"/>
          <p:cNvSpPr txBox="1">
            <a:spLocks noGrp="1"/>
          </p:cNvSpPr>
          <p:nvPr>
            <p:ph type="sldNum" idx="12"/>
          </p:nvPr>
        </p:nvSpPr>
        <p:spPr>
          <a:xfrm>
            <a:off x="9339272" y="648494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t>3</a:t>
            </a:fld>
            <a:endParaRPr sz="1000"/>
          </a:p>
        </p:txBody>
      </p:sp>
      <p:sp>
        <p:nvSpPr>
          <p:cNvPr id="554" name="Google Shape;554;geaed67ee57_0_362"/>
          <p:cNvSpPr txBox="1"/>
          <p:nvPr/>
        </p:nvSpPr>
        <p:spPr>
          <a:xfrm>
            <a:off x="4628100" y="259725"/>
            <a:ext cx="7563900" cy="152961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800" b="1" dirty="0">
                <a:solidFill>
                  <a:schemeClr val="dk1"/>
                </a:solidFill>
                <a:latin typeface="EB Garamond"/>
                <a:ea typeface="EB Garamond"/>
                <a:cs typeface="EB Garamond"/>
                <a:sym typeface="EB Garamond"/>
              </a:rPr>
              <a:t>Why</a:t>
            </a:r>
            <a:r>
              <a:rPr lang="en-US" sz="3800" dirty="0">
                <a:solidFill>
                  <a:schemeClr val="dk1"/>
                </a:solidFill>
                <a:latin typeface="EB Garamond"/>
                <a:ea typeface="EB Garamond"/>
                <a:cs typeface="EB Garamond"/>
                <a:sym typeface="EB Garamond"/>
              </a:rPr>
              <a:t> (were there racial disparities in the algorithm’s recommendation)?</a:t>
            </a:r>
            <a:endParaRPr sz="4100" dirty="0"/>
          </a:p>
        </p:txBody>
      </p:sp>
      <p:sp>
        <p:nvSpPr>
          <p:cNvPr id="555" name="Google Shape;555;geaed67ee57_0_362"/>
          <p:cNvSpPr txBox="1"/>
          <p:nvPr/>
        </p:nvSpPr>
        <p:spPr>
          <a:xfrm>
            <a:off x="5302525" y="2670150"/>
            <a:ext cx="5730900" cy="19116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3400">
                <a:solidFill>
                  <a:schemeClr val="dk1"/>
                </a:solidFill>
                <a:latin typeface="EB Garamond"/>
                <a:ea typeface="EB Garamond"/>
                <a:cs typeface="EB Garamond"/>
                <a:sym typeface="EB Garamond"/>
              </a:rPr>
              <a:t>A: Because the </a:t>
            </a:r>
            <a:r>
              <a:rPr lang="en-US" sz="3400" b="1">
                <a:solidFill>
                  <a:schemeClr val="dk1"/>
                </a:solidFill>
                <a:latin typeface="EB Garamond"/>
                <a:ea typeface="EB Garamond"/>
                <a:cs typeface="EB Garamond"/>
                <a:sym typeface="EB Garamond"/>
              </a:rPr>
              <a:t>algorithm</a:t>
            </a:r>
            <a:r>
              <a:rPr lang="en-US" sz="3400">
                <a:solidFill>
                  <a:schemeClr val="dk1"/>
                </a:solidFill>
                <a:latin typeface="EB Garamond"/>
                <a:ea typeface="EB Garamond"/>
                <a:cs typeface="EB Garamond"/>
                <a:sym typeface="EB Garamond"/>
              </a:rPr>
              <a:t> developers chose a proxy variable that had racial bias. </a:t>
            </a:r>
            <a:endParaRPr sz="5100">
              <a:solidFill>
                <a:schemeClr val="dk1"/>
              </a:solidFill>
              <a:latin typeface="Century Gothic"/>
              <a:ea typeface="Century Gothic"/>
              <a:cs typeface="Century Gothic"/>
              <a:sym typeface="Century Gothic"/>
            </a:endParaRPr>
          </a:p>
        </p:txBody>
      </p:sp>
      <p:pic>
        <p:nvPicPr>
          <p:cNvPr id="17" name="Picture 16">
            <a:extLst>
              <a:ext uri="{FF2B5EF4-FFF2-40B4-BE49-F238E27FC236}">
                <a16:creationId xmlns:a16="http://schemas.microsoft.com/office/drawing/2014/main" id="{93FAD70E-6987-C54A-A70F-5CC3120FCDA0}"/>
              </a:ext>
            </a:extLst>
          </p:cNvPr>
          <p:cNvPicPr>
            <a:picLocks noChangeAspect="1"/>
          </p:cNvPicPr>
          <p:nvPr/>
        </p:nvPicPr>
        <p:blipFill>
          <a:blip r:embed="rId3"/>
          <a:stretch>
            <a:fillRect/>
          </a:stretch>
        </p:blipFill>
        <p:spPr>
          <a:xfrm>
            <a:off x="818437" y="3741821"/>
            <a:ext cx="1873469" cy="16798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57781-5DD5-5E41-A4C7-CC6F21C7EA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3" name="Rectangle 2">
            <a:extLst>
              <a:ext uri="{FF2B5EF4-FFF2-40B4-BE49-F238E27FC236}">
                <a16:creationId xmlns:a16="http://schemas.microsoft.com/office/drawing/2014/main" id="{143FC2FE-B042-0145-80F6-C67ED3C8BBBF}"/>
              </a:ext>
            </a:extLst>
          </p:cNvPr>
          <p:cNvSpPr/>
          <p:nvPr/>
        </p:nvSpPr>
        <p:spPr>
          <a:xfrm>
            <a:off x="1179692" y="2271604"/>
            <a:ext cx="9531180" cy="1323439"/>
          </a:xfrm>
          <a:prstGeom prst="rect">
            <a:avLst/>
          </a:prstGeom>
        </p:spPr>
        <p:txBody>
          <a:bodyPr wrap="square">
            <a:spAutoFit/>
          </a:bodyPr>
          <a:lstStyle/>
          <a:p>
            <a:r>
              <a:rPr lang="en-US" sz="4000" dirty="0">
                <a:highlight>
                  <a:srgbClr val="FFFF00"/>
                </a:highlight>
                <a:latin typeface="Century Gothic" panose="020B0502020202020204" pitchFamily="34" charset="0"/>
              </a:rPr>
              <a:t>Incorporate a more diverse group into the machine learning process.</a:t>
            </a:r>
          </a:p>
        </p:txBody>
      </p:sp>
      <p:sp>
        <p:nvSpPr>
          <p:cNvPr id="4" name="Rectangle 3">
            <a:extLst>
              <a:ext uri="{FF2B5EF4-FFF2-40B4-BE49-F238E27FC236}">
                <a16:creationId xmlns:a16="http://schemas.microsoft.com/office/drawing/2014/main" id="{554B157D-4E97-6D4B-81DF-9A75563BCAAB}"/>
              </a:ext>
            </a:extLst>
          </p:cNvPr>
          <p:cNvSpPr/>
          <p:nvPr/>
        </p:nvSpPr>
        <p:spPr>
          <a:xfrm>
            <a:off x="1276284" y="297531"/>
            <a:ext cx="8452955" cy="707886"/>
          </a:xfrm>
          <a:prstGeom prst="rect">
            <a:avLst/>
          </a:prstGeom>
        </p:spPr>
        <p:txBody>
          <a:bodyPr wrap="none">
            <a:spAutoFit/>
          </a:bodyPr>
          <a:lstStyle/>
          <a:p>
            <a:r>
              <a:rPr lang="en-US" sz="4000" b="1" dirty="0">
                <a:latin typeface="EB Garamond" pitchFamily="2" charset="0"/>
              </a:rPr>
              <a:t>How might you change the algorithm?</a:t>
            </a:r>
            <a:endParaRPr lang="en-US" sz="4000" dirty="0"/>
          </a:p>
        </p:txBody>
      </p:sp>
      <p:sp>
        <p:nvSpPr>
          <p:cNvPr id="5" name="Rectangle 4">
            <a:extLst>
              <a:ext uri="{FF2B5EF4-FFF2-40B4-BE49-F238E27FC236}">
                <a16:creationId xmlns:a16="http://schemas.microsoft.com/office/drawing/2014/main" id="{CBD66A5F-3DD9-7847-8DC7-5FE2E0DC962A}"/>
              </a:ext>
            </a:extLst>
          </p:cNvPr>
          <p:cNvSpPr/>
          <p:nvPr/>
        </p:nvSpPr>
        <p:spPr>
          <a:xfrm>
            <a:off x="3843645" y="4184337"/>
            <a:ext cx="7639793" cy="1569660"/>
          </a:xfrm>
          <a:prstGeom prst="rect">
            <a:avLst/>
          </a:prstGeom>
        </p:spPr>
        <p:txBody>
          <a:bodyPr wrap="square">
            <a:spAutoFit/>
          </a:bodyPr>
          <a:lstStyle/>
          <a:p>
            <a:r>
              <a:rPr lang="en-US" sz="3200" dirty="0">
                <a:latin typeface="Century Gothic" panose="020B0502020202020204" pitchFamily="34" charset="0"/>
              </a:rPr>
              <a:t>try building these new algorithms </a:t>
            </a:r>
            <a:r>
              <a:rPr lang="en-US" sz="3200" dirty="0">
                <a:highlight>
                  <a:srgbClr val="FFFF00"/>
                </a:highlight>
                <a:latin typeface="Century Gothic" panose="020B0502020202020204" pitchFamily="34" charset="0"/>
              </a:rPr>
              <a:t>with a diverse group of people</a:t>
            </a:r>
            <a:r>
              <a:rPr lang="en-US" sz="3200" dirty="0">
                <a:latin typeface="Century Gothic" panose="020B0502020202020204" pitchFamily="34" charset="0"/>
              </a:rPr>
              <a:t> to get equal perspectives.</a:t>
            </a:r>
          </a:p>
        </p:txBody>
      </p:sp>
    </p:spTree>
    <p:extLst>
      <p:ext uri="{BB962C8B-B14F-4D97-AF65-F5344CB8AC3E}">
        <p14:creationId xmlns:p14="http://schemas.microsoft.com/office/powerpoint/2010/main" val="2239190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147E1-1A4C-E04E-BF5E-641513A4A7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
        <p:nvSpPr>
          <p:cNvPr id="3" name="Rectangle 2">
            <a:extLst>
              <a:ext uri="{FF2B5EF4-FFF2-40B4-BE49-F238E27FC236}">
                <a16:creationId xmlns:a16="http://schemas.microsoft.com/office/drawing/2014/main" id="{2C39781A-8157-F145-A83B-B48BBE66C53C}"/>
              </a:ext>
            </a:extLst>
          </p:cNvPr>
          <p:cNvSpPr/>
          <p:nvPr/>
        </p:nvSpPr>
        <p:spPr>
          <a:xfrm>
            <a:off x="0" y="5746276"/>
            <a:ext cx="9034472" cy="738664"/>
          </a:xfrm>
          <a:prstGeom prst="rect">
            <a:avLst/>
          </a:prstGeom>
        </p:spPr>
        <p:txBody>
          <a:bodyPr wrap="square">
            <a:spAutoFit/>
          </a:bodyPr>
          <a:lstStyle/>
          <a:p>
            <a:r>
              <a:rPr lang="en-US" dirty="0">
                <a:solidFill>
                  <a:srgbClr val="222222"/>
                </a:solidFill>
                <a:latin typeface="Arial" panose="020B0604020202020204" pitchFamily="34" charset="0"/>
              </a:rPr>
              <a:t>Lee, M. K., </a:t>
            </a:r>
            <a:r>
              <a:rPr lang="en-US" dirty="0" err="1">
                <a:solidFill>
                  <a:srgbClr val="222222"/>
                </a:solidFill>
                <a:latin typeface="Arial" panose="020B0604020202020204" pitchFamily="34" charset="0"/>
              </a:rPr>
              <a:t>Kusbit</a:t>
            </a:r>
            <a:r>
              <a:rPr lang="en-US" dirty="0">
                <a:solidFill>
                  <a:srgbClr val="222222"/>
                </a:solidFill>
                <a:latin typeface="Arial" panose="020B0604020202020204" pitchFamily="34" charset="0"/>
              </a:rPr>
              <a:t>, D., </a:t>
            </a:r>
            <a:r>
              <a:rPr lang="en-US" dirty="0" err="1">
                <a:solidFill>
                  <a:srgbClr val="222222"/>
                </a:solidFill>
                <a:latin typeface="Arial" panose="020B0604020202020204" pitchFamily="34" charset="0"/>
              </a:rPr>
              <a:t>Kahng</a:t>
            </a:r>
            <a:r>
              <a:rPr lang="en-US" dirty="0">
                <a:solidFill>
                  <a:srgbClr val="222222"/>
                </a:solidFill>
                <a:latin typeface="Arial" panose="020B0604020202020204" pitchFamily="34" charset="0"/>
              </a:rPr>
              <a:t>, A., Kim, J. T., Yuan, X., Chan, A., ... &amp; </a:t>
            </a:r>
            <a:r>
              <a:rPr lang="en-US" dirty="0" err="1">
                <a:solidFill>
                  <a:srgbClr val="222222"/>
                </a:solidFill>
                <a:latin typeface="Arial" panose="020B0604020202020204" pitchFamily="34" charset="0"/>
              </a:rPr>
              <a:t>Procaccia</a:t>
            </a:r>
            <a:r>
              <a:rPr lang="en-US" dirty="0">
                <a:solidFill>
                  <a:srgbClr val="222222"/>
                </a:solidFill>
                <a:latin typeface="Arial" panose="020B0604020202020204" pitchFamily="34" charset="0"/>
              </a:rPr>
              <a:t>, A. D. (2019). </a:t>
            </a:r>
            <a:r>
              <a:rPr lang="en-US" dirty="0" err="1">
                <a:solidFill>
                  <a:srgbClr val="222222"/>
                </a:solidFill>
                <a:latin typeface="Arial" panose="020B0604020202020204" pitchFamily="34" charset="0"/>
              </a:rPr>
              <a:t>WeBuildAI</a:t>
            </a:r>
            <a:r>
              <a:rPr lang="en-US" dirty="0">
                <a:solidFill>
                  <a:srgbClr val="222222"/>
                </a:solidFill>
                <a:latin typeface="Arial" panose="020B0604020202020204" pitchFamily="34" charset="0"/>
              </a:rPr>
              <a:t>: Participatory framework for algorithmic governance. </a:t>
            </a:r>
            <a:r>
              <a:rPr lang="en-US" i="1" dirty="0">
                <a:solidFill>
                  <a:srgbClr val="222222"/>
                </a:solidFill>
                <a:latin typeface="Arial" panose="020B0604020202020204" pitchFamily="34" charset="0"/>
              </a:rPr>
              <a:t>Proceedings of the ACM on Human-Computer Interaction</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3</a:t>
            </a:r>
            <a:r>
              <a:rPr lang="en-US" dirty="0">
                <a:solidFill>
                  <a:srgbClr val="222222"/>
                </a:solidFill>
                <a:latin typeface="Arial" panose="020B0604020202020204" pitchFamily="34" charset="0"/>
              </a:rPr>
              <a:t>(CSCW), 1-35.</a:t>
            </a:r>
            <a:endParaRPr lang="en-US" dirty="0"/>
          </a:p>
        </p:txBody>
      </p:sp>
      <p:pic>
        <p:nvPicPr>
          <p:cNvPr id="4" name="Picture 3">
            <a:extLst>
              <a:ext uri="{FF2B5EF4-FFF2-40B4-BE49-F238E27FC236}">
                <a16:creationId xmlns:a16="http://schemas.microsoft.com/office/drawing/2014/main" id="{48AE7D49-F0F6-7042-93A7-DD7230F1CBFC}"/>
              </a:ext>
            </a:extLst>
          </p:cNvPr>
          <p:cNvPicPr>
            <a:picLocks noChangeAspect="1"/>
          </p:cNvPicPr>
          <p:nvPr/>
        </p:nvPicPr>
        <p:blipFill>
          <a:blip r:embed="rId2"/>
          <a:stretch>
            <a:fillRect/>
          </a:stretch>
        </p:blipFill>
        <p:spPr>
          <a:xfrm>
            <a:off x="2446620" y="975669"/>
            <a:ext cx="8153377" cy="4090602"/>
          </a:xfrm>
          <a:prstGeom prst="rect">
            <a:avLst/>
          </a:prstGeom>
        </p:spPr>
      </p:pic>
    </p:spTree>
    <p:extLst>
      <p:ext uri="{BB962C8B-B14F-4D97-AF65-F5344CB8AC3E}">
        <p14:creationId xmlns:p14="http://schemas.microsoft.com/office/powerpoint/2010/main" val="1692561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F57781-5DD5-5E41-A4C7-CC6F21C7EA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3" name="Rectangle 2">
            <a:extLst>
              <a:ext uri="{FF2B5EF4-FFF2-40B4-BE49-F238E27FC236}">
                <a16:creationId xmlns:a16="http://schemas.microsoft.com/office/drawing/2014/main" id="{143FC2FE-B042-0145-80F6-C67ED3C8BBBF}"/>
              </a:ext>
            </a:extLst>
          </p:cNvPr>
          <p:cNvSpPr/>
          <p:nvPr/>
        </p:nvSpPr>
        <p:spPr>
          <a:xfrm>
            <a:off x="1713469" y="2305615"/>
            <a:ext cx="8814488" cy="1323439"/>
          </a:xfrm>
          <a:prstGeom prst="rect">
            <a:avLst/>
          </a:prstGeom>
        </p:spPr>
        <p:txBody>
          <a:bodyPr wrap="square">
            <a:spAutoFit/>
          </a:bodyPr>
          <a:lstStyle/>
          <a:p>
            <a:r>
              <a:rPr lang="en-US" sz="4000" dirty="0">
                <a:latin typeface="Century Gothic" panose="020B0502020202020204" pitchFamily="34" charset="0"/>
              </a:rPr>
              <a:t>It would be best if police </a:t>
            </a:r>
            <a:r>
              <a:rPr lang="en-US" sz="4000" dirty="0">
                <a:highlight>
                  <a:srgbClr val="FFFF00"/>
                </a:highlight>
                <a:latin typeface="Century Gothic" panose="020B0502020202020204" pitchFamily="34" charset="0"/>
              </a:rPr>
              <a:t>stop using the algorithm</a:t>
            </a:r>
            <a:r>
              <a:rPr lang="en-US" sz="4000" dirty="0">
                <a:latin typeface="Century Gothic" panose="020B0502020202020204" pitchFamily="34" charset="0"/>
              </a:rPr>
              <a:t> in general, </a:t>
            </a:r>
          </a:p>
        </p:txBody>
      </p:sp>
      <p:sp>
        <p:nvSpPr>
          <p:cNvPr id="4" name="Rectangle 3">
            <a:extLst>
              <a:ext uri="{FF2B5EF4-FFF2-40B4-BE49-F238E27FC236}">
                <a16:creationId xmlns:a16="http://schemas.microsoft.com/office/drawing/2014/main" id="{554B157D-4E97-6D4B-81DF-9A75563BCAAB}"/>
              </a:ext>
            </a:extLst>
          </p:cNvPr>
          <p:cNvSpPr/>
          <p:nvPr/>
        </p:nvSpPr>
        <p:spPr>
          <a:xfrm>
            <a:off x="1276284" y="297531"/>
            <a:ext cx="8452955" cy="707886"/>
          </a:xfrm>
          <a:prstGeom prst="rect">
            <a:avLst/>
          </a:prstGeom>
        </p:spPr>
        <p:txBody>
          <a:bodyPr wrap="none">
            <a:spAutoFit/>
          </a:bodyPr>
          <a:lstStyle/>
          <a:p>
            <a:r>
              <a:rPr lang="en-US" sz="4000" b="1" dirty="0">
                <a:latin typeface="EB Garamond" pitchFamily="2" charset="0"/>
              </a:rPr>
              <a:t>How might you change the algorithm?</a:t>
            </a:r>
            <a:endParaRPr lang="en-US" sz="4000" dirty="0"/>
          </a:p>
        </p:txBody>
      </p:sp>
    </p:spTree>
    <p:extLst>
      <p:ext uri="{BB962C8B-B14F-4D97-AF65-F5344CB8AC3E}">
        <p14:creationId xmlns:p14="http://schemas.microsoft.com/office/powerpoint/2010/main" val="3845283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FA9082-AA7C-4544-A573-DDAB44ABD6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pic>
        <p:nvPicPr>
          <p:cNvPr id="3" name="Picture 2">
            <a:extLst>
              <a:ext uri="{FF2B5EF4-FFF2-40B4-BE49-F238E27FC236}">
                <a16:creationId xmlns:a16="http://schemas.microsoft.com/office/drawing/2014/main" id="{63FA41AB-03FB-394D-8ABA-26D14234C523}"/>
              </a:ext>
            </a:extLst>
          </p:cNvPr>
          <p:cNvPicPr>
            <a:picLocks noChangeAspect="1"/>
          </p:cNvPicPr>
          <p:nvPr/>
        </p:nvPicPr>
        <p:blipFill>
          <a:blip r:embed="rId2"/>
          <a:stretch>
            <a:fillRect/>
          </a:stretch>
        </p:blipFill>
        <p:spPr>
          <a:xfrm>
            <a:off x="1157762" y="1462727"/>
            <a:ext cx="9553774" cy="3932546"/>
          </a:xfrm>
          <a:prstGeom prst="rect">
            <a:avLst/>
          </a:prstGeom>
        </p:spPr>
      </p:pic>
      <p:sp>
        <p:nvSpPr>
          <p:cNvPr id="4" name="Rectangle 3">
            <a:extLst>
              <a:ext uri="{FF2B5EF4-FFF2-40B4-BE49-F238E27FC236}">
                <a16:creationId xmlns:a16="http://schemas.microsoft.com/office/drawing/2014/main" id="{8F3B7B62-5E63-0141-AEF6-981F5B317C7E}"/>
              </a:ext>
            </a:extLst>
          </p:cNvPr>
          <p:cNvSpPr/>
          <p:nvPr/>
        </p:nvSpPr>
        <p:spPr>
          <a:xfrm>
            <a:off x="109528" y="5746276"/>
            <a:ext cx="6096000" cy="738664"/>
          </a:xfrm>
          <a:prstGeom prst="rect">
            <a:avLst/>
          </a:prstGeom>
        </p:spPr>
        <p:txBody>
          <a:bodyPr>
            <a:spAutoFit/>
          </a:bodyPr>
          <a:lstStyle/>
          <a:p>
            <a:r>
              <a:rPr lang="en-US" dirty="0"/>
              <a:t>https://</a:t>
            </a:r>
            <a:r>
              <a:rPr lang="en-US" dirty="0" err="1"/>
              <a:t>www.reuters.com</a:t>
            </a:r>
            <a:r>
              <a:rPr lang="en-US" dirty="0"/>
              <a:t>/article/us-amazon-com-jobs-automation-insight/amazon-scraps-secret-ai-recruiting-tool-that-showed-bias-against-women-idUSKCN1MK08G</a:t>
            </a:r>
          </a:p>
        </p:txBody>
      </p:sp>
    </p:spTree>
    <p:extLst>
      <p:ext uri="{BB962C8B-B14F-4D97-AF65-F5344CB8AC3E}">
        <p14:creationId xmlns:p14="http://schemas.microsoft.com/office/powerpoint/2010/main" val="3358202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775B77-ED54-0743-BC4E-DA03C6FA9B3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sp>
        <p:nvSpPr>
          <p:cNvPr id="3" name="Rectangle 2">
            <a:extLst>
              <a:ext uri="{FF2B5EF4-FFF2-40B4-BE49-F238E27FC236}">
                <a16:creationId xmlns:a16="http://schemas.microsoft.com/office/drawing/2014/main" id="{7655D492-6415-1A41-9608-ECFBB83BA70A}"/>
              </a:ext>
            </a:extLst>
          </p:cNvPr>
          <p:cNvSpPr/>
          <p:nvPr/>
        </p:nvSpPr>
        <p:spPr>
          <a:xfrm>
            <a:off x="621077" y="522984"/>
            <a:ext cx="9312631" cy="1631216"/>
          </a:xfrm>
          <a:prstGeom prst="rect">
            <a:avLst/>
          </a:prstGeom>
        </p:spPr>
        <p:txBody>
          <a:bodyPr wrap="square">
            <a:spAutoFit/>
          </a:bodyPr>
          <a:lstStyle/>
          <a:p>
            <a:r>
              <a:rPr lang="en-US" sz="2000" dirty="0">
                <a:latin typeface="Century Gothic" panose="020B0502020202020204" pitchFamily="34" charset="0"/>
              </a:rPr>
              <a:t>The algorithm </a:t>
            </a:r>
            <a:r>
              <a:rPr lang="en-US" sz="2000" dirty="0">
                <a:highlight>
                  <a:srgbClr val="FFFF00"/>
                </a:highlight>
                <a:latin typeface="Century Gothic" panose="020B0502020202020204" pitchFamily="34" charset="0"/>
              </a:rPr>
              <a:t>tries to give people a risk factor based on their age, criminal record, environment, etc. </a:t>
            </a:r>
            <a:r>
              <a:rPr lang="en-US" sz="2000" dirty="0">
                <a:latin typeface="Century Gothic" panose="020B0502020202020204" pitchFamily="34" charset="0"/>
              </a:rPr>
              <a:t>If the algorithm focused more on the nature of the crime that </a:t>
            </a:r>
            <a:r>
              <a:rPr lang="en-US" sz="2000" dirty="0" err="1">
                <a:latin typeface="Century Gothic" panose="020B0502020202020204" pitchFamily="34" charset="0"/>
              </a:rPr>
              <a:t>occured</a:t>
            </a:r>
            <a:r>
              <a:rPr lang="en-US" sz="2000" dirty="0">
                <a:latin typeface="Century Gothic" panose="020B0502020202020204" pitchFamily="34" charset="0"/>
              </a:rPr>
              <a:t> and if the motive for committing another crime is still present rather than trying to characterize the criminal, it might be more accurate. </a:t>
            </a:r>
          </a:p>
        </p:txBody>
      </p:sp>
      <p:sp>
        <p:nvSpPr>
          <p:cNvPr id="4" name="Rectangle 3">
            <a:extLst>
              <a:ext uri="{FF2B5EF4-FFF2-40B4-BE49-F238E27FC236}">
                <a16:creationId xmlns:a16="http://schemas.microsoft.com/office/drawing/2014/main" id="{3C2FF54E-A4D7-C441-9A45-A1879186F73E}"/>
              </a:ext>
            </a:extLst>
          </p:cNvPr>
          <p:cNvSpPr/>
          <p:nvPr/>
        </p:nvSpPr>
        <p:spPr>
          <a:xfrm>
            <a:off x="1945178" y="2457032"/>
            <a:ext cx="7813964" cy="2246769"/>
          </a:xfrm>
          <a:prstGeom prst="rect">
            <a:avLst/>
          </a:prstGeom>
        </p:spPr>
        <p:txBody>
          <a:bodyPr wrap="square">
            <a:spAutoFit/>
          </a:bodyPr>
          <a:lstStyle/>
          <a:p>
            <a:r>
              <a:rPr lang="en-US" sz="2000" dirty="0">
                <a:latin typeface="Century Gothic" panose="020B0502020202020204" pitchFamily="34" charset="0"/>
              </a:rPr>
              <a:t> Instead of just passing through data as is with all the relevant labels. </a:t>
            </a:r>
            <a:r>
              <a:rPr lang="en-US" sz="2000" dirty="0">
                <a:highlight>
                  <a:srgbClr val="FFFF00"/>
                </a:highlight>
                <a:latin typeface="Century Gothic" panose="020B0502020202020204" pitchFamily="34" charset="0"/>
              </a:rPr>
              <a:t>A stage should be added to allow the model to better understand how different labels influence each other</a:t>
            </a:r>
            <a:r>
              <a:rPr lang="en-US" sz="2000" dirty="0">
                <a:latin typeface="Century Gothic" panose="020B0502020202020204" pitchFamily="34" charset="0"/>
              </a:rPr>
              <a:t>. Humans can form an understanding of how different hidden factors can affect other factors but that is an ability that machine learning models currently lack. This may be related to bias.</a:t>
            </a:r>
          </a:p>
        </p:txBody>
      </p:sp>
      <p:sp>
        <p:nvSpPr>
          <p:cNvPr id="5" name="Rectangle 4">
            <a:extLst>
              <a:ext uri="{FF2B5EF4-FFF2-40B4-BE49-F238E27FC236}">
                <a16:creationId xmlns:a16="http://schemas.microsoft.com/office/drawing/2014/main" id="{6E900E27-9147-E547-9E76-94CBF8449264}"/>
              </a:ext>
            </a:extLst>
          </p:cNvPr>
          <p:cNvSpPr/>
          <p:nvPr/>
        </p:nvSpPr>
        <p:spPr>
          <a:xfrm>
            <a:off x="2003367" y="4853634"/>
            <a:ext cx="8046324" cy="1323439"/>
          </a:xfrm>
          <a:prstGeom prst="rect">
            <a:avLst/>
          </a:prstGeom>
        </p:spPr>
        <p:txBody>
          <a:bodyPr wrap="square">
            <a:spAutoFit/>
          </a:bodyPr>
          <a:lstStyle/>
          <a:p>
            <a:r>
              <a:rPr lang="en-US" sz="2000" dirty="0">
                <a:latin typeface="Century Gothic" panose="020B0502020202020204" pitchFamily="34" charset="0"/>
              </a:rPr>
              <a:t> </a:t>
            </a:r>
            <a:r>
              <a:rPr lang="en-US" sz="2000" dirty="0">
                <a:highlight>
                  <a:srgbClr val="FFFF00"/>
                </a:highlight>
                <a:latin typeface="Century Gothic" panose="020B0502020202020204" pitchFamily="34" charset="0"/>
              </a:rPr>
              <a:t>The algorithm should not take into consideration elements that do not impact the person themselves. Someone may live in a crime-filled area but that does not mean that that person will commit a crime</a:t>
            </a:r>
          </a:p>
        </p:txBody>
      </p:sp>
    </p:spTree>
    <p:extLst>
      <p:ext uri="{BB962C8B-B14F-4D97-AF65-F5344CB8AC3E}">
        <p14:creationId xmlns:p14="http://schemas.microsoft.com/office/powerpoint/2010/main" val="2285341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8CAB68-B9B0-724B-8793-810A40D265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4" name="Picture 3">
            <a:extLst>
              <a:ext uri="{FF2B5EF4-FFF2-40B4-BE49-F238E27FC236}">
                <a16:creationId xmlns:a16="http://schemas.microsoft.com/office/drawing/2014/main" id="{93303257-DA2B-234F-9685-8CA161F9F5A2}"/>
              </a:ext>
            </a:extLst>
          </p:cNvPr>
          <p:cNvPicPr>
            <a:picLocks noChangeAspect="1"/>
          </p:cNvPicPr>
          <p:nvPr/>
        </p:nvPicPr>
        <p:blipFill>
          <a:blip r:embed="rId2"/>
          <a:stretch>
            <a:fillRect/>
          </a:stretch>
        </p:blipFill>
        <p:spPr>
          <a:xfrm>
            <a:off x="5693445" y="1761139"/>
            <a:ext cx="6476180" cy="2785924"/>
          </a:xfrm>
          <a:prstGeom prst="rect">
            <a:avLst/>
          </a:prstGeom>
        </p:spPr>
      </p:pic>
      <p:pic>
        <p:nvPicPr>
          <p:cNvPr id="5" name="Picture 4">
            <a:extLst>
              <a:ext uri="{FF2B5EF4-FFF2-40B4-BE49-F238E27FC236}">
                <a16:creationId xmlns:a16="http://schemas.microsoft.com/office/drawing/2014/main" id="{5F5A7C69-1000-0D40-896E-56E8F84CEEAA}"/>
              </a:ext>
            </a:extLst>
          </p:cNvPr>
          <p:cNvPicPr>
            <a:picLocks noChangeAspect="1"/>
          </p:cNvPicPr>
          <p:nvPr/>
        </p:nvPicPr>
        <p:blipFill>
          <a:blip r:embed="rId3"/>
          <a:stretch>
            <a:fillRect/>
          </a:stretch>
        </p:blipFill>
        <p:spPr>
          <a:xfrm>
            <a:off x="109529" y="407323"/>
            <a:ext cx="5371537" cy="5666675"/>
          </a:xfrm>
          <a:prstGeom prst="rect">
            <a:avLst/>
          </a:prstGeom>
        </p:spPr>
      </p:pic>
    </p:spTree>
    <p:extLst>
      <p:ext uri="{BB962C8B-B14F-4D97-AF65-F5344CB8AC3E}">
        <p14:creationId xmlns:p14="http://schemas.microsoft.com/office/powerpoint/2010/main" val="1272477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0F0CE-C4D9-4844-8C8B-1B7FA31E16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
        <p:nvSpPr>
          <p:cNvPr id="3" name="TextBox 2">
            <a:extLst>
              <a:ext uri="{FF2B5EF4-FFF2-40B4-BE49-F238E27FC236}">
                <a16:creationId xmlns:a16="http://schemas.microsoft.com/office/drawing/2014/main" id="{8B1614B6-D36C-8E4A-B74F-DE6859DF4FA2}"/>
              </a:ext>
            </a:extLst>
          </p:cNvPr>
          <p:cNvSpPr txBox="1"/>
          <p:nvPr/>
        </p:nvSpPr>
        <p:spPr>
          <a:xfrm>
            <a:off x="2111299" y="1947553"/>
            <a:ext cx="7969401" cy="3139321"/>
          </a:xfrm>
          <a:prstGeom prst="rect">
            <a:avLst/>
          </a:prstGeom>
          <a:noFill/>
        </p:spPr>
        <p:txBody>
          <a:bodyPr wrap="square" rtlCol="0">
            <a:spAutoFit/>
          </a:bodyPr>
          <a:lstStyle/>
          <a:p>
            <a:pPr algn="ctr"/>
            <a:r>
              <a:rPr lang="en-US" sz="6600" b="1" dirty="0">
                <a:latin typeface="Century Gothic" panose="020B0502020202020204" pitchFamily="34" charset="0"/>
              </a:rPr>
              <a:t>Change the question you’re asking</a:t>
            </a:r>
          </a:p>
        </p:txBody>
      </p:sp>
    </p:spTree>
    <p:extLst>
      <p:ext uri="{BB962C8B-B14F-4D97-AF65-F5344CB8AC3E}">
        <p14:creationId xmlns:p14="http://schemas.microsoft.com/office/powerpoint/2010/main" val="162561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3219C6-79CA-794E-A4A7-492D3DC454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pic>
        <p:nvPicPr>
          <p:cNvPr id="3" name="Picture 2">
            <a:extLst>
              <a:ext uri="{FF2B5EF4-FFF2-40B4-BE49-F238E27FC236}">
                <a16:creationId xmlns:a16="http://schemas.microsoft.com/office/drawing/2014/main" id="{E8AEBDC2-DC19-E643-AB32-8C453E68CC11}"/>
              </a:ext>
            </a:extLst>
          </p:cNvPr>
          <p:cNvPicPr>
            <a:picLocks noChangeAspect="1"/>
          </p:cNvPicPr>
          <p:nvPr/>
        </p:nvPicPr>
        <p:blipFill>
          <a:blip r:embed="rId2"/>
          <a:stretch>
            <a:fillRect/>
          </a:stretch>
        </p:blipFill>
        <p:spPr>
          <a:xfrm>
            <a:off x="2966853" y="562519"/>
            <a:ext cx="6949044" cy="5732961"/>
          </a:xfrm>
          <a:prstGeom prst="rect">
            <a:avLst/>
          </a:prstGeom>
        </p:spPr>
      </p:pic>
    </p:spTree>
    <p:extLst>
      <p:ext uri="{BB962C8B-B14F-4D97-AF65-F5344CB8AC3E}">
        <p14:creationId xmlns:p14="http://schemas.microsoft.com/office/powerpoint/2010/main" val="402637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A147E1-1A4C-E04E-BF5E-641513A4A7E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38</a:t>
            </a:fld>
            <a:endParaRPr lang="en-US"/>
          </a:p>
        </p:txBody>
      </p:sp>
      <p:sp>
        <p:nvSpPr>
          <p:cNvPr id="3" name="Rectangle 2">
            <a:extLst>
              <a:ext uri="{FF2B5EF4-FFF2-40B4-BE49-F238E27FC236}">
                <a16:creationId xmlns:a16="http://schemas.microsoft.com/office/drawing/2014/main" id="{2C39781A-8157-F145-A83B-B48BBE66C53C}"/>
              </a:ext>
            </a:extLst>
          </p:cNvPr>
          <p:cNvSpPr/>
          <p:nvPr/>
        </p:nvSpPr>
        <p:spPr>
          <a:xfrm>
            <a:off x="0" y="5746276"/>
            <a:ext cx="9034472" cy="738664"/>
          </a:xfrm>
          <a:prstGeom prst="rect">
            <a:avLst/>
          </a:prstGeom>
        </p:spPr>
        <p:txBody>
          <a:bodyPr wrap="square">
            <a:spAutoFit/>
          </a:bodyPr>
          <a:lstStyle/>
          <a:p>
            <a:r>
              <a:rPr lang="en-US" dirty="0">
                <a:solidFill>
                  <a:srgbClr val="222222"/>
                </a:solidFill>
                <a:latin typeface="Arial" panose="020B0604020202020204" pitchFamily="34" charset="0"/>
              </a:rPr>
              <a:t>Lee, M. K., </a:t>
            </a:r>
            <a:r>
              <a:rPr lang="en-US" dirty="0" err="1">
                <a:solidFill>
                  <a:srgbClr val="222222"/>
                </a:solidFill>
                <a:latin typeface="Arial" panose="020B0604020202020204" pitchFamily="34" charset="0"/>
              </a:rPr>
              <a:t>Kusbit</a:t>
            </a:r>
            <a:r>
              <a:rPr lang="en-US" dirty="0">
                <a:solidFill>
                  <a:srgbClr val="222222"/>
                </a:solidFill>
                <a:latin typeface="Arial" panose="020B0604020202020204" pitchFamily="34" charset="0"/>
              </a:rPr>
              <a:t>, D., </a:t>
            </a:r>
            <a:r>
              <a:rPr lang="en-US" dirty="0" err="1">
                <a:solidFill>
                  <a:srgbClr val="222222"/>
                </a:solidFill>
                <a:latin typeface="Arial" panose="020B0604020202020204" pitchFamily="34" charset="0"/>
              </a:rPr>
              <a:t>Kahng</a:t>
            </a:r>
            <a:r>
              <a:rPr lang="en-US" dirty="0">
                <a:solidFill>
                  <a:srgbClr val="222222"/>
                </a:solidFill>
                <a:latin typeface="Arial" panose="020B0604020202020204" pitchFamily="34" charset="0"/>
              </a:rPr>
              <a:t>, A., Kim, J. T., Yuan, X., Chan, A., ... &amp; </a:t>
            </a:r>
            <a:r>
              <a:rPr lang="en-US" dirty="0" err="1">
                <a:solidFill>
                  <a:srgbClr val="222222"/>
                </a:solidFill>
                <a:latin typeface="Arial" panose="020B0604020202020204" pitchFamily="34" charset="0"/>
              </a:rPr>
              <a:t>Procaccia</a:t>
            </a:r>
            <a:r>
              <a:rPr lang="en-US" dirty="0">
                <a:solidFill>
                  <a:srgbClr val="222222"/>
                </a:solidFill>
                <a:latin typeface="Arial" panose="020B0604020202020204" pitchFamily="34" charset="0"/>
              </a:rPr>
              <a:t>, A. D. (2019). </a:t>
            </a:r>
            <a:r>
              <a:rPr lang="en-US" dirty="0" err="1">
                <a:solidFill>
                  <a:srgbClr val="222222"/>
                </a:solidFill>
                <a:latin typeface="Arial" panose="020B0604020202020204" pitchFamily="34" charset="0"/>
              </a:rPr>
              <a:t>WeBuildAI</a:t>
            </a:r>
            <a:r>
              <a:rPr lang="en-US" dirty="0">
                <a:solidFill>
                  <a:srgbClr val="222222"/>
                </a:solidFill>
                <a:latin typeface="Arial" panose="020B0604020202020204" pitchFamily="34" charset="0"/>
              </a:rPr>
              <a:t>: Participatory framework for algorithmic governance. </a:t>
            </a:r>
            <a:r>
              <a:rPr lang="en-US" i="1" dirty="0">
                <a:solidFill>
                  <a:srgbClr val="222222"/>
                </a:solidFill>
                <a:latin typeface="Arial" panose="020B0604020202020204" pitchFamily="34" charset="0"/>
              </a:rPr>
              <a:t>Proceedings of the ACM on Human-Computer Interaction</a:t>
            </a:r>
            <a:r>
              <a:rPr lang="en-US" dirty="0">
                <a:solidFill>
                  <a:srgbClr val="222222"/>
                </a:solidFill>
                <a:latin typeface="Arial" panose="020B0604020202020204" pitchFamily="34" charset="0"/>
              </a:rPr>
              <a:t>, </a:t>
            </a:r>
            <a:r>
              <a:rPr lang="en-US" i="1" dirty="0">
                <a:solidFill>
                  <a:srgbClr val="222222"/>
                </a:solidFill>
                <a:latin typeface="Arial" panose="020B0604020202020204" pitchFamily="34" charset="0"/>
              </a:rPr>
              <a:t>3</a:t>
            </a:r>
            <a:r>
              <a:rPr lang="en-US" dirty="0">
                <a:solidFill>
                  <a:srgbClr val="222222"/>
                </a:solidFill>
                <a:latin typeface="Arial" panose="020B0604020202020204" pitchFamily="34" charset="0"/>
              </a:rPr>
              <a:t>(CSCW), 1-35.</a:t>
            </a:r>
            <a:endParaRPr lang="en-US" dirty="0"/>
          </a:p>
        </p:txBody>
      </p:sp>
      <p:pic>
        <p:nvPicPr>
          <p:cNvPr id="4" name="Picture 3">
            <a:extLst>
              <a:ext uri="{FF2B5EF4-FFF2-40B4-BE49-F238E27FC236}">
                <a16:creationId xmlns:a16="http://schemas.microsoft.com/office/drawing/2014/main" id="{48AE7D49-F0F6-7042-93A7-DD7230F1CBFC}"/>
              </a:ext>
            </a:extLst>
          </p:cNvPr>
          <p:cNvPicPr>
            <a:picLocks noChangeAspect="1"/>
          </p:cNvPicPr>
          <p:nvPr/>
        </p:nvPicPr>
        <p:blipFill>
          <a:blip r:embed="rId2"/>
          <a:stretch>
            <a:fillRect/>
          </a:stretch>
        </p:blipFill>
        <p:spPr>
          <a:xfrm>
            <a:off x="2446620" y="975669"/>
            <a:ext cx="8153377" cy="4090602"/>
          </a:xfrm>
          <a:prstGeom prst="rect">
            <a:avLst/>
          </a:prstGeom>
        </p:spPr>
      </p:pic>
    </p:spTree>
    <p:extLst>
      <p:ext uri="{BB962C8B-B14F-4D97-AF65-F5344CB8AC3E}">
        <p14:creationId xmlns:p14="http://schemas.microsoft.com/office/powerpoint/2010/main" val="31472824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0BA60C-22C1-8B49-B349-A5DC89B7AE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39</a:t>
            </a:fld>
            <a:endParaRPr lang="en-US"/>
          </a:p>
        </p:txBody>
      </p:sp>
      <p:pic>
        <p:nvPicPr>
          <p:cNvPr id="3" name="Picture 2">
            <a:extLst>
              <a:ext uri="{FF2B5EF4-FFF2-40B4-BE49-F238E27FC236}">
                <a16:creationId xmlns:a16="http://schemas.microsoft.com/office/drawing/2014/main" id="{025F4B2E-45C2-EA47-8880-17AF36A83BAE}"/>
              </a:ext>
            </a:extLst>
          </p:cNvPr>
          <p:cNvPicPr>
            <a:picLocks noChangeAspect="1"/>
          </p:cNvPicPr>
          <p:nvPr/>
        </p:nvPicPr>
        <p:blipFill>
          <a:blip r:embed="rId2"/>
          <a:stretch>
            <a:fillRect/>
          </a:stretch>
        </p:blipFill>
        <p:spPr>
          <a:xfrm>
            <a:off x="1824758" y="190416"/>
            <a:ext cx="8471147" cy="6261283"/>
          </a:xfrm>
          <a:prstGeom prst="rect">
            <a:avLst/>
          </a:prstGeom>
        </p:spPr>
      </p:pic>
    </p:spTree>
    <p:extLst>
      <p:ext uri="{BB962C8B-B14F-4D97-AF65-F5344CB8AC3E}">
        <p14:creationId xmlns:p14="http://schemas.microsoft.com/office/powerpoint/2010/main" val="612813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E5017D5-4C3A-864D-A7D1-E3BAF7B1D1C1}"/>
              </a:ext>
            </a:extLst>
          </p:cNvPr>
          <p:cNvSpPr/>
          <p:nvPr/>
        </p:nvSpPr>
        <p:spPr>
          <a:xfrm>
            <a:off x="281571" y="1788400"/>
            <a:ext cx="1537010" cy="1092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Real world goal</a:t>
            </a:r>
          </a:p>
        </p:txBody>
      </p:sp>
      <p:sp>
        <p:nvSpPr>
          <p:cNvPr id="21" name="Rectangle 20">
            <a:extLst>
              <a:ext uri="{FF2B5EF4-FFF2-40B4-BE49-F238E27FC236}">
                <a16:creationId xmlns:a16="http://schemas.microsoft.com/office/drawing/2014/main" id="{F52DBBD5-8310-794B-B3A7-074CE0EF3BDE}"/>
              </a:ext>
            </a:extLst>
          </p:cNvPr>
          <p:cNvSpPr/>
          <p:nvPr/>
        </p:nvSpPr>
        <p:spPr>
          <a:xfrm>
            <a:off x="2391935" y="1788400"/>
            <a:ext cx="1537010" cy="1092820"/>
          </a:xfrm>
          <a:prstGeom prst="rect">
            <a:avLst/>
          </a:prstGeom>
          <a:solidFill>
            <a:srgbClr val="4472C4">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Real world mechanism</a:t>
            </a:r>
          </a:p>
        </p:txBody>
      </p:sp>
      <p:sp>
        <p:nvSpPr>
          <p:cNvPr id="22" name="Rectangle 21">
            <a:extLst>
              <a:ext uri="{FF2B5EF4-FFF2-40B4-BE49-F238E27FC236}">
                <a16:creationId xmlns:a16="http://schemas.microsoft.com/office/drawing/2014/main" id="{1A6AABC1-5B8E-2648-89F0-9A15F4FCF85E}"/>
              </a:ext>
            </a:extLst>
          </p:cNvPr>
          <p:cNvSpPr/>
          <p:nvPr/>
        </p:nvSpPr>
        <p:spPr>
          <a:xfrm>
            <a:off x="4472561" y="1788400"/>
            <a:ext cx="1537010" cy="1092820"/>
          </a:xfrm>
          <a:prstGeom prst="rect">
            <a:avLst/>
          </a:prstGeom>
          <a:solidFill>
            <a:srgbClr val="4472C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Learning problem</a:t>
            </a:r>
          </a:p>
        </p:txBody>
      </p:sp>
      <p:sp>
        <p:nvSpPr>
          <p:cNvPr id="23" name="Rectangle 22">
            <a:extLst>
              <a:ext uri="{FF2B5EF4-FFF2-40B4-BE49-F238E27FC236}">
                <a16:creationId xmlns:a16="http://schemas.microsoft.com/office/drawing/2014/main" id="{BCEC1936-A84B-5046-ABE3-3CD75FB65AEE}"/>
              </a:ext>
            </a:extLst>
          </p:cNvPr>
          <p:cNvSpPr/>
          <p:nvPr/>
        </p:nvSpPr>
        <p:spPr>
          <a:xfrm>
            <a:off x="6591290" y="1788400"/>
            <a:ext cx="1537010" cy="109282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collection mechanism</a:t>
            </a:r>
          </a:p>
        </p:txBody>
      </p:sp>
      <p:sp>
        <p:nvSpPr>
          <p:cNvPr id="24" name="Rectangle 23">
            <a:extLst>
              <a:ext uri="{FF2B5EF4-FFF2-40B4-BE49-F238E27FC236}">
                <a16:creationId xmlns:a16="http://schemas.microsoft.com/office/drawing/2014/main" id="{80542AF9-D7B4-5141-8280-483A027BBD90}"/>
              </a:ext>
            </a:extLst>
          </p:cNvPr>
          <p:cNvSpPr/>
          <p:nvPr/>
        </p:nvSpPr>
        <p:spPr>
          <a:xfrm>
            <a:off x="8517667" y="1788400"/>
            <a:ext cx="1537010" cy="1092820"/>
          </a:xfrm>
          <a:prstGeom prst="rect">
            <a:avLst/>
          </a:prstGeom>
          <a:solidFill>
            <a:srgbClr val="385723">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Which data to collect?</a:t>
            </a:r>
          </a:p>
        </p:txBody>
      </p:sp>
      <p:sp>
        <p:nvSpPr>
          <p:cNvPr id="25" name="Rectangle 24">
            <a:extLst>
              <a:ext uri="{FF2B5EF4-FFF2-40B4-BE49-F238E27FC236}">
                <a16:creationId xmlns:a16="http://schemas.microsoft.com/office/drawing/2014/main" id="{40F7F9A0-C75E-C24B-B5BB-B7168422E39A}"/>
              </a:ext>
            </a:extLst>
          </p:cNvPr>
          <p:cNvSpPr/>
          <p:nvPr/>
        </p:nvSpPr>
        <p:spPr>
          <a:xfrm>
            <a:off x="10444043" y="1788400"/>
            <a:ext cx="1632727" cy="1092820"/>
          </a:xfrm>
          <a:prstGeom prst="rect">
            <a:avLst/>
          </a:prstGeom>
          <a:solidFill>
            <a:srgbClr val="385723">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Data representation</a:t>
            </a:r>
          </a:p>
        </p:txBody>
      </p:sp>
      <p:sp>
        <p:nvSpPr>
          <p:cNvPr id="26" name="Rectangle 25">
            <a:extLst>
              <a:ext uri="{FF2B5EF4-FFF2-40B4-BE49-F238E27FC236}">
                <a16:creationId xmlns:a16="http://schemas.microsoft.com/office/drawing/2014/main" id="{6CF2F3AA-F583-6A48-92EF-D381D490B9C2}"/>
              </a:ext>
            </a:extLst>
          </p:cNvPr>
          <p:cNvSpPr/>
          <p:nvPr/>
        </p:nvSpPr>
        <p:spPr>
          <a:xfrm>
            <a:off x="10539760" y="3345853"/>
            <a:ext cx="1537010" cy="1092820"/>
          </a:xfrm>
          <a:prstGeom prst="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Target class/model</a:t>
            </a:r>
          </a:p>
        </p:txBody>
      </p:sp>
      <p:sp>
        <p:nvSpPr>
          <p:cNvPr id="27" name="Rectangle 26">
            <a:extLst>
              <a:ext uri="{FF2B5EF4-FFF2-40B4-BE49-F238E27FC236}">
                <a16:creationId xmlns:a16="http://schemas.microsoft.com/office/drawing/2014/main" id="{2F5C939B-8AE4-8848-8D06-F8288774D118}"/>
              </a:ext>
            </a:extLst>
          </p:cNvPr>
          <p:cNvSpPr/>
          <p:nvPr/>
        </p:nvSpPr>
        <p:spPr>
          <a:xfrm>
            <a:off x="10539760" y="4903306"/>
            <a:ext cx="1537010" cy="1092820"/>
          </a:xfrm>
          <a:prstGeom prst="rect">
            <a:avLst/>
          </a:prstGeom>
          <a:solidFill>
            <a:schemeClr val="accent2">
              <a:lumMod val="75000"/>
              <a:alpha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Training data set</a:t>
            </a:r>
          </a:p>
        </p:txBody>
      </p:sp>
      <p:sp>
        <p:nvSpPr>
          <p:cNvPr id="28" name="Rectangle 27">
            <a:extLst>
              <a:ext uri="{FF2B5EF4-FFF2-40B4-BE49-F238E27FC236}">
                <a16:creationId xmlns:a16="http://schemas.microsoft.com/office/drawing/2014/main" id="{1B06C8A6-AF67-EA47-AF74-486D456B44F8}"/>
              </a:ext>
            </a:extLst>
          </p:cNvPr>
          <p:cNvSpPr/>
          <p:nvPr/>
        </p:nvSpPr>
        <p:spPr>
          <a:xfrm>
            <a:off x="8517667" y="4903306"/>
            <a:ext cx="1537010" cy="1092820"/>
          </a:xfrm>
          <a:prstGeom prst="rect">
            <a:avLst/>
          </a:prstGeom>
          <a:solidFill>
            <a:schemeClr val="accent2">
              <a:lumMod val="75000"/>
              <a:alpha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Model training</a:t>
            </a:r>
          </a:p>
        </p:txBody>
      </p:sp>
      <p:sp>
        <p:nvSpPr>
          <p:cNvPr id="29" name="Rectangle 28">
            <a:extLst>
              <a:ext uri="{FF2B5EF4-FFF2-40B4-BE49-F238E27FC236}">
                <a16:creationId xmlns:a16="http://schemas.microsoft.com/office/drawing/2014/main" id="{976D8431-8CA5-414A-8D8A-F7B154DCE8C1}"/>
              </a:ext>
            </a:extLst>
          </p:cNvPr>
          <p:cNvSpPr/>
          <p:nvPr/>
        </p:nvSpPr>
        <p:spPr>
          <a:xfrm>
            <a:off x="6591290" y="4903306"/>
            <a:ext cx="1537010" cy="109282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Predict on test data</a:t>
            </a:r>
          </a:p>
        </p:txBody>
      </p:sp>
      <p:sp>
        <p:nvSpPr>
          <p:cNvPr id="30" name="Rectangle 29">
            <a:extLst>
              <a:ext uri="{FF2B5EF4-FFF2-40B4-BE49-F238E27FC236}">
                <a16:creationId xmlns:a16="http://schemas.microsoft.com/office/drawing/2014/main" id="{ABC6D014-BCA0-6240-9B35-D699D5014FDD}"/>
              </a:ext>
            </a:extLst>
          </p:cNvPr>
          <p:cNvSpPr/>
          <p:nvPr/>
        </p:nvSpPr>
        <p:spPr>
          <a:xfrm>
            <a:off x="4472561" y="4903306"/>
            <a:ext cx="1537010" cy="1092820"/>
          </a:xfrm>
          <a:prstGeom prst="rect">
            <a:avLst/>
          </a:prstGeom>
          <a:solidFill>
            <a:srgbClr val="7F7F7F">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Evaluate error</a:t>
            </a:r>
          </a:p>
        </p:txBody>
      </p:sp>
      <p:sp>
        <p:nvSpPr>
          <p:cNvPr id="31" name="Rectangle 30">
            <a:extLst>
              <a:ext uri="{FF2B5EF4-FFF2-40B4-BE49-F238E27FC236}">
                <a16:creationId xmlns:a16="http://schemas.microsoft.com/office/drawing/2014/main" id="{0ACDCB89-A008-BF45-91F0-2DCD7C61E529}"/>
              </a:ext>
            </a:extLst>
          </p:cNvPr>
          <p:cNvSpPr/>
          <p:nvPr/>
        </p:nvSpPr>
        <p:spPr>
          <a:xfrm>
            <a:off x="2391935" y="4903306"/>
            <a:ext cx="1537010" cy="10928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Deploy!</a:t>
            </a:r>
          </a:p>
        </p:txBody>
      </p:sp>
      <p:sp>
        <p:nvSpPr>
          <p:cNvPr id="14" name="Right Arrow 13">
            <a:extLst>
              <a:ext uri="{FF2B5EF4-FFF2-40B4-BE49-F238E27FC236}">
                <a16:creationId xmlns:a16="http://schemas.microsoft.com/office/drawing/2014/main" id="{93514E84-6300-9945-BF63-6B181C70C06C}"/>
              </a:ext>
            </a:extLst>
          </p:cNvPr>
          <p:cNvSpPr/>
          <p:nvPr/>
        </p:nvSpPr>
        <p:spPr>
          <a:xfrm>
            <a:off x="1818581" y="2256751"/>
            <a:ext cx="553840" cy="25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a:extLst>
              <a:ext uri="{FF2B5EF4-FFF2-40B4-BE49-F238E27FC236}">
                <a16:creationId xmlns:a16="http://schemas.microsoft.com/office/drawing/2014/main" id="{6D7D8FA9-D19A-FC42-B2BF-2842374C0935}"/>
              </a:ext>
            </a:extLst>
          </p:cNvPr>
          <p:cNvSpPr/>
          <p:nvPr/>
        </p:nvSpPr>
        <p:spPr>
          <a:xfrm>
            <a:off x="3915010" y="2206571"/>
            <a:ext cx="553840" cy="2564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a:extLst>
              <a:ext uri="{FF2B5EF4-FFF2-40B4-BE49-F238E27FC236}">
                <a16:creationId xmlns:a16="http://schemas.microsoft.com/office/drawing/2014/main" id="{08D4D349-089A-5343-9361-E3F15E431334}"/>
              </a:ext>
            </a:extLst>
          </p:cNvPr>
          <p:cNvSpPr/>
          <p:nvPr/>
        </p:nvSpPr>
        <p:spPr>
          <a:xfrm>
            <a:off x="6016542" y="2206570"/>
            <a:ext cx="574747" cy="30665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a:extLst>
              <a:ext uri="{FF2B5EF4-FFF2-40B4-BE49-F238E27FC236}">
                <a16:creationId xmlns:a16="http://schemas.microsoft.com/office/drawing/2014/main" id="{793BA45F-A03B-D74E-9736-428BCD97683E}"/>
              </a:ext>
            </a:extLst>
          </p:cNvPr>
          <p:cNvSpPr/>
          <p:nvPr/>
        </p:nvSpPr>
        <p:spPr>
          <a:xfrm>
            <a:off x="8128301" y="2167539"/>
            <a:ext cx="389366" cy="306657"/>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a:extLst>
              <a:ext uri="{FF2B5EF4-FFF2-40B4-BE49-F238E27FC236}">
                <a16:creationId xmlns:a16="http://schemas.microsoft.com/office/drawing/2014/main" id="{A3B9DB44-6186-174E-AE1C-57104008A880}"/>
              </a:ext>
            </a:extLst>
          </p:cNvPr>
          <p:cNvSpPr/>
          <p:nvPr/>
        </p:nvSpPr>
        <p:spPr>
          <a:xfrm>
            <a:off x="10068613" y="2150806"/>
            <a:ext cx="389366" cy="306657"/>
          </a:xfrm>
          <a:prstGeom prst="right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Arrow 36">
            <a:extLst>
              <a:ext uri="{FF2B5EF4-FFF2-40B4-BE49-F238E27FC236}">
                <a16:creationId xmlns:a16="http://schemas.microsoft.com/office/drawing/2014/main" id="{F8B94690-C0EA-1A40-BE95-8211944CDB01}"/>
              </a:ext>
            </a:extLst>
          </p:cNvPr>
          <p:cNvSpPr/>
          <p:nvPr/>
        </p:nvSpPr>
        <p:spPr>
          <a:xfrm rot="5400000">
            <a:off x="11064561" y="2956728"/>
            <a:ext cx="472538" cy="32152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ight Arrow 37">
            <a:extLst>
              <a:ext uri="{FF2B5EF4-FFF2-40B4-BE49-F238E27FC236}">
                <a16:creationId xmlns:a16="http://schemas.microsoft.com/office/drawing/2014/main" id="{1432C6B0-790C-5C44-A1E0-2424938A2733}"/>
              </a:ext>
            </a:extLst>
          </p:cNvPr>
          <p:cNvSpPr/>
          <p:nvPr/>
        </p:nvSpPr>
        <p:spPr>
          <a:xfrm rot="5400000">
            <a:off x="11071995" y="4510228"/>
            <a:ext cx="472538" cy="32152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ight Arrow 38">
            <a:extLst>
              <a:ext uri="{FF2B5EF4-FFF2-40B4-BE49-F238E27FC236}">
                <a16:creationId xmlns:a16="http://schemas.microsoft.com/office/drawing/2014/main" id="{4959E30A-983D-4C42-97EA-BE64AB9A7747}"/>
              </a:ext>
            </a:extLst>
          </p:cNvPr>
          <p:cNvSpPr/>
          <p:nvPr/>
        </p:nvSpPr>
        <p:spPr>
          <a:xfrm rot="10800000">
            <a:off x="10054677" y="5288953"/>
            <a:ext cx="472538" cy="321525"/>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a:extLst>
              <a:ext uri="{FF2B5EF4-FFF2-40B4-BE49-F238E27FC236}">
                <a16:creationId xmlns:a16="http://schemas.microsoft.com/office/drawing/2014/main" id="{07FAAE30-166D-DA41-95EE-FCB391EDEBB2}"/>
              </a:ext>
            </a:extLst>
          </p:cNvPr>
          <p:cNvSpPr/>
          <p:nvPr/>
        </p:nvSpPr>
        <p:spPr>
          <a:xfrm rot="10800000">
            <a:off x="8140845" y="5288952"/>
            <a:ext cx="389366" cy="3912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ight Arrow 41">
            <a:extLst>
              <a:ext uri="{FF2B5EF4-FFF2-40B4-BE49-F238E27FC236}">
                <a16:creationId xmlns:a16="http://schemas.microsoft.com/office/drawing/2014/main" id="{470A17D1-484C-3F40-AAF8-29B8DC193A78}"/>
              </a:ext>
            </a:extLst>
          </p:cNvPr>
          <p:cNvSpPr/>
          <p:nvPr/>
        </p:nvSpPr>
        <p:spPr>
          <a:xfrm rot="10800000">
            <a:off x="6016542" y="5293603"/>
            <a:ext cx="577079" cy="391222"/>
          </a:xfrm>
          <a:prstGeom prst="righ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ight Arrow 42">
            <a:extLst>
              <a:ext uri="{FF2B5EF4-FFF2-40B4-BE49-F238E27FC236}">
                <a16:creationId xmlns:a16="http://schemas.microsoft.com/office/drawing/2014/main" id="{57E6FFED-7080-9C47-80A3-1180159355CB}"/>
              </a:ext>
            </a:extLst>
          </p:cNvPr>
          <p:cNvSpPr/>
          <p:nvPr/>
        </p:nvSpPr>
        <p:spPr>
          <a:xfrm rot="10800000">
            <a:off x="3935914" y="5288953"/>
            <a:ext cx="524101" cy="39122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88450E04-E9A8-5248-BE8B-E3CC50B9A330}"/>
              </a:ext>
            </a:extLst>
          </p:cNvPr>
          <p:cNvSpPr>
            <a:spLocks noGrp="1"/>
          </p:cNvSpPr>
          <p:nvPr>
            <p:ph type="title"/>
          </p:nvPr>
        </p:nvSpPr>
        <p:spPr/>
        <p:txBody>
          <a:bodyPr/>
          <a:lstStyle/>
          <a:p>
            <a:r>
              <a:rPr lang="en-US" dirty="0"/>
              <a:t>In this course think beyond proxy variable</a:t>
            </a:r>
          </a:p>
        </p:txBody>
      </p:sp>
      <p:pic>
        <p:nvPicPr>
          <p:cNvPr id="55" name="Picture 54">
            <a:extLst>
              <a:ext uri="{FF2B5EF4-FFF2-40B4-BE49-F238E27FC236}">
                <a16:creationId xmlns:a16="http://schemas.microsoft.com/office/drawing/2014/main" id="{C4CB46D3-68A4-DC4C-8E5A-B69074CAEF15}"/>
              </a:ext>
            </a:extLst>
          </p:cNvPr>
          <p:cNvPicPr>
            <a:picLocks noChangeAspect="1"/>
          </p:cNvPicPr>
          <p:nvPr/>
        </p:nvPicPr>
        <p:blipFill>
          <a:blip r:embed="rId2"/>
          <a:stretch>
            <a:fillRect/>
          </a:stretch>
        </p:blipFill>
        <p:spPr>
          <a:xfrm>
            <a:off x="4191930" y="3041873"/>
            <a:ext cx="1873469" cy="1679858"/>
          </a:xfrm>
          <a:prstGeom prst="rect">
            <a:avLst/>
          </a:prstGeom>
        </p:spPr>
      </p:pic>
    </p:spTree>
    <p:extLst>
      <p:ext uri="{BB962C8B-B14F-4D97-AF65-F5344CB8AC3E}">
        <p14:creationId xmlns:p14="http://schemas.microsoft.com/office/powerpoint/2010/main" val="184774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60F0CE-C4D9-4844-8C8B-1B7FA31E16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
        <p:nvSpPr>
          <p:cNvPr id="3" name="TextBox 2">
            <a:extLst>
              <a:ext uri="{FF2B5EF4-FFF2-40B4-BE49-F238E27FC236}">
                <a16:creationId xmlns:a16="http://schemas.microsoft.com/office/drawing/2014/main" id="{8B1614B6-D36C-8E4A-B74F-DE6859DF4FA2}"/>
              </a:ext>
            </a:extLst>
          </p:cNvPr>
          <p:cNvSpPr txBox="1"/>
          <p:nvPr/>
        </p:nvSpPr>
        <p:spPr>
          <a:xfrm>
            <a:off x="2111299" y="1947553"/>
            <a:ext cx="7969401" cy="1107996"/>
          </a:xfrm>
          <a:prstGeom prst="rect">
            <a:avLst/>
          </a:prstGeom>
          <a:noFill/>
        </p:spPr>
        <p:txBody>
          <a:bodyPr wrap="square" rtlCol="0">
            <a:spAutoFit/>
          </a:bodyPr>
          <a:lstStyle/>
          <a:p>
            <a:pPr algn="ctr"/>
            <a:r>
              <a:rPr lang="en-US" sz="6600" b="1" dirty="0">
                <a:latin typeface="Century Gothic" panose="020B0502020202020204" pitchFamily="34" charset="0"/>
              </a:rPr>
              <a:t>Fight back</a:t>
            </a:r>
          </a:p>
        </p:txBody>
      </p:sp>
    </p:spTree>
    <p:extLst>
      <p:ext uri="{BB962C8B-B14F-4D97-AF65-F5344CB8AC3E}">
        <p14:creationId xmlns:p14="http://schemas.microsoft.com/office/powerpoint/2010/main" val="1345638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8FE42E-1E61-994F-8241-3CDE36EA01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41</a:t>
            </a:fld>
            <a:endParaRPr lang="en-US"/>
          </a:p>
        </p:txBody>
      </p:sp>
      <p:pic>
        <p:nvPicPr>
          <p:cNvPr id="3" name="Picture 2">
            <a:extLst>
              <a:ext uri="{FF2B5EF4-FFF2-40B4-BE49-F238E27FC236}">
                <a16:creationId xmlns:a16="http://schemas.microsoft.com/office/drawing/2014/main" id="{6FD5FAD2-16C5-2444-AD57-713D1CC75197}"/>
              </a:ext>
            </a:extLst>
          </p:cNvPr>
          <p:cNvPicPr>
            <a:picLocks noChangeAspect="1"/>
          </p:cNvPicPr>
          <p:nvPr/>
        </p:nvPicPr>
        <p:blipFill>
          <a:blip r:embed="rId2"/>
          <a:stretch>
            <a:fillRect/>
          </a:stretch>
        </p:blipFill>
        <p:spPr>
          <a:xfrm>
            <a:off x="1722803" y="1335452"/>
            <a:ext cx="9337131" cy="2735385"/>
          </a:xfrm>
          <a:prstGeom prst="rect">
            <a:avLst/>
          </a:prstGeom>
        </p:spPr>
      </p:pic>
    </p:spTree>
    <p:extLst>
      <p:ext uri="{BB962C8B-B14F-4D97-AF65-F5344CB8AC3E}">
        <p14:creationId xmlns:p14="http://schemas.microsoft.com/office/powerpoint/2010/main" val="3849709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2A9F7C-D829-5948-AD70-6298204F86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42</a:t>
            </a:fld>
            <a:endParaRPr lang="en-US"/>
          </a:p>
        </p:txBody>
      </p:sp>
      <p:pic>
        <p:nvPicPr>
          <p:cNvPr id="3" name="Picture 2">
            <a:extLst>
              <a:ext uri="{FF2B5EF4-FFF2-40B4-BE49-F238E27FC236}">
                <a16:creationId xmlns:a16="http://schemas.microsoft.com/office/drawing/2014/main" id="{EBB79EA0-A399-814E-8330-6B1C1F99893E}"/>
              </a:ext>
            </a:extLst>
          </p:cNvPr>
          <p:cNvPicPr>
            <a:picLocks noChangeAspect="1"/>
          </p:cNvPicPr>
          <p:nvPr/>
        </p:nvPicPr>
        <p:blipFill>
          <a:blip r:embed="rId2"/>
          <a:stretch>
            <a:fillRect/>
          </a:stretch>
        </p:blipFill>
        <p:spPr>
          <a:xfrm>
            <a:off x="0" y="253999"/>
            <a:ext cx="6385657" cy="5831275"/>
          </a:xfrm>
          <a:prstGeom prst="rect">
            <a:avLst/>
          </a:prstGeom>
        </p:spPr>
      </p:pic>
      <p:pic>
        <p:nvPicPr>
          <p:cNvPr id="16386" name="Picture 2" descr="The Hong Kong Protester&amp;#39;s Toolkit for a Cat-and-Mouse Game With Authorities  - WSJ">
            <a:extLst>
              <a:ext uri="{FF2B5EF4-FFF2-40B4-BE49-F238E27FC236}">
                <a16:creationId xmlns:a16="http://schemas.microsoft.com/office/drawing/2014/main" id="{AF043549-F05B-654B-9F36-22C5A8A58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3887" y="1002323"/>
            <a:ext cx="5470770" cy="307730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7B66A57-B4A5-ED43-B319-F0374512964B}"/>
              </a:ext>
            </a:extLst>
          </p:cNvPr>
          <p:cNvSpPr/>
          <p:nvPr/>
        </p:nvSpPr>
        <p:spPr>
          <a:xfrm>
            <a:off x="7576038" y="4912953"/>
            <a:ext cx="4615962" cy="738664"/>
          </a:xfrm>
          <a:prstGeom prst="rect">
            <a:avLst/>
          </a:prstGeom>
        </p:spPr>
        <p:txBody>
          <a:bodyPr wrap="square">
            <a:spAutoFit/>
          </a:bodyPr>
          <a:lstStyle/>
          <a:p>
            <a:r>
              <a:rPr lang="en-US" dirty="0"/>
              <a:t>https://</a:t>
            </a:r>
            <a:r>
              <a:rPr lang="en-US" dirty="0" err="1"/>
              <a:t>www.wsj.com</a:t>
            </a:r>
            <a:r>
              <a:rPr lang="en-US" dirty="0"/>
              <a:t>/articles/the-hong-kong-protesters-toolkit-for-a-cat-and-mouse-game-with-authorities-11568628648</a:t>
            </a:r>
          </a:p>
        </p:txBody>
      </p:sp>
    </p:spTree>
    <p:extLst>
      <p:ext uri="{BB962C8B-B14F-4D97-AF65-F5344CB8AC3E}">
        <p14:creationId xmlns:p14="http://schemas.microsoft.com/office/powerpoint/2010/main" val="2363614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geaed67ee57_0_400"/>
          <p:cNvSpPr txBox="1">
            <a:spLocks noGrp="1"/>
          </p:cNvSpPr>
          <p:nvPr>
            <p:ph type="dt" idx="10"/>
          </p:nvPr>
        </p:nvSpPr>
        <p:spPr>
          <a:xfrm>
            <a:off x="280982" y="648494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a:t>8/17/21</a:t>
            </a:r>
            <a:endParaRPr sz="1000"/>
          </a:p>
        </p:txBody>
      </p:sp>
      <p:sp>
        <p:nvSpPr>
          <p:cNvPr id="570" name="Google Shape;570;geaed67ee57_0_400"/>
          <p:cNvSpPr txBox="1">
            <a:spLocks noGrp="1"/>
          </p:cNvSpPr>
          <p:nvPr>
            <p:ph type="ftr" idx="11"/>
          </p:nvPr>
        </p:nvSpPr>
        <p:spPr>
          <a:xfrm>
            <a:off x="4038600" y="648494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000"/>
              <a:t>UB</a:t>
            </a:r>
            <a:endParaRPr sz="1000"/>
          </a:p>
        </p:txBody>
      </p:sp>
      <p:sp>
        <p:nvSpPr>
          <p:cNvPr id="571" name="Google Shape;571;geaed67ee57_0_400"/>
          <p:cNvSpPr txBox="1">
            <a:spLocks noGrp="1"/>
          </p:cNvSpPr>
          <p:nvPr>
            <p:ph type="sldNum" idx="12"/>
          </p:nvPr>
        </p:nvSpPr>
        <p:spPr>
          <a:xfrm>
            <a:off x="9339272" y="648494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t>5</a:t>
            </a:fld>
            <a:endParaRPr sz="1000"/>
          </a:p>
        </p:txBody>
      </p:sp>
      <p:sp>
        <p:nvSpPr>
          <p:cNvPr id="581" name="Google Shape;581;geaed67ee57_0_400"/>
          <p:cNvSpPr txBox="1"/>
          <p:nvPr/>
        </p:nvSpPr>
        <p:spPr>
          <a:xfrm>
            <a:off x="4628100" y="259725"/>
            <a:ext cx="7563900" cy="1442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800" b="1">
                <a:solidFill>
                  <a:schemeClr val="dk1"/>
                </a:solidFill>
                <a:latin typeface="EB Garamond"/>
                <a:ea typeface="EB Garamond"/>
                <a:cs typeface="EB Garamond"/>
                <a:sym typeface="EB Garamond"/>
              </a:rPr>
              <a:t>Why </a:t>
            </a:r>
            <a:r>
              <a:rPr lang="en-US" sz="3800">
                <a:solidFill>
                  <a:schemeClr val="dk1"/>
                </a:solidFill>
                <a:latin typeface="EB Garamond"/>
                <a:ea typeface="EB Garamond"/>
                <a:cs typeface="EB Garamond"/>
                <a:sym typeface="EB Garamond"/>
              </a:rPr>
              <a:t>was the underlying proxy variable racially biased?</a:t>
            </a:r>
            <a:endParaRPr sz="4100"/>
          </a:p>
        </p:txBody>
      </p:sp>
      <p:sp>
        <p:nvSpPr>
          <p:cNvPr id="582" name="Google Shape;582;geaed67ee57_0_400"/>
          <p:cNvSpPr txBox="1"/>
          <p:nvPr/>
        </p:nvSpPr>
        <p:spPr>
          <a:xfrm>
            <a:off x="5302525" y="2670150"/>
            <a:ext cx="5730900" cy="1989745"/>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3400" dirty="0">
                <a:solidFill>
                  <a:schemeClr val="dk1"/>
                </a:solidFill>
                <a:latin typeface="EB Garamond"/>
                <a:ea typeface="EB Garamond"/>
                <a:cs typeface="EB Garamond"/>
                <a:sym typeface="EB Garamond"/>
              </a:rPr>
              <a:t>A: Because the </a:t>
            </a:r>
            <a:r>
              <a:rPr lang="en-US" sz="3400" b="1" dirty="0">
                <a:solidFill>
                  <a:schemeClr val="dk1"/>
                </a:solidFill>
                <a:latin typeface="EB Garamond"/>
                <a:ea typeface="EB Garamond"/>
                <a:cs typeface="EB Garamond"/>
                <a:sym typeface="EB Garamond"/>
              </a:rPr>
              <a:t>people </a:t>
            </a:r>
            <a:r>
              <a:rPr lang="en-US" sz="3400" dirty="0">
                <a:solidFill>
                  <a:schemeClr val="dk1"/>
                </a:solidFill>
                <a:latin typeface="EB Garamond"/>
                <a:ea typeface="EB Garamond"/>
                <a:cs typeface="EB Garamond"/>
                <a:sym typeface="EB Garamond"/>
              </a:rPr>
              <a:t>who made the underlying decisions did so in a racially biased way</a:t>
            </a:r>
            <a:endParaRPr sz="5100" dirty="0">
              <a:solidFill>
                <a:schemeClr val="dk1"/>
              </a:solidFill>
              <a:latin typeface="Century Gothic"/>
              <a:ea typeface="Century Gothic"/>
              <a:cs typeface="Century Gothic"/>
              <a:sym typeface="Century Gothic"/>
            </a:endParaRPr>
          </a:p>
        </p:txBody>
      </p:sp>
      <p:pic>
        <p:nvPicPr>
          <p:cNvPr id="16" name="Picture 15">
            <a:extLst>
              <a:ext uri="{FF2B5EF4-FFF2-40B4-BE49-F238E27FC236}">
                <a16:creationId xmlns:a16="http://schemas.microsoft.com/office/drawing/2014/main" id="{B24AC708-D79E-874A-AF1D-A3CD82C846B5}"/>
              </a:ext>
            </a:extLst>
          </p:cNvPr>
          <p:cNvPicPr>
            <a:picLocks noChangeAspect="1"/>
          </p:cNvPicPr>
          <p:nvPr/>
        </p:nvPicPr>
        <p:blipFill>
          <a:blip r:embed="rId3"/>
          <a:stretch>
            <a:fillRect/>
          </a:stretch>
        </p:blipFill>
        <p:spPr>
          <a:xfrm>
            <a:off x="309720" y="2670150"/>
            <a:ext cx="3728880" cy="35042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D4FB31-3897-5B4A-B05B-19CBB600603D}"/>
              </a:ext>
            </a:extLst>
          </p:cNvPr>
          <p:cNvSpPr txBox="1"/>
          <p:nvPr/>
        </p:nvSpPr>
        <p:spPr>
          <a:xfrm>
            <a:off x="757984" y="770021"/>
            <a:ext cx="10096738" cy="1200329"/>
          </a:xfrm>
          <a:prstGeom prst="rect">
            <a:avLst/>
          </a:prstGeom>
          <a:noFill/>
        </p:spPr>
        <p:txBody>
          <a:bodyPr wrap="none" rtlCol="0">
            <a:spAutoFit/>
          </a:bodyPr>
          <a:lstStyle/>
          <a:p>
            <a:r>
              <a:rPr lang="en-US" dirty="0"/>
              <a:t>It is a widely known fact that there exists racial inequality within the health care system. </a:t>
            </a:r>
            <a:br>
              <a:rPr lang="en-US" dirty="0"/>
            </a:br>
            <a:r>
              <a:rPr lang="en-US" dirty="0">
                <a:highlight>
                  <a:srgbClr val="FFFF00"/>
                </a:highlight>
              </a:rPr>
              <a:t>Specifically, black people are often barred from health services due to its expensive cost, which artificially </a:t>
            </a:r>
            <a:br>
              <a:rPr lang="en-US" dirty="0">
                <a:highlight>
                  <a:srgbClr val="FFFF00"/>
                </a:highlight>
              </a:rPr>
            </a:br>
            <a:r>
              <a:rPr lang="en-US" dirty="0">
                <a:highlight>
                  <a:srgbClr val="FFFF00"/>
                </a:highlight>
              </a:rPr>
              <a:t>lowers the cost of care for black patients</a:t>
            </a:r>
            <a:r>
              <a:rPr lang="en-US" dirty="0"/>
              <a:t>. Since the algorithm uses cost as the proxy variable, </a:t>
            </a:r>
            <a:br>
              <a:rPr lang="en-US" dirty="0"/>
            </a:br>
            <a:r>
              <a:rPr lang="en-US" dirty="0"/>
              <a:t>it creates this illusion that black patients do not need as much medical care.</a:t>
            </a:r>
          </a:p>
        </p:txBody>
      </p:sp>
      <p:sp>
        <p:nvSpPr>
          <p:cNvPr id="3" name="TextBox 2">
            <a:extLst>
              <a:ext uri="{FF2B5EF4-FFF2-40B4-BE49-F238E27FC236}">
                <a16:creationId xmlns:a16="http://schemas.microsoft.com/office/drawing/2014/main" id="{C826288B-662C-C74E-8683-B929574000D9}"/>
              </a:ext>
            </a:extLst>
          </p:cNvPr>
          <p:cNvSpPr txBox="1"/>
          <p:nvPr/>
        </p:nvSpPr>
        <p:spPr>
          <a:xfrm>
            <a:off x="842205" y="2562726"/>
            <a:ext cx="10172913" cy="923330"/>
          </a:xfrm>
          <a:prstGeom prst="rect">
            <a:avLst/>
          </a:prstGeom>
          <a:noFill/>
        </p:spPr>
        <p:txBody>
          <a:bodyPr wrap="none" rtlCol="0">
            <a:spAutoFit/>
          </a:bodyPr>
          <a:lstStyle/>
          <a:p>
            <a:r>
              <a:rPr lang="en-US" dirty="0"/>
              <a:t>I understand the underlying decisions that people made as a reference to the doctors and nurses whose </a:t>
            </a:r>
            <a:br>
              <a:rPr lang="en-US" dirty="0"/>
            </a:br>
            <a:r>
              <a:rPr lang="en-US" dirty="0"/>
              <a:t>decisions about their patients were used as the input data to compute the algorithm. </a:t>
            </a:r>
            <a:r>
              <a:rPr lang="en-US" dirty="0">
                <a:highlight>
                  <a:srgbClr val="FFFF00"/>
                </a:highlight>
              </a:rPr>
              <a:t>Since their decisions </a:t>
            </a:r>
            <a:br>
              <a:rPr lang="en-US" dirty="0">
                <a:highlight>
                  <a:srgbClr val="FFFF00"/>
                </a:highlight>
              </a:rPr>
            </a:br>
            <a:r>
              <a:rPr lang="en-US" dirty="0">
                <a:highlight>
                  <a:srgbClr val="FFFF00"/>
                </a:highlight>
              </a:rPr>
              <a:t>were racially biased, the same translates into the algorithm. </a:t>
            </a:r>
          </a:p>
        </p:txBody>
      </p:sp>
      <p:sp>
        <p:nvSpPr>
          <p:cNvPr id="4" name="TextBox 3">
            <a:extLst>
              <a:ext uri="{FF2B5EF4-FFF2-40B4-BE49-F238E27FC236}">
                <a16:creationId xmlns:a16="http://schemas.microsoft.com/office/drawing/2014/main" id="{6A4206D4-5A75-DC49-8AFC-3DBAEF0FA8C4}"/>
              </a:ext>
            </a:extLst>
          </p:cNvPr>
          <p:cNvSpPr txBox="1"/>
          <p:nvPr/>
        </p:nvSpPr>
        <p:spPr>
          <a:xfrm>
            <a:off x="757984" y="3862137"/>
            <a:ext cx="10075450" cy="646331"/>
          </a:xfrm>
          <a:prstGeom prst="rect">
            <a:avLst/>
          </a:prstGeom>
          <a:noFill/>
        </p:spPr>
        <p:txBody>
          <a:bodyPr wrap="none" rtlCol="0">
            <a:spAutoFit/>
          </a:bodyPr>
          <a:lstStyle/>
          <a:p>
            <a:r>
              <a:rPr lang="en-US" dirty="0">
                <a:highlight>
                  <a:srgbClr val="FFFF00"/>
                </a:highlight>
              </a:rPr>
              <a:t>Clearly there is vested self interest and a conflict of interest when united healthcare designs an algorithm </a:t>
            </a:r>
          </a:p>
          <a:p>
            <a:r>
              <a:rPr lang="en-US" dirty="0">
                <a:highlight>
                  <a:srgbClr val="FFFF00"/>
                </a:highlight>
              </a:rPr>
              <a:t>that predicts cost.</a:t>
            </a:r>
          </a:p>
        </p:txBody>
      </p:sp>
      <p:sp>
        <p:nvSpPr>
          <p:cNvPr id="5" name="TextBox 4">
            <a:extLst>
              <a:ext uri="{FF2B5EF4-FFF2-40B4-BE49-F238E27FC236}">
                <a16:creationId xmlns:a16="http://schemas.microsoft.com/office/drawing/2014/main" id="{232E9675-F672-6541-862C-D58443B4C809}"/>
              </a:ext>
            </a:extLst>
          </p:cNvPr>
          <p:cNvSpPr txBox="1"/>
          <p:nvPr/>
        </p:nvSpPr>
        <p:spPr>
          <a:xfrm>
            <a:off x="842205" y="5005137"/>
            <a:ext cx="11206209" cy="1200329"/>
          </a:xfrm>
          <a:prstGeom prst="rect">
            <a:avLst/>
          </a:prstGeom>
          <a:noFill/>
        </p:spPr>
        <p:txBody>
          <a:bodyPr wrap="none" rtlCol="0">
            <a:spAutoFit/>
          </a:bodyPr>
          <a:lstStyle/>
          <a:p>
            <a:r>
              <a:rPr lang="en-US" dirty="0"/>
              <a:t>This quote from the news story covering the original publication highlights </a:t>
            </a:r>
            <a:r>
              <a:rPr lang="en-US" dirty="0">
                <a:highlight>
                  <a:srgbClr val="FFFF00"/>
                </a:highlight>
              </a:rPr>
              <a:t>the long history of racially disparate</a:t>
            </a:r>
          </a:p>
          <a:p>
            <a:r>
              <a:rPr lang="en-US" dirty="0">
                <a:highlight>
                  <a:srgbClr val="FFFF00"/>
                </a:highlight>
              </a:rPr>
              <a:t> healthcare</a:t>
            </a:r>
            <a:r>
              <a:rPr lang="en-US" dirty="0"/>
              <a:t>. This is further exacerbated by inequality in access created by the lower socioeconomic status and </a:t>
            </a:r>
          </a:p>
          <a:p>
            <a:r>
              <a:rPr lang="en-US" dirty="0"/>
              <a:t>opportunities afforded to people of color as a result of structural racism. While the original creators of the </a:t>
            </a:r>
          </a:p>
          <a:p>
            <a:r>
              <a:rPr lang="en-US" dirty="0"/>
              <a:t>algorithm may not have had racist intentions, their failure to consider historical context led to deeply racist outcomes.</a:t>
            </a:r>
          </a:p>
        </p:txBody>
      </p:sp>
    </p:spTree>
    <p:extLst>
      <p:ext uri="{BB962C8B-B14F-4D97-AF65-F5344CB8AC3E}">
        <p14:creationId xmlns:p14="http://schemas.microsoft.com/office/powerpoint/2010/main" val="397162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eaed67ee57_0_438"/>
          <p:cNvSpPr txBox="1">
            <a:spLocks noGrp="1"/>
          </p:cNvSpPr>
          <p:nvPr>
            <p:ph type="dt" idx="10"/>
          </p:nvPr>
        </p:nvSpPr>
        <p:spPr>
          <a:xfrm>
            <a:off x="280982" y="648494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a:t>8/17/21</a:t>
            </a:r>
            <a:endParaRPr sz="1000"/>
          </a:p>
        </p:txBody>
      </p:sp>
      <p:sp>
        <p:nvSpPr>
          <p:cNvPr id="597" name="Google Shape;597;geaed67ee57_0_438"/>
          <p:cNvSpPr txBox="1">
            <a:spLocks noGrp="1"/>
          </p:cNvSpPr>
          <p:nvPr>
            <p:ph type="ftr" idx="11"/>
          </p:nvPr>
        </p:nvSpPr>
        <p:spPr>
          <a:xfrm>
            <a:off x="4038600" y="648494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000"/>
              <a:t>UB</a:t>
            </a:r>
            <a:endParaRPr sz="1000"/>
          </a:p>
        </p:txBody>
      </p:sp>
      <p:sp>
        <p:nvSpPr>
          <p:cNvPr id="598" name="Google Shape;598;geaed67ee57_0_438"/>
          <p:cNvSpPr txBox="1">
            <a:spLocks noGrp="1"/>
          </p:cNvSpPr>
          <p:nvPr>
            <p:ph type="sldNum" idx="12"/>
          </p:nvPr>
        </p:nvSpPr>
        <p:spPr>
          <a:xfrm>
            <a:off x="9339272" y="648494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t>7</a:t>
            </a:fld>
            <a:endParaRPr sz="1000"/>
          </a:p>
        </p:txBody>
      </p:sp>
      <p:sp>
        <p:nvSpPr>
          <p:cNvPr id="608" name="Google Shape;608;geaed67ee57_0_438"/>
          <p:cNvSpPr txBox="1"/>
          <p:nvPr/>
        </p:nvSpPr>
        <p:spPr>
          <a:xfrm>
            <a:off x="4628100" y="259725"/>
            <a:ext cx="7563900" cy="152961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800" b="1" dirty="0">
                <a:solidFill>
                  <a:schemeClr val="dk1"/>
                </a:solidFill>
                <a:latin typeface="EB Garamond"/>
                <a:ea typeface="EB Garamond"/>
                <a:cs typeface="EB Garamond"/>
                <a:sym typeface="EB Garamond"/>
              </a:rPr>
              <a:t>Why </a:t>
            </a:r>
            <a:r>
              <a:rPr lang="en-US" sz="3800" dirty="0">
                <a:solidFill>
                  <a:schemeClr val="dk1"/>
                </a:solidFill>
                <a:latin typeface="EB Garamond"/>
                <a:ea typeface="EB Garamond"/>
                <a:cs typeface="EB Garamond"/>
                <a:sym typeface="EB Garamond"/>
              </a:rPr>
              <a:t>did these people make racially biased decisions?</a:t>
            </a:r>
            <a:endParaRPr sz="4100" dirty="0"/>
          </a:p>
        </p:txBody>
      </p:sp>
      <p:sp>
        <p:nvSpPr>
          <p:cNvPr id="609" name="Google Shape;609;geaed67ee57_0_438"/>
          <p:cNvSpPr txBox="1"/>
          <p:nvPr/>
        </p:nvSpPr>
        <p:spPr>
          <a:xfrm>
            <a:off x="5445028" y="4260926"/>
            <a:ext cx="5730900" cy="1911600"/>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3400" dirty="0">
                <a:solidFill>
                  <a:schemeClr val="dk1"/>
                </a:solidFill>
                <a:latin typeface="EB Garamond"/>
                <a:ea typeface="EB Garamond"/>
                <a:cs typeface="EB Garamond"/>
                <a:sym typeface="EB Garamond"/>
              </a:rPr>
              <a:t>A: Because racial biases and  discrimination are built into our </a:t>
            </a:r>
            <a:r>
              <a:rPr lang="en-US" sz="3400" b="1" dirty="0">
                <a:solidFill>
                  <a:schemeClr val="dk1"/>
                </a:solidFill>
                <a:latin typeface="EB Garamond"/>
                <a:ea typeface="EB Garamond"/>
                <a:cs typeface="EB Garamond"/>
                <a:sym typeface="EB Garamond"/>
              </a:rPr>
              <a:t>society </a:t>
            </a:r>
            <a:r>
              <a:rPr lang="en-US" sz="3400" dirty="0">
                <a:solidFill>
                  <a:schemeClr val="dk1"/>
                </a:solidFill>
                <a:latin typeface="EB Garamond"/>
                <a:ea typeface="EB Garamond"/>
                <a:cs typeface="EB Garamond"/>
                <a:sym typeface="EB Garamond"/>
              </a:rPr>
              <a:t>at a structural level</a:t>
            </a:r>
            <a:endParaRPr sz="5100" dirty="0">
              <a:solidFill>
                <a:schemeClr val="dk1"/>
              </a:solidFill>
              <a:latin typeface="Century Gothic"/>
              <a:ea typeface="Century Gothic"/>
              <a:cs typeface="Century Gothic"/>
              <a:sym typeface="Century Gothic"/>
            </a:endParaRPr>
          </a:p>
        </p:txBody>
      </p:sp>
      <p:pic>
        <p:nvPicPr>
          <p:cNvPr id="16" name="Picture 15">
            <a:extLst>
              <a:ext uri="{FF2B5EF4-FFF2-40B4-BE49-F238E27FC236}">
                <a16:creationId xmlns:a16="http://schemas.microsoft.com/office/drawing/2014/main" id="{95A62EFC-EBAD-6F47-8CA6-36E53A387841}"/>
              </a:ext>
            </a:extLst>
          </p:cNvPr>
          <p:cNvPicPr>
            <a:picLocks noChangeAspect="1"/>
          </p:cNvPicPr>
          <p:nvPr/>
        </p:nvPicPr>
        <p:blipFill>
          <a:blip r:embed="rId3"/>
          <a:stretch>
            <a:fillRect/>
          </a:stretch>
        </p:blipFill>
        <p:spPr>
          <a:xfrm>
            <a:off x="280982" y="1701825"/>
            <a:ext cx="4509565" cy="40920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E845AE-5C09-B34E-B4AD-75DBC0E06020}"/>
              </a:ext>
            </a:extLst>
          </p:cNvPr>
          <p:cNvSpPr txBox="1"/>
          <p:nvPr/>
        </p:nvSpPr>
        <p:spPr>
          <a:xfrm>
            <a:off x="385010" y="745957"/>
            <a:ext cx="11594841" cy="646331"/>
          </a:xfrm>
          <a:prstGeom prst="rect">
            <a:avLst/>
          </a:prstGeom>
          <a:noFill/>
        </p:spPr>
        <p:txBody>
          <a:bodyPr wrap="none" rtlCol="0">
            <a:spAutoFit/>
          </a:bodyPr>
          <a:lstStyle/>
          <a:p>
            <a:r>
              <a:rPr lang="en-US" dirty="0"/>
              <a:t>Starting from birth, till getting a job and beyond that, a white person is given more priority than a same aged black person</a:t>
            </a:r>
          </a:p>
          <a:p>
            <a:r>
              <a:rPr lang="en-US" dirty="0"/>
              <a:t> with same qualifications. Why? </a:t>
            </a:r>
            <a:r>
              <a:rPr lang="en-US" dirty="0">
                <a:highlight>
                  <a:srgbClr val="FFFF00"/>
                </a:highlight>
              </a:rPr>
              <a:t>Because it is built into our society at a structural level.</a:t>
            </a:r>
          </a:p>
        </p:txBody>
      </p:sp>
      <p:sp>
        <p:nvSpPr>
          <p:cNvPr id="3" name="TextBox 2">
            <a:extLst>
              <a:ext uri="{FF2B5EF4-FFF2-40B4-BE49-F238E27FC236}">
                <a16:creationId xmlns:a16="http://schemas.microsoft.com/office/drawing/2014/main" id="{C079BB53-1DC1-DE47-8B5C-AB9FFB781CF1}"/>
              </a:ext>
            </a:extLst>
          </p:cNvPr>
          <p:cNvSpPr txBox="1"/>
          <p:nvPr/>
        </p:nvSpPr>
        <p:spPr>
          <a:xfrm>
            <a:off x="360947" y="1949116"/>
            <a:ext cx="11799577" cy="646331"/>
          </a:xfrm>
          <a:prstGeom prst="rect">
            <a:avLst/>
          </a:prstGeom>
          <a:noFill/>
        </p:spPr>
        <p:txBody>
          <a:bodyPr wrap="none" rtlCol="0">
            <a:spAutoFit/>
          </a:bodyPr>
          <a:lstStyle/>
          <a:p>
            <a:r>
              <a:rPr lang="en-US" dirty="0">
                <a:highlight>
                  <a:srgbClr val="FFFF00"/>
                </a:highlight>
              </a:rPr>
              <a:t>Due to income inequality, black families cannot afford health insurance. </a:t>
            </a:r>
            <a:r>
              <a:rPr lang="en-US" dirty="0"/>
              <a:t>This goes to show how the fundamental institutions</a:t>
            </a:r>
          </a:p>
          <a:p>
            <a:r>
              <a:rPr lang="en-US" dirty="0"/>
              <a:t> are racially biased, and it perpetuates across other institutions, even if it is through indirect means.</a:t>
            </a:r>
          </a:p>
        </p:txBody>
      </p:sp>
      <p:sp>
        <p:nvSpPr>
          <p:cNvPr id="4" name="TextBox 3">
            <a:extLst>
              <a:ext uri="{FF2B5EF4-FFF2-40B4-BE49-F238E27FC236}">
                <a16:creationId xmlns:a16="http://schemas.microsoft.com/office/drawing/2014/main" id="{23FC1E36-A4E8-B542-BD52-C105C0DBC9E6}"/>
              </a:ext>
            </a:extLst>
          </p:cNvPr>
          <p:cNvSpPr txBox="1"/>
          <p:nvPr/>
        </p:nvSpPr>
        <p:spPr>
          <a:xfrm>
            <a:off x="385010" y="3308684"/>
            <a:ext cx="11561370" cy="1200329"/>
          </a:xfrm>
          <a:prstGeom prst="rect">
            <a:avLst/>
          </a:prstGeom>
          <a:noFill/>
        </p:spPr>
        <p:txBody>
          <a:bodyPr wrap="none" rtlCol="0">
            <a:spAutoFit/>
          </a:bodyPr>
          <a:lstStyle/>
          <a:p>
            <a:r>
              <a:rPr lang="en-US" dirty="0"/>
              <a:t>This textbook case is an excellent example of how racism is structural, rather than an individual failure. </a:t>
            </a:r>
            <a:r>
              <a:rPr lang="en-US" dirty="0">
                <a:highlight>
                  <a:srgbClr val="FFFF00"/>
                </a:highlight>
              </a:rPr>
              <a:t>Individual doctors </a:t>
            </a:r>
          </a:p>
          <a:p>
            <a:r>
              <a:rPr lang="en-US" dirty="0">
                <a:highlight>
                  <a:srgbClr val="FFFF00"/>
                </a:highlight>
              </a:rPr>
              <a:t>and nurses may not be personally bigoted, but inequality is deeply engrained in the entire practice of medicine. </a:t>
            </a:r>
          </a:p>
          <a:p>
            <a:r>
              <a:rPr lang="en-US" dirty="0"/>
              <a:t>Only awareness of that knowledge and active efforts to change it can be considered anti-racist, interpersonal equality </a:t>
            </a:r>
          </a:p>
          <a:p>
            <a:r>
              <a:rPr lang="en-US" dirty="0"/>
              <a:t>on an individual level does nothing to change this status quo.</a:t>
            </a:r>
          </a:p>
        </p:txBody>
      </p:sp>
    </p:spTree>
    <p:extLst>
      <p:ext uri="{BB962C8B-B14F-4D97-AF65-F5344CB8AC3E}">
        <p14:creationId xmlns:p14="http://schemas.microsoft.com/office/powerpoint/2010/main" val="279014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eaed67ee57_0_456"/>
          <p:cNvSpPr txBox="1">
            <a:spLocks noGrp="1"/>
          </p:cNvSpPr>
          <p:nvPr>
            <p:ph type="dt" idx="10"/>
          </p:nvPr>
        </p:nvSpPr>
        <p:spPr>
          <a:xfrm>
            <a:off x="280982" y="648494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000"/>
              <a:t>8/17/21</a:t>
            </a:r>
            <a:endParaRPr sz="1000"/>
          </a:p>
        </p:txBody>
      </p:sp>
      <p:sp>
        <p:nvSpPr>
          <p:cNvPr id="624" name="Google Shape;624;geaed67ee57_0_456"/>
          <p:cNvSpPr txBox="1">
            <a:spLocks noGrp="1"/>
          </p:cNvSpPr>
          <p:nvPr>
            <p:ph type="ftr" idx="11"/>
          </p:nvPr>
        </p:nvSpPr>
        <p:spPr>
          <a:xfrm>
            <a:off x="4038600" y="6484940"/>
            <a:ext cx="4114800" cy="365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000"/>
              <a:t>UB</a:t>
            </a:r>
            <a:endParaRPr sz="1000"/>
          </a:p>
        </p:txBody>
      </p:sp>
      <p:sp>
        <p:nvSpPr>
          <p:cNvPr id="625" name="Google Shape;625;geaed67ee57_0_456"/>
          <p:cNvSpPr txBox="1">
            <a:spLocks noGrp="1"/>
          </p:cNvSpPr>
          <p:nvPr>
            <p:ph type="sldNum" idx="12"/>
          </p:nvPr>
        </p:nvSpPr>
        <p:spPr>
          <a:xfrm>
            <a:off x="9339272" y="648494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000"/>
              <a:t>9</a:t>
            </a:fld>
            <a:endParaRPr sz="1000"/>
          </a:p>
        </p:txBody>
      </p:sp>
      <p:sp>
        <p:nvSpPr>
          <p:cNvPr id="635" name="Google Shape;635;geaed67ee57_0_456"/>
          <p:cNvSpPr txBox="1"/>
          <p:nvPr/>
        </p:nvSpPr>
        <p:spPr>
          <a:xfrm>
            <a:off x="5474042" y="259725"/>
            <a:ext cx="6717957" cy="2202111"/>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3800" b="1" dirty="0">
                <a:solidFill>
                  <a:schemeClr val="dk1"/>
                </a:solidFill>
                <a:latin typeface="EB Garamond"/>
                <a:ea typeface="EB Garamond"/>
                <a:cs typeface="EB Garamond"/>
                <a:sym typeface="EB Garamond"/>
              </a:rPr>
              <a:t>Why </a:t>
            </a:r>
            <a:r>
              <a:rPr lang="en-US" sz="3800" dirty="0">
                <a:solidFill>
                  <a:schemeClr val="dk1"/>
                </a:solidFill>
                <a:latin typeface="EB Garamond"/>
                <a:ea typeface="EB Garamond"/>
                <a:cs typeface="EB Garamond"/>
                <a:sym typeface="EB Garamond"/>
              </a:rPr>
              <a:t>are racial bias and discrimination built into our society at a structural level?</a:t>
            </a:r>
            <a:endParaRPr sz="4100" dirty="0"/>
          </a:p>
        </p:txBody>
      </p:sp>
      <p:sp>
        <p:nvSpPr>
          <p:cNvPr id="636" name="Google Shape;636;geaed67ee57_0_456"/>
          <p:cNvSpPr txBox="1"/>
          <p:nvPr/>
        </p:nvSpPr>
        <p:spPr>
          <a:xfrm>
            <a:off x="5749930" y="2601189"/>
            <a:ext cx="5730900" cy="3193152"/>
          </a:xfrm>
          <a:prstGeom prst="rect">
            <a:avLst/>
          </a:prstGeom>
          <a:noFill/>
          <a:ln>
            <a:noFill/>
          </a:ln>
        </p:spPr>
        <p:txBody>
          <a:bodyPr spcFirstLastPara="1" wrap="square" lIns="91425" tIns="91425" rIns="91425" bIns="91425" anchor="t" anchorCtr="0">
            <a:spAutoFit/>
          </a:bodyPr>
          <a:lstStyle/>
          <a:p>
            <a:pPr marL="457200" lvl="0" indent="0" algn="ctr" rtl="0">
              <a:lnSpc>
                <a:spcPct val="115000"/>
              </a:lnSpc>
              <a:spcBef>
                <a:spcPts val="0"/>
              </a:spcBef>
              <a:spcAft>
                <a:spcPts val="0"/>
              </a:spcAft>
              <a:buNone/>
            </a:pPr>
            <a:r>
              <a:rPr lang="en-US" sz="3400" dirty="0">
                <a:solidFill>
                  <a:schemeClr val="dk1"/>
                </a:solidFill>
                <a:latin typeface="EB Garamond"/>
                <a:ea typeface="EB Garamond"/>
                <a:cs typeface="EB Garamond"/>
                <a:sym typeface="EB Garamond"/>
              </a:rPr>
              <a:t>A: Because American society has been  </a:t>
            </a:r>
            <a:r>
              <a:rPr lang="en-US" sz="3400" b="1" dirty="0">
                <a:solidFill>
                  <a:schemeClr val="dk1"/>
                </a:solidFill>
                <a:latin typeface="EB Garamond"/>
                <a:ea typeface="EB Garamond"/>
                <a:cs typeface="EB Garamond"/>
                <a:sym typeface="EB Garamond"/>
              </a:rPr>
              <a:t>historically </a:t>
            </a:r>
            <a:r>
              <a:rPr lang="en-US" sz="3400" dirty="0">
                <a:solidFill>
                  <a:schemeClr val="dk1"/>
                </a:solidFill>
                <a:latin typeface="EB Garamond"/>
                <a:ea typeface="EB Garamond"/>
                <a:cs typeface="EB Garamond"/>
                <a:sym typeface="EB Garamond"/>
              </a:rPr>
              <a:t>unequal and discriminatory, and structural racism is reproduced over time </a:t>
            </a:r>
            <a:endParaRPr sz="5100" dirty="0">
              <a:solidFill>
                <a:schemeClr val="dk1"/>
              </a:solidFill>
              <a:latin typeface="Century Gothic"/>
              <a:ea typeface="Century Gothic"/>
              <a:cs typeface="Century Gothic"/>
              <a:sym typeface="Century Gothic"/>
            </a:endParaRPr>
          </a:p>
        </p:txBody>
      </p:sp>
      <p:pic>
        <p:nvPicPr>
          <p:cNvPr id="16" name="Picture 15">
            <a:extLst>
              <a:ext uri="{FF2B5EF4-FFF2-40B4-BE49-F238E27FC236}">
                <a16:creationId xmlns:a16="http://schemas.microsoft.com/office/drawing/2014/main" id="{96D9D9FA-4643-3747-819B-4678D96EA7A3}"/>
              </a:ext>
            </a:extLst>
          </p:cNvPr>
          <p:cNvPicPr>
            <a:picLocks noChangeAspect="1"/>
          </p:cNvPicPr>
          <p:nvPr/>
        </p:nvPicPr>
        <p:blipFill rotWithShape="1">
          <a:blip r:embed="rId3"/>
          <a:srcRect l="4683" t="801" r="6519" b="2168"/>
          <a:stretch/>
        </p:blipFill>
        <p:spPr>
          <a:xfrm>
            <a:off x="19030" y="560594"/>
            <a:ext cx="5730900" cy="56781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11853</TotalTime>
  <Words>2018</Words>
  <Application>Microsoft Macintosh PowerPoint</Application>
  <PresentationFormat>Widescreen</PresentationFormat>
  <Paragraphs>155</Paragraphs>
  <Slides>42</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Century Gothic</vt:lpstr>
      <vt:lpstr>EB Garamond</vt:lpstr>
      <vt:lpstr>Office Theme</vt:lpstr>
      <vt:lpstr>ML and Society</vt:lpstr>
      <vt:lpstr>Reminder: The case study</vt:lpstr>
      <vt:lpstr>PowerPoint Presentation</vt:lpstr>
      <vt:lpstr>In this course think beyond proxy variable</vt:lpstr>
      <vt:lpstr>PowerPoint Presentation</vt:lpstr>
      <vt:lpstr>PowerPoint Presentation</vt:lpstr>
      <vt:lpstr>PowerPoint Presentation</vt:lpstr>
      <vt:lpstr>PowerPoint Presentation</vt:lpstr>
      <vt:lpstr>PowerPoint Presentation</vt:lpstr>
      <vt:lpstr>PowerPoint Presentation</vt:lpstr>
      <vt:lpstr>People vs. Structure vs. History</vt:lpstr>
      <vt:lpstr>The WHY worksheet</vt:lpstr>
      <vt:lpstr>The HOW worksheet</vt:lpstr>
      <vt:lpstr>Discuss!</vt:lpstr>
      <vt:lpstr>HOW worksheet is out</vt:lpstr>
      <vt:lpstr>Passphrase for today: Kristian Lum</vt:lpstr>
      <vt:lpstr>Some examples on how to do it “right”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410</dc:title>
  <dc:creator>Microsoft Office User</dc:creator>
  <cp:lastModifiedBy>Atri Rudra</cp:lastModifiedBy>
  <cp:revision>111</cp:revision>
  <dcterms:created xsi:type="dcterms:W3CDTF">2020-01-30T00:44:00Z</dcterms:created>
  <dcterms:modified xsi:type="dcterms:W3CDTF">2022-05-03T14:59:48Z</dcterms:modified>
</cp:coreProperties>
</file>