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26" r:id="rId3"/>
    <p:sldId id="814" r:id="rId4"/>
    <p:sldId id="815" r:id="rId5"/>
    <p:sldId id="390" r:id="rId6"/>
    <p:sldId id="425" r:id="rId7"/>
    <p:sldId id="391" r:id="rId8"/>
    <p:sldId id="261" r:id="rId9"/>
    <p:sldId id="262" r:id="rId10"/>
    <p:sldId id="359" r:id="rId11"/>
    <p:sldId id="360" r:id="rId12"/>
    <p:sldId id="361" r:id="rId13"/>
    <p:sldId id="363" r:id="rId14"/>
    <p:sldId id="364" r:id="rId15"/>
    <p:sldId id="365" r:id="rId16"/>
    <p:sldId id="366" r:id="rId17"/>
    <p:sldId id="367" r:id="rId18"/>
    <p:sldId id="816" r:id="rId19"/>
    <p:sldId id="817" r:id="rId20"/>
    <p:sldId id="818" r:id="rId21"/>
    <p:sldId id="819" r:id="rId22"/>
    <p:sldId id="374" r:id="rId23"/>
    <p:sldId id="820" r:id="rId24"/>
    <p:sldId id="821" r:id="rId25"/>
    <p:sldId id="822" r:id="rId26"/>
    <p:sldId id="823" r:id="rId27"/>
    <p:sldId id="824" r:id="rId28"/>
    <p:sldId id="825" r:id="rId29"/>
    <p:sldId id="826" r:id="rId30"/>
    <p:sldId id="827" r:id="rId31"/>
    <p:sldId id="828" r:id="rId32"/>
    <p:sldId id="829" r:id="rId33"/>
    <p:sldId id="830" r:id="rId34"/>
    <p:sldId id="831" r:id="rId35"/>
    <p:sldId id="832" r:id="rId36"/>
    <p:sldId id="833" r:id="rId37"/>
    <p:sldId id="386" r:id="rId38"/>
    <p:sldId id="392" r:id="rId39"/>
    <p:sldId id="405" r:id="rId40"/>
    <p:sldId id="393" r:id="rId41"/>
    <p:sldId id="400" r:id="rId42"/>
    <p:sldId id="834" r:id="rId43"/>
    <p:sldId id="401" r:id="rId44"/>
    <p:sldId id="409" r:id="rId45"/>
    <p:sldId id="402" r:id="rId46"/>
    <p:sldId id="403" r:id="rId47"/>
    <p:sldId id="835" r:id="rId48"/>
    <p:sldId id="404" r:id="rId49"/>
    <p:sldId id="40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850"/>
    <p:restoredTop sz="94709"/>
  </p:normalViewPr>
  <p:slideViewPr>
    <p:cSldViewPr snapToGrid="0" snapToObjects="1">
      <p:cViewPr varScale="1">
        <p:scale>
          <a:sx n="113" d="100"/>
          <a:sy n="113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 8, 2022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31ED-972B-8E42-9A7D-AC3F01EE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60CB0-6E23-0346-9F60-1F49FAAC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87" y="1502950"/>
            <a:ext cx="6739825" cy="53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10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7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sponsive image">
            <a:extLst>
              <a:ext uri="{FF2B5EF4-FFF2-40B4-BE49-F238E27FC236}">
                <a16:creationId xmlns:a16="http://schemas.microsoft.com/office/drawing/2014/main" id="{7A5D8D22-0879-D14C-A2E3-E149FBB3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0"/>
            <a:ext cx="217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8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4FB3-1631-9F4F-9E30-F7288265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heard of COMPAS?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9D8AA-1A90-6648-82AD-5608FC99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154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FB5B5-2129-6F45-ABCC-8CF5A7B8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48" y="1027906"/>
            <a:ext cx="4811101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6A0F-72C9-144A-9C1F-CA5F0CAF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sponsive image">
            <a:extLst>
              <a:ext uri="{FF2B5EF4-FFF2-40B4-BE49-F238E27FC236}">
                <a16:creationId xmlns:a16="http://schemas.microsoft.com/office/drawing/2014/main" id="{9A97075C-79DE-5143-9CC4-2B71DA4D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12192000" cy="59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A0D54-98B5-254E-883E-29C5FD5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1695450"/>
            <a:ext cx="10274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95F2-ADCB-CA4A-AF4D-E433BFBB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sample of their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3F524-886E-2546-89D5-20843F1F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8" y="2200554"/>
            <a:ext cx="5472112" cy="3090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64358-E8A3-9743-BAF6-D45C21DB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7" y="2187926"/>
            <a:ext cx="5616575" cy="31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F3D2-9E0E-7345-953C-A87CA98F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rejoinder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3D59F-EA45-6D41-95BC-C2AC4B38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60" y="0"/>
            <a:ext cx="11183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4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18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578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629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1" y="3279302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CAC54-9733-E84F-A15B-2D0A3E6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88" y="1573120"/>
            <a:ext cx="2832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DB1B-1465-7F4F-8A32-1C8D7EE4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have a face mask on</a:t>
            </a:r>
          </a:p>
        </p:txBody>
      </p:sp>
      <p:pic>
        <p:nvPicPr>
          <p:cNvPr id="2050" name="Picture 2" descr="Link to netgain webinar">
            <a:extLst>
              <a:ext uri="{FF2B5EF4-FFF2-40B4-BE49-F238E27FC236}">
                <a16:creationId xmlns:a16="http://schemas.microsoft.com/office/drawing/2014/main" id="{F3B51A04-2520-D042-ACDB-669EC09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90" y="1584326"/>
            <a:ext cx="8686800" cy="35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8" y="503116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6B51F-945E-4141-95D3-2E3EFF53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7" y="3143133"/>
            <a:ext cx="12192000" cy="1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3715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41587-FB69-114B-9C0F-839F735E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" y="2847709"/>
            <a:ext cx="12192000" cy="2325826"/>
          </a:xfrm>
          <a:prstGeom prst="rect">
            <a:avLst/>
          </a:prstGeom>
        </p:spPr>
      </p:pic>
      <p:sp>
        <p:nvSpPr>
          <p:cNvPr id="5" name="7-Point Star 4">
            <a:extLst>
              <a:ext uri="{FF2B5EF4-FFF2-40B4-BE49-F238E27FC236}">
                <a16:creationId xmlns:a16="http://schemas.microsoft.com/office/drawing/2014/main" id="{EC394FD5-DC35-7A4D-805C-66E7E94BB6F6}"/>
              </a:ext>
            </a:extLst>
          </p:cNvPr>
          <p:cNvSpPr/>
          <p:nvPr/>
        </p:nvSpPr>
        <p:spPr>
          <a:xfrm>
            <a:off x="7586663" y="416402"/>
            <a:ext cx="3128962" cy="2289157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variable might not be obvious in other scenarios!</a:t>
            </a:r>
          </a:p>
        </p:txBody>
      </p:sp>
    </p:spTree>
    <p:extLst>
      <p:ext uri="{BB962C8B-B14F-4D97-AF65-F5344CB8AC3E}">
        <p14:creationId xmlns:p14="http://schemas.microsoft.com/office/powerpoint/2010/main" val="9672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289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" y="509379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9ACB0-CA79-1E47-A72C-152A6D9C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4906"/>
            <a:ext cx="12192000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collect?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48F2B-09E4-304D-83E8-8A775C4B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6144"/>
            <a:ext cx="12192000" cy="1541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27245-F2CE-6645-BC66-273439885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1674"/>
            <a:ext cx="12192000" cy="13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FB540-81A8-8B40-B435-9FF8AC9CF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7670"/>
            <a:ext cx="12192000" cy="11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5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824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class/model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31D1F-8829-0A44-A83A-AC5369F70334}"/>
              </a:ext>
            </a:extLst>
          </p:cNvPr>
          <p:cNvSpPr txBox="1"/>
          <p:nvPr/>
        </p:nvSpPr>
        <p:spPr>
          <a:xfrm>
            <a:off x="6665911" y="4340057"/>
            <a:ext cx="257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Linear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5FCE2-0B71-344B-AEEE-CC2C64E55616}"/>
              </a:ext>
            </a:extLst>
          </p:cNvPr>
          <p:cNvGrpSpPr/>
          <p:nvPr/>
        </p:nvGrpSpPr>
        <p:grpSpPr>
          <a:xfrm>
            <a:off x="2119313" y="3117490"/>
            <a:ext cx="3922085" cy="3463834"/>
            <a:chOff x="3724508" y="2007220"/>
            <a:chExt cx="4326665" cy="391407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B269AFB-27A7-DC40-A26C-79393AD15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4508" y="2007220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DD9881A-3553-E643-810A-FC4D3B64C327}"/>
                </a:ext>
              </a:extLst>
            </p:cNvPr>
            <p:cNvCxnSpPr>
              <a:cxnSpLocks/>
            </p:cNvCxnSpPr>
            <p:nvPr/>
          </p:nvCxnSpPr>
          <p:spPr>
            <a:xfrm>
              <a:off x="3724508" y="5887840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C819B9-C617-8941-8885-A9AEFF8E7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984" y="2151632"/>
              <a:ext cx="3583259" cy="148151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979555-0C92-424E-9CA6-BA926252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1344" y="4049487"/>
              <a:ext cx="3382537" cy="1636788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C1E212-1A25-7547-9CCC-30B31FE8BA3D}"/>
                </a:ext>
              </a:extLst>
            </p:cNvPr>
            <p:cNvCxnSpPr/>
            <p:nvPr/>
          </p:nvCxnSpPr>
          <p:spPr>
            <a:xfrm>
              <a:off x="3824869" y="3824868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013D5A-8CCC-DE4B-A900-B6BF3EE8EDC5}"/>
                </a:ext>
              </a:extLst>
            </p:cNvPr>
            <p:cNvSpPr txBox="1"/>
            <p:nvPr/>
          </p:nvSpPr>
          <p:spPr>
            <a:xfrm>
              <a:off x="7795975" y="3626232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2804D87-5EF7-FD46-83C5-F2EB9C36644D}"/>
                </a:ext>
              </a:extLst>
            </p:cNvPr>
            <p:cNvCxnSpPr/>
            <p:nvPr/>
          </p:nvCxnSpPr>
          <p:spPr>
            <a:xfrm flipV="1">
              <a:off x="7685049" y="2151632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0FFD0AD-76FA-CC4F-8AD8-08155E9EF79C}"/>
                </a:ext>
              </a:extLst>
            </p:cNvPr>
            <p:cNvCxnSpPr/>
            <p:nvPr/>
          </p:nvCxnSpPr>
          <p:spPr>
            <a:xfrm>
              <a:off x="7685049" y="3995564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D1EB3C-51C3-B543-84E2-CC2779BB555D}"/>
                </a:ext>
              </a:extLst>
            </p:cNvPr>
            <p:cNvSpPr txBox="1"/>
            <p:nvPr/>
          </p:nvSpPr>
          <p:spPr>
            <a:xfrm rot="16200000">
              <a:off x="7552055" y="2704266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2121D2D-D4FC-1147-B6E6-8C8A3A78FFEF}"/>
                </a:ext>
              </a:extLst>
            </p:cNvPr>
            <p:cNvSpPr txBox="1"/>
            <p:nvPr/>
          </p:nvSpPr>
          <p:spPr>
            <a:xfrm rot="5400000">
              <a:off x="7587739" y="4594314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  <p:sp>
          <p:nvSpPr>
            <p:cNvPr id="52" name="AutoShape 4" descr="Responsive image">
              <a:extLst>
                <a:ext uri="{FF2B5EF4-FFF2-40B4-BE49-F238E27FC236}">
                  <a16:creationId xmlns:a16="http://schemas.microsoft.com/office/drawing/2014/main" id="{723E5971-B59F-274E-A218-1633D9E0E6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45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9991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50104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8B9481C-31F7-3D44-9B40-B9020EA8E161}"/>
              </a:ext>
            </a:extLst>
          </p:cNvPr>
          <p:cNvGrpSpPr/>
          <p:nvPr/>
        </p:nvGrpSpPr>
        <p:grpSpPr>
          <a:xfrm>
            <a:off x="3498346" y="2311792"/>
            <a:ext cx="2661424" cy="2832408"/>
            <a:chOff x="3512634" y="1483112"/>
            <a:chExt cx="2661424" cy="28324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1C3194-1A64-7B42-B89E-21EDE3AF0E81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A2D9EA-62A7-2D4E-BD34-8C86D53C7B7D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E53420-97A2-9F4E-B88E-9833771253F2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201E57-8EBB-8B43-91DC-9B53B6D012B2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4B3BA3-07E2-E34D-A1FA-0A8DCDB8DC1E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3C2324-DAE4-8149-B7EC-8418624ED9D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926D3A-F87A-5442-8912-A51DB045DE5A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7E450A-536A-EE41-9054-C5341165D912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7809A6-06BD-644C-9395-B3E570EE09E7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129FDE-C1B7-6C4D-AB3B-CFCCCC566CB5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EC2B9E-2605-3745-A51D-DFD6D0B4F87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293085-B578-C341-84D3-E9B2B771FB9F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58DE0B-D8BB-3940-92D0-A4B830D50E5C}"/>
              </a:ext>
            </a:extLst>
          </p:cNvPr>
          <p:cNvCxnSpPr/>
          <p:nvPr/>
        </p:nvCxnSpPr>
        <p:spPr>
          <a:xfrm>
            <a:off x="3824868" y="2099919"/>
            <a:ext cx="2193073" cy="3144644"/>
          </a:xfrm>
          <a:prstGeom prst="line">
            <a:avLst/>
          </a:prstGeom>
          <a:ln w="3810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108EDADC-B4BA-244E-A81B-ED8F5564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how linear model works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A9074320-0791-7340-AAF4-9E736ECDAD87}"/>
              </a:ext>
            </a:extLst>
          </p:cNvPr>
          <p:cNvSpPr/>
          <p:nvPr/>
        </p:nvSpPr>
        <p:spPr>
          <a:xfrm>
            <a:off x="7743825" y="2099919"/>
            <a:ext cx="3609975" cy="2226061"/>
          </a:xfrm>
          <a:prstGeom prst="cloudCallout">
            <a:avLst>
              <a:gd name="adj1" fmla="val -99197"/>
              <a:gd name="adj2" fmla="val 80471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find a “better” line?</a:t>
            </a:r>
          </a:p>
        </p:txBody>
      </p:sp>
    </p:spTree>
    <p:extLst>
      <p:ext uri="{BB962C8B-B14F-4D97-AF65-F5344CB8AC3E}">
        <p14:creationId xmlns:p14="http://schemas.microsoft.com/office/powerpoint/2010/main" val="28472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 set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2BAB7E-B8F6-984D-890D-10D4553DDA7A}"/>
              </a:ext>
            </a:extLst>
          </p:cNvPr>
          <p:cNvGrpSpPr/>
          <p:nvPr/>
        </p:nvGrpSpPr>
        <p:grpSpPr>
          <a:xfrm>
            <a:off x="3166946" y="3100047"/>
            <a:ext cx="3523786" cy="3401122"/>
            <a:chOff x="3166946" y="3100047"/>
            <a:chExt cx="3523786" cy="340112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E4BB87-6ED3-2843-9D85-747187EBC479}"/>
                </a:ext>
              </a:extLst>
            </p:cNvPr>
            <p:cNvCxnSpPr/>
            <p:nvPr/>
          </p:nvCxnSpPr>
          <p:spPr>
            <a:xfrm flipV="1">
              <a:off x="3166946" y="3100047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352766E-F901-4849-B36A-15B72A551D06}"/>
                </a:ext>
              </a:extLst>
            </p:cNvPr>
            <p:cNvCxnSpPr/>
            <p:nvPr/>
          </p:nvCxnSpPr>
          <p:spPr>
            <a:xfrm>
              <a:off x="3166946" y="6501169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5E2B5C-B5AB-8D44-99CA-D75BB56F7DF0}"/>
                </a:ext>
              </a:extLst>
            </p:cNvPr>
            <p:cNvSpPr/>
            <p:nvPr/>
          </p:nvSpPr>
          <p:spPr>
            <a:xfrm>
              <a:off x="3668751" y="346803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468321-C280-1D4C-9608-9A3F6F47DC4B}"/>
                </a:ext>
              </a:extLst>
            </p:cNvPr>
            <p:cNvSpPr/>
            <p:nvPr/>
          </p:nvSpPr>
          <p:spPr>
            <a:xfrm>
              <a:off x="5248508" y="401444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C5FF54F-6DB0-A04C-8340-BBE298FDB8BA}"/>
                </a:ext>
              </a:extLst>
            </p:cNvPr>
            <p:cNvSpPr/>
            <p:nvPr/>
          </p:nvSpPr>
          <p:spPr>
            <a:xfrm>
              <a:off x="3750526" y="472254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DC3742-0B2F-1844-A60B-49868DE9F87F}"/>
                </a:ext>
              </a:extLst>
            </p:cNvPr>
            <p:cNvSpPr/>
            <p:nvPr/>
          </p:nvSpPr>
          <p:spPr>
            <a:xfrm>
              <a:off x="3973552" y="5455742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DE86EC-BF0C-CC4B-B137-A55EFA605001}"/>
                </a:ext>
              </a:extLst>
            </p:cNvPr>
            <p:cNvSpPr/>
            <p:nvPr/>
          </p:nvSpPr>
          <p:spPr>
            <a:xfrm>
              <a:off x="3512634" y="587948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DFF389B-FB5A-6A4A-8DAD-DF7100E73762}"/>
                </a:ext>
              </a:extLst>
            </p:cNvPr>
            <p:cNvSpPr/>
            <p:nvPr/>
          </p:nvSpPr>
          <p:spPr>
            <a:xfrm>
              <a:off x="5772614" y="532610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6A54A3-C5B1-D340-91E3-14AFDBDFBD1E}"/>
                </a:ext>
              </a:extLst>
            </p:cNvPr>
            <p:cNvSpPr/>
            <p:nvPr/>
          </p:nvSpPr>
          <p:spPr>
            <a:xfrm>
              <a:off x="4051610" y="42123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8DE4A67-37D6-4E48-93D5-2B79740FF9E9}"/>
                </a:ext>
              </a:extLst>
            </p:cNvPr>
            <p:cNvSpPr/>
            <p:nvPr/>
          </p:nvSpPr>
          <p:spPr>
            <a:xfrm>
              <a:off x="5168591" y="456643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07FC93-D2DA-D449-BA10-3D73EE824156}"/>
                </a:ext>
              </a:extLst>
            </p:cNvPr>
            <p:cNvSpPr/>
            <p:nvPr/>
          </p:nvSpPr>
          <p:spPr>
            <a:xfrm>
              <a:off x="4391722" y="487308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431F576-0341-FC40-B035-71783BEE39C7}"/>
                </a:ext>
              </a:extLst>
            </p:cNvPr>
            <p:cNvSpPr/>
            <p:nvPr/>
          </p:nvSpPr>
          <p:spPr>
            <a:xfrm>
              <a:off x="4313663" y="598821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A7DF58-844B-1744-9190-B3BBB0916EDA}"/>
                </a:ext>
              </a:extLst>
            </p:cNvPr>
            <p:cNvSpPr/>
            <p:nvPr/>
          </p:nvSpPr>
          <p:spPr>
            <a:xfrm>
              <a:off x="4694664" y="3311920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6B4B03F-2B41-D14B-9155-BEC7A97B45A2}"/>
                </a:ext>
              </a:extLst>
            </p:cNvPr>
            <p:cNvSpPr/>
            <p:nvPr/>
          </p:nvSpPr>
          <p:spPr>
            <a:xfrm>
              <a:off x="6017941" y="4410315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7456FBDB-A06A-DA4E-93DC-7831C59EB2F1}"/>
              </a:ext>
            </a:extLst>
          </p:cNvPr>
          <p:cNvSpPr/>
          <p:nvPr/>
        </p:nvSpPr>
        <p:spPr>
          <a:xfrm>
            <a:off x="3605879" y="3333616"/>
            <a:ext cx="2726261" cy="1843343"/>
          </a:xfrm>
          <a:custGeom>
            <a:avLst/>
            <a:gdLst>
              <a:gd name="connsiteX0" fmla="*/ 462564 w 2726261"/>
              <a:gd name="connsiteY0" fmla="*/ 0 h 1843343"/>
              <a:gd name="connsiteX1" fmla="*/ 852856 w 2726261"/>
              <a:gd name="connsiteY1" fmla="*/ 959005 h 1843343"/>
              <a:gd name="connsiteX2" fmla="*/ 852856 w 2726261"/>
              <a:gd name="connsiteY2" fmla="*/ 959005 h 1843343"/>
              <a:gd name="connsiteX3" fmla="*/ 574076 w 2726261"/>
              <a:gd name="connsiteY3" fmla="*/ 1315844 h 1843343"/>
              <a:gd name="connsiteX4" fmla="*/ 5364 w 2726261"/>
              <a:gd name="connsiteY4" fmla="*/ 1371600 h 1843343"/>
              <a:gd name="connsiteX5" fmla="*/ 306447 w 2726261"/>
              <a:gd name="connsiteY5" fmla="*/ 1817649 h 1843343"/>
              <a:gd name="connsiteX6" fmla="*/ 607529 w 2726261"/>
              <a:gd name="connsiteY6" fmla="*/ 1550019 h 1843343"/>
              <a:gd name="connsiteX7" fmla="*/ 975520 w 2726261"/>
              <a:gd name="connsiteY7" fmla="*/ 1260088 h 1843343"/>
              <a:gd name="connsiteX8" fmla="*/ 1644593 w 2726261"/>
              <a:gd name="connsiteY8" fmla="*/ 1795346 h 1843343"/>
              <a:gd name="connsiteX9" fmla="*/ 2726261 w 2726261"/>
              <a:gd name="connsiteY9" fmla="*/ 1817649 h 1843343"/>
              <a:gd name="connsiteX10" fmla="*/ 2726261 w 2726261"/>
              <a:gd name="connsiteY10" fmla="*/ 1817649 h 184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6261" h="1843343">
                <a:moveTo>
                  <a:pt x="462564" y="0"/>
                </a:moveTo>
                <a:lnTo>
                  <a:pt x="852856" y="959005"/>
                </a:lnTo>
                <a:lnTo>
                  <a:pt x="852856" y="959005"/>
                </a:lnTo>
                <a:cubicBezTo>
                  <a:pt x="806393" y="1018478"/>
                  <a:pt x="715325" y="1247078"/>
                  <a:pt x="574076" y="1315844"/>
                </a:cubicBezTo>
                <a:cubicBezTo>
                  <a:pt x="432827" y="1384610"/>
                  <a:pt x="49969" y="1287966"/>
                  <a:pt x="5364" y="1371600"/>
                </a:cubicBezTo>
                <a:cubicBezTo>
                  <a:pt x="-39241" y="1455234"/>
                  <a:pt x="206086" y="1787913"/>
                  <a:pt x="306447" y="1817649"/>
                </a:cubicBezTo>
                <a:cubicBezTo>
                  <a:pt x="406808" y="1847385"/>
                  <a:pt x="496017" y="1642946"/>
                  <a:pt x="607529" y="1550019"/>
                </a:cubicBezTo>
                <a:cubicBezTo>
                  <a:pt x="719041" y="1457092"/>
                  <a:pt x="802676" y="1219200"/>
                  <a:pt x="975520" y="1260088"/>
                </a:cubicBezTo>
                <a:cubicBezTo>
                  <a:pt x="1148364" y="1300976"/>
                  <a:pt x="1352803" y="1702419"/>
                  <a:pt x="1644593" y="1795346"/>
                </a:cubicBezTo>
                <a:cubicBezTo>
                  <a:pt x="1936383" y="1888273"/>
                  <a:pt x="2726261" y="1817649"/>
                  <a:pt x="2726261" y="1817649"/>
                </a:cubicBezTo>
                <a:lnTo>
                  <a:pt x="2726261" y="1817649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3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68B2E-2E3F-E048-A8BB-4E2284FD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CA9F3-E38A-1948-A7BD-9C5B1CFDFAF3}" type="datetime1">
              <a:rPr lang="en-US" smtClean="0"/>
              <a:pPr/>
              <a:t>2/8/22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347CE-5A6D-BA4D-BF12-7C70E41F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696C0-C4E5-F545-9722-AC5B5AD6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21547-3723-F24A-8E15-FB3C6A956FDB}"/>
              </a:ext>
            </a:extLst>
          </p:cNvPr>
          <p:cNvSpPr txBox="1"/>
          <p:nvPr/>
        </p:nvSpPr>
        <p:spPr>
          <a:xfrm>
            <a:off x="2031178" y="787245"/>
            <a:ext cx="83113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Who does my machine learning model serve? </a:t>
            </a:r>
          </a:p>
          <a:p>
            <a:pPr algn="ctr"/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How do I know?</a:t>
            </a:r>
          </a:p>
          <a:p>
            <a:pPr algn="ctr"/>
            <a:r>
              <a:rPr lang="en-US" sz="8000" b="1" dirty="0">
                <a:latin typeface="Century Gothic" panose="020B0502020202020204" pitchFamily="34" charset="0"/>
              </a:rPr>
              <a:t>What can I do about it? </a:t>
            </a:r>
          </a:p>
        </p:txBody>
      </p:sp>
    </p:spTree>
    <p:extLst>
      <p:ext uri="{BB962C8B-B14F-4D97-AF65-F5344CB8AC3E}">
        <p14:creationId xmlns:p14="http://schemas.microsoft.com/office/powerpoint/2010/main" val="326624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14194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415316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61C3194-1A64-7B42-B89E-21EDE3AF0E81}"/>
              </a:ext>
            </a:extLst>
          </p:cNvPr>
          <p:cNvSpPr/>
          <p:nvPr/>
        </p:nvSpPr>
        <p:spPr>
          <a:xfrm>
            <a:off x="3668751" y="2382184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A2D9EA-62A7-2D4E-BD34-8C86D53C7B7D}"/>
              </a:ext>
            </a:extLst>
          </p:cNvPr>
          <p:cNvSpPr/>
          <p:nvPr/>
        </p:nvSpPr>
        <p:spPr>
          <a:xfrm>
            <a:off x="5248508" y="2928594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926D3A-F87A-5442-8912-A51DB045DE5A}"/>
              </a:ext>
            </a:extLst>
          </p:cNvPr>
          <p:cNvSpPr/>
          <p:nvPr/>
        </p:nvSpPr>
        <p:spPr>
          <a:xfrm>
            <a:off x="4051610" y="3126528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7E450A-536A-EE41-9054-C5341165D912}"/>
              </a:ext>
            </a:extLst>
          </p:cNvPr>
          <p:cNvSpPr/>
          <p:nvPr/>
        </p:nvSpPr>
        <p:spPr>
          <a:xfrm>
            <a:off x="5168591" y="3480579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7809A6-06BD-644C-9395-B3E570EE09E7}"/>
              </a:ext>
            </a:extLst>
          </p:cNvPr>
          <p:cNvSpPr/>
          <p:nvPr/>
        </p:nvSpPr>
        <p:spPr>
          <a:xfrm>
            <a:off x="4391722" y="378723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EC2B9E-2605-3745-A51D-DFD6D0B4F87E}"/>
              </a:ext>
            </a:extLst>
          </p:cNvPr>
          <p:cNvSpPr/>
          <p:nvPr/>
        </p:nvSpPr>
        <p:spPr>
          <a:xfrm>
            <a:off x="4694664" y="222606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3CFB7-1F12-5E4B-B0F7-DE68C104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(random) half of the 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ECAB62-A6F0-FB43-ACD4-2675D2A5DC9D}"/>
              </a:ext>
            </a:extLst>
          </p:cNvPr>
          <p:cNvGrpSpPr/>
          <p:nvPr/>
        </p:nvGrpSpPr>
        <p:grpSpPr>
          <a:xfrm>
            <a:off x="3512634" y="2226064"/>
            <a:ext cx="2661424" cy="2832408"/>
            <a:chOff x="3512634" y="1483112"/>
            <a:chExt cx="2661424" cy="28324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5A9171-280E-994B-9946-B0199AE83594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1085F7-454D-8448-B65A-6E13FCA3E519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B691A52-402D-8F49-926B-96C5D9D1DAE4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685E97-D621-6841-8A55-B19E62D7DE7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EB7550-474A-F54D-B060-0846C560B22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4C4D05-FBAE-EF4F-A4F1-13B5B758068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060049-A4FF-E249-9A42-14831EABD864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155BCB-D6D2-704E-8406-A7E82776B22A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58DF40-0BCF-884A-BCC4-248F1C08A985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547DF2-E925-5D47-A457-66AE0A4C356E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801592-3EFF-A947-A6B7-CA34EA3EE0B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F41F82-3044-174F-980A-5164353C728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507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D081A0-0890-3C48-92C6-6A5F2F641794}"/>
              </a:ext>
            </a:extLst>
          </p:cNvPr>
          <p:cNvCxnSpPr/>
          <p:nvPr/>
        </p:nvCxnSpPr>
        <p:spPr>
          <a:xfrm flipV="1">
            <a:off x="3235706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2B0EAC7-C43D-0F4F-B709-BEAE838DF8A1}"/>
              </a:ext>
            </a:extLst>
          </p:cNvPr>
          <p:cNvCxnSpPr/>
          <p:nvPr/>
        </p:nvCxnSpPr>
        <p:spPr>
          <a:xfrm>
            <a:off x="3235706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93A1AA0-875A-2047-BD23-B61B978000D5}"/>
              </a:ext>
            </a:extLst>
          </p:cNvPr>
          <p:cNvSpPr/>
          <p:nvPr/>
        </p:nvSpPr>
        <p:spPr>
          <a:xfrm>
            <a:off x="3737511" y="3511403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28391A-5026-434A-8102-3331F4BA3DD8}"/>
              </a:ext>
            </a:extLst>
          </p:cNvPr>
          <p:cNvSpPr/>
          <p:nvPr/>
        </p:nvSpPr>
        <p:spPr>
          <a:xfrm>
            <a:off x="5317268" y="4057813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AB34617-7096-ED44-BD0E-677750FEB158}"/>
              </a:ext>
            </a:extLst>
          </p:cNvPr>
          <p:cNvSpPr/>
          <p:nvPr/>
        </p:nvSpPr>
        <p:spPr>
          <a:xfrm>
            <a:off x="4120370" y="4255747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1FD110-7B04-E943-8630-88FEEFBA03E9}"/>
              </a:ext>
            </a:extLst>
          </p:cNvPr>
          <p:cNvSpPr/>
          <p:nvPr/>
        </p:nvSpPr>
        <p:spPr>
          <a:xfrm>
            <a:off x="5237351" y="4609798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E14762-359A-4B47-92E8-364ADB84676F}"/>
              </a:ext>
            </a:extLst>
          </p:cNvPr>
          <p:cNvSpPr/>
          <p:nvPr/>
        </p:nvSpPr>
        <p:spPr>
          <a:xfrm>
            <a:off x="4460482" y="4916455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884CC82-2429-024D-A644-341C996C1D42}"/>
              </a:ext>
            </a:extLst>
          </p:cNvPr>
          <p:cNvSpPr/>
          <p:nvPr/>
        </p:nvSpPr>
        <p:spPr>
          <a:xfrm>
            <a:off x="4763424" y="3355286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9C86E22-DBCB-FF42-B1AF-6D9A4A964835}"/>
              </a:ext>
            </a:extLst>
          </p:cNvPr>
          <p:cNvCxnSpPr/>
          <p:nvPr/>
        </p:nvCxnSpPr>
        <p:spPr>
          <a:xfrm>
            <a:off x="3893628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57D608-337B-6845-8AE1-299ADFDDDF66}"/>
              </a:ext>
            </a:extLst>
          </p:cNvPr>
          <p:cNvGrpSpPr/>
          <p:nvPr/>
        </p:nvGrpSpPr>
        <p:grpSpPr>
          <a:xfrm>
            <a:off x="3581394" y="3355283"/>
            <a:ext cx="2661424" cy="2832408"/>
            <a:chOff x="3512634" y="1483112"/>
            <a:chExt cx="2661424" cy="283240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962C6FD-1514-AA45-B95D-9D45EE445AD3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9DC9CE1-4618-4540-AC66-57C7EE190B88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79B870D-9E35-E84C-8A1E-060241E7ECDB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3F1AC1-82BE-7042-9161-64256B2FC0B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5602B3-5A86-F54C-A9EE-87BE1CE2734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16AF879-846E-9546-98C6-608072621A7F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F331580-2B69-824A-8C83-0D0F5828B3D9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E7E202-3286-BF40-888E-AC2E2A14BA2D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FDB1DA-0FE2-424D-BE97-50970E61661B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4346FE9-7473-A64F-A65D-E63937FD9DC3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1B61903-65F7-FF43-BB77-A033D445C724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170A5F9-9A31-A148-9ABF-8B505C141E25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9A816E-B71A-6340-A016-678707FA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69" y="124018"/>
            <a:ext cx="5854164" cy="16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06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on test data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6D5978-0C0C-5246-ACDC-C066B1561CFA}"/>
              </a:ext>
            </a:extLst>
          </p:cNvPr>
          <p:cNvCxnSpPr/>
          <p:nvPr/>
        </p:nvCxnSpPr>
        <p:spPr>
          <a:xfrm flipV="1">
            <a:off x="2221288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28DF81-C963-D042-B8EF-B1C557A4CDE4}"/>
              </a:ext>
            </a:extLst>
          </p:cNvPr>
          <p:cNvCxnSpPr/>
          <p:nvPr/>
        </p:nvCxnSpPr>
        <p:spPr>
          <a:xfrm>
            <a:off x="2221288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D93F2-43A3-324D-BD40-BBAEFCFF498E}"/>
              </a:ext>
            </a:extLst>
          </p:cNvPr>
          <p:cNvGrpSpPr/>
          <p:nvPr/>
        </p:nvGrpSpPr>
        <p:grpSpPr>
          <a:xfrm>
            <a:off x="2723093" y="3355286"/>
            <a:ext cx="1735874" cy="1717286"/>
            <a:chOff x="2723093" y="3355286"/>
            <a:chExt cx="1735874" cy="171728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E7D214-398A-9D49-A2A6-2E783D014461}"/>
                </a:ext>
              </a:extLst>
            </p:cNvPr>
            <p:cNvSpPr/>
            <p:nvPr/>
          </p:nvSpPr>
          <p:spPr>
            <a:xfrm>
              <a:off x="2723093" y="3511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D63B1B-8D13-9248-8C98-265301B94D5E}"/>
                </a:ext>
              </a:extLst>
            </p:cNvPr>
            <p:cNvSpPr/>
            <p:nvPr/>
          </p:nvSpPr>
          <p:spPr>
            <a:xfrm>
              <a:off x="4302850" y="40578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1D13994-B6FE-8B4E-917F-C0E47A66B659}"/>
                </a:ext>
              </a:extLst>
            </p:cNvPr>
            <p:cNvSpPr/>
            <p:nvPr/>
          </p:nvSpPr>
          <p:spPr>
            <a:xfrm>
              <a:off x="3105952" y="425574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B21B818-8D77-0049-B741-DE75A68F81C1}"/>
                </a:ext>
              </a:extLst>
            </p:cNvPr>
            <p:cNvSpPr/>
            <p:nvPr/>
          </p:nvSpPr>
          <p:spPr>
            <a:xfrm>
              <a:off x="4222933" y="4609798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E6401CA-FEF8-BB4D-9DF4-EA5B3DFCDAF7}"/>
                </a:ext>
              </a:extLst>
            </p:cNvPr>
            <p:cNvSpPr/>
            <p:nvPr/>
          </p:nvSpPr>
          <p:spPr>
            <a:xfrm>
              <a:off x="3446064" y="4916455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88A38CD-1005-5F40-B627-D46E4C8C9A8E}"/>
                </a:ext>
              </a:extLst>
            </p:cNvPr>
            <p:cNvSpPr/>
            <p:nvPr/>
          </p:nvSpPr>
          <p:spPr>
            <a:xfrm>
              <a:off x="3749006" y="3355286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625458-4732-6C47-A622-1EE019CBCDAE}"/>
              </a:ext>
            </a:extLst>
          </p:cNvPr>
          <p:cNvCxnSpPr/>
          <p:nvPr/>
        </p:nvCxnSpPr>
        <p:spPr>
          <a:xfrm>
            <a:off x="2879210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9AECBC-8D1C-FF43-A266-6667B61258AF}"/>
              </a:ext>
            </a:extLst>
          </p:cNvPr>
          <p:cNvGrpSpPr/>
          <p:nvPr/>
        </p:nvGrpSpPr>
        <p:grpSpPr>
          <a:xfrm>
            <a:off x="2598111" y="4548329"/>
            <a:ext cx="2661424" cy="1734013"/>
            <a:chOff x="3512634" y="2581507"/>
            <a:chExt cx="2661424" cy="173401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1BD9D89-E577-CF46-99EC-CA7DC8011626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2FC3132-8F7F-E648-BF21-69CAB9B9E4A7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B74E4B3-9D49-594D-89BE-D116D628CCC9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D77D321-263A-2940-B11E-F78CD361365E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D9A49E-4813-CE40-BB62-1C38E98F33E7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210730B-2EE7-AD42-B1F3-95AE685053A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73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error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83447C-73F5-1D49-8248-8D81142E0DD1}"/>
              </a:ext>
            </a:extLst>
          </p:cNvPr>
          <p:cNvSpPr/>
          <p:nvPr/>
        </p:nvSpPr>
        <p:spPr>
          <a:xfrm>
            <a:off x="1059817" y="482524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C20DCF9-C165-374B-B8FA-04185BFD470E}"/>
              </a:ext>
            </a:extLst>
          </p:cNvPr>
          <p:cNvSpPr/>
          <p:nvPr/>
        </p:nvSpPr>
        <p:spPr>
          <a:xfrm>
            <a:off x="3081905" y="542880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F8793D-1ADD-A34D-B3A8-9798B2D44FCA}"/>
              </a:ext>
            </a:extLst>
          </p:cNvPr>
          <p:cNvGrpSpPr/>
          <p:nvPr/>
        </p:nvGrpSpPr>
        <p:grpSpPr>
          <a:xfrm>
            <a:off x="476237" y="3202745"/>
            <a:ext cx="3523786" cy="3401122"/>
            <a:chOff x="476237" y="3202745"/>
            <a:chExt cx="3523786" cy="340112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722F7F9-9266-2D4F-AA8E-3506C88C721E}"/>
                </a:ext>
              </a:extLst>
            </p:cNvPr>
            <p:cNvCxnSpPr/>
            <p:nvPr/>
          </p:nvCxnSpPr>
          <p:spPr>
            <a:xfrm flipV="1">
              <a:off x="476237" y="3202745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4251C6-91C1-ED42-B175-28DBAA859DD4}"/>
                </a:ext>
              </a:extLst>
            </p:cNvPr>
            <p:cNvCxnSpPr/>
            <p:nvPr/>
          </p:nvCxnSpPr>
          <p:spPr>
            <a:xfrm>
              <a:off x="476237" y="6603867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BB84F9-180F-DD41-B0B2-577695BF0AC3}"/>
                </a:ext>
              </a:extLst>
            </p:cNvPr>
            <p:cNvCxnSpPr/>
            <p:nvPr/>
          </p:nvCxnSpPr>
          <p:spPr>
            <a:xfrm>
              <a:off x="1134159" y="3202745"/>
              <a:ext cx="2129883" cy="2899317"/>
            </a:xfrm>
            <a:prstGeom prst="line">
              <a:avLst/>
            </a:prstGeom>
            <a:ln w="57150">
              <a:solidFill>
                <a:srgbClr val="355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A8A221-D53E-294E-A83B-0134A2E50372}"/>
                </a:ext>
              </a:extLst>
            </p:cNvPr>
            <p:cNvSpPr/>
            <p:nvPr/>
          </p:nvSpPr>
          <p:spPr>
            <a:xfrm>
              <a:off x="1282843" y="555844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A8F4FD-3550-DE4A-8004-13C0DC4BC274}"/>
                </a:ext>
              </a:extLst>
            </p:cNvPr>
            <p:cNvSpPr/>
            <p:nvPr/>
          </p:nvSpPr>
          <p:spPr>
            <a:xfrm>
              <a:off x="821925" y="5982186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AAC8695-4A82-1F4B-BC4B-86E067F08A64}"/>
                </a:ext>
              </a:extLst>
            </p:cNvPr>
            <p:cNvSpPr/>
            <p:nvPr/>
          </p:nvSpPr>
          <p:spPr>
            <a:xfrm>
              <a:off x="1622954" y="609090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B87A9E-B39D-5E47-996A-F45D5F48CA51}"/>
                </a:ext>
              </a:extLst>
            </p:cNvPr>
            <p:cNvSpPr/>
            <p:nvPr/>
          </p:nvSpPr>
          <p:spPr>
            <a:xfrm>
              <a:off x="3327232" y="45130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6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73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 problem statement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545401-5B05-704C-9E12-1509A87B5ACB}"/>
              </a:ext>
            </a:extLst>
          </p:cNvPr>
          <p:cNvCxnSpPr/>
          <p:nvPr/>
        </p:nvCxnSpPr>
        <p:spPr>
          <a:xfrm>
            <a:off x="0" y="3157536"/>
            <a:ext cx="12076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887532-CCC3-6444-BAB3-652918917691}"/>
              </a:ext>
            </a:extLst>
          </p:cNvPr>
          <p:cNvSpPr txBox="1"/>
          <p:nvPr/>
        </p:nvSpPr>
        <p:spPr>
          <a:xfrm>
            <a:off x="1171575" y="3971925"/>
            <a:ext cx="444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 independent techniques</a:t>
            </a:r>
          </a:p>
        </p:txBody>
      </p:sp>
    </p:spTree>
    <p:extLst>
      <p:ext uri="{BB962C8B-B14F-4D97-AF65-F5344CB8AC3E}">
        <p14:creationId xmlns:p14="http://schemas.microsoft.com/office/powerpoint/2010/main" val="6959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35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8C3B9-F39A-1544-BDE3-7456AE9B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problems to consider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46B587-CA98-7546-A40F-82E2285973D0}"/>
              </a:ext>
            </a:extLst>
          </p:cNvPr>
          <p:cNvGrpSpPr/>
          <p:nvPr/>
        </p:nvGrpSpPr>
        <p:grpSpPr>
          <a:xfrm>
            <a:off x="397679" y="1690688"/>
            <a:ext cx="4844246" cy="3293507"/>
            <a:chOff x="397679" y="1690688"/>
            <a:chExt cx="4844246" cy="3293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B37694-5D18-3949-BBE4-329335791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679" y="1690688"/>
              <a:ext cx="4844246" cy="27209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217A2-4D12-034B-B615-3669CD5FD0B5}"/>
                </a:ext>
              </a:extLst>
            </p:cNvPr>
            <p:cNvSpPr txBox="1"/>
            <p:nvPr/>
          </p:nvSpPr>
          <p:spPr>
            <a:xfrm>
              <a:off x="1451101" y="4614863"/>
              <a:ext cx="1987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 display example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E38189-37EB-314E-BDD2-08083E083F38}"/>
              </a:ext>
            </a:extLst>
          </p:cNvPr>
          <p:cNvGrpSpPr/>
          <p:nvPr/>
        </p:nvGrpSpPr>
        <p:grpSpPr>
          <a:xfrm>
            <a:off x="5457825" y="1690688"/>
            <a:ext cx="4183196" cy="3800738"/>
            <a:chOff x="5682446" y="1620964"/>
            <a:chExt cx="4183196" cy="38007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2C484C-3F81-6448-B6B5-25EC17EC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2446" y="1620964"/>
              <a:ext cx="4064783" cy="31785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9283A3-3AC2-4B45-AECD-6138B46A156E}"/>
                </a:ext>
              </a:extLst>
            </p:cNvPr>
            <p:cNvSpPr txBox="1"/>
            <p:nvPr/>
          </p:nvSpPr>
          <p:spPr>
            <a:xfrm>
              <a:off x="5682446" y="5052370"/>
              <a:ext cx="4183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Hospital trying to utilize new govt program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199C39-3B5F-D049-8AC3-1B73F56FD379}"/>
              </a:ext>
            </a:extLst>
          </p:cNvPr>
          <p:cNvSpPr txBox="1"/>
          <p:nvPr/>
        </p:nvSpPr>
        <p:spPr>
          <a:xfrm>
            <a:off x="1042988" y="5872163"/>
            <a:ext cx="422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Third example: </a:t>
            </a:r>
            <a:r>
              <a:rPr lang="en-US" sz="2800" b="1" dirty="0">
                <a:solidFill>
                  <a:srgbClr val="FF0000"/>
                </a:solidFill>
              </a:rPr>
              <a:t>YOU</a:t>
            </a:r>
            <a:r>
              <a:rPr lang="en-US" sz="2800" dirty="0"/>
              <a:t> decide!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8648D087-541D-2E47-AF37-9EE0F4ADB6BC}"/>
              </a:ext>
            </a:extLst>
          </p:cNvPr>
          <p:cNvSpPr/>
          <p:nvPr/>
        </p:nvSpPr>
        <p:spPr>
          <a:xfrm>
            <a:off x="8596136" y="2774943"/>
            <a:ext cx="3286125" cy="2412125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the break</a:t>
            </a:r>
          </a:p>
        </p:txBody>
      </p:sp>
    </p:spTree>
    <p:extLst>
      <p:ext uri="{BB962C8B-B14F-4D97-AF65-F5344CB8AC3E}">
        <p14:creationId xmlns:p14="http://schemas.microsoft.com/office/powerpoint/2010/main" val="28112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13DC-362D-2544-ABD6-672078AD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phrase for today: </a:t>
            </a:r>
            <a:r>
              <a:rPr lang="en-US" b="1" dirty="0">
                <a:solidFill>
                  <a:srgbClr val="FF0000"/>
                </a:solidFill>
              </a:rPr>
              <a:t>Kate Crawford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AB980-B9EB-744F-9A22-2D91BC90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46" y="1507596"/>
            <a:ext cx="3377141" cy="50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4EF3E-D526-9B4F-8070-7035B817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410" y="1507596"/>
            <a:ext cx="3689337" cy="50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1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1564-EB3B-1B4D-ABB4-98D95AC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syllabus carefully!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A9C1A-A5DB-1C4B-AD38-8DEAB3D8A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4475"/>
            <a:ext cx="10134600" cy="56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80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FEC85-F0F7-284E-8A0B-034DA1A3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999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561C9-4564-9D44-954F-D472FD6C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0874"/>
            <a:ext cx="12192000" cy="14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goal: Your choice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E1CC0-313D-B34C-A6AC-9C92BA012728}"/>
              </a:ext>
            </a:extLst>
          </p:cNvPr>
          <p:cNvSpPr txBox="1"/>
          <p:nvPr/>
        </p:nvSpPr>
        <p:spPr>
          <a:xfrm>
            <a:off x="2904565" y="2259106"/>
            <a:ext cx="809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Group 1: How do you pick limited number of students that’ll benefit from a course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489547-11D6-4944-BCF1-226D694C1011}"/>
              </a:ext>
            </a:extLst>
          </p:cNvPr>
          <p:cNvSpPr txBox="1"/>
          <p:nvPr/>
        </p:nvSpPr>
        <p:spPr>
          <a:xfrm>
            <a:off x="2904565" y="3059668"/>
            <a:ext cx="812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2: Matching students to colleges where they have the best chance to succeed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6335E1-32FA-F24B-B257-37F3258B584D}"/>
              </a:ext>
            </a:extLst>
          </p:cNvPr>
          <p:cNvSpPr txBox="1"/>
          <p:nvPr/>
        </p:nvSpPr>
        <p:spPr>
          <a:xfrm>
            <a:off x="2904565" y="3938210"/>
            <a:ext cx="788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3: Given a budget how should a company best advertise to get max benefit </a:t>
            </a:r>
          </a:p>
        </p:txBody>
      </p:sp>
    </p:spTree>
    <p:extLst>
      <p:ext uri="{BB962C8B-B14F-4D97-AF65-F5344CB8AC3E}">
        <p14:creationId xmlns:p14="http://schemas.microsoft.com/office/powerpoint/2010/main" val="2952857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goal: Choices from Spring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66065-A58E-904C-BAB0-28FCD1F4CCB9}"/>
              </a:ext>
            </a:extLst>
          </p:cNvPr>
          <p:cNvSpPr txBox="1"/>
          <p:nvPr/>
        </p:nvSpPr>
        <p:spPr>
          <a:xfrm>
            <a:off x="2443163" y="1788400"/>
            <a:ext cx="613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user experience for Stampede buses: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C220A-5C90-7349-A2A4-7F46DF865A2F}"/>
              </a:ext>
            </a:extLst>
          </p:cNvPr>
          <p:cNvSpPr txBox="1"/>
          <p:nvPr/>
        </p:nvSpPr>
        <p:spPr>
          <a:xfrm>
            <a:off x="2443163" y="2347777"/>
            <a:ext cx="4450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which laptop to buy?: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A097B-0466-2941-85E5-E7EC2419CDD4}"/>
              </a:ext>
            </a:extLst>
          </p:cNvPr>
          <p:cNvSpPr txBox="1"/>
          <p:nvPr/>
        </p:nvSpPr>
        <p:spPr>
          <a:xfrm>
            <a:off x="2443163" y="2908005"/>
            <a:ext cx="503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where to live as a student: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23186-E902-AD43-BB8C-23AB2FBBF3DC}"/>
              </a:ext>
            </a:extLst>
          </p:cNvPr>
          <p:cNvSpPr txBox="1"/>
          <p:nvPr/>
        </p:nvSpPr>
        <p:spPr>
          <a:xfrm>
            <a:off x="2443163" y="3467382"/>
            <a:ext cx="7120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how to improve student’s class experience: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270A4-E793-844B-9078-96CA15B70C28}"/>
              </a:ext>
            </a:extLst>
          </p:cNvPr>
          <p:cNvSpPr txBox="1"/>
          <p:nvPr/>
        </p:nvSpPr>
        <p:spPr>
          <a:xfrm>
            <a:off x="2443163" y="4026759"/>
            <a:ext cx="6656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students’ success in getting scholarships: 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3D578-28A1-2943-AAB5-8718B45C58B1}"/>
              </a:ext>
            </a:extLst>
          </p:cNvPr>
          <p:cNvSpPr txBox="1"/>
          <p:nvPr/>
        </p:nvSpPr>
        <p:spPr>
          <a:xfrm>
            <a:off x="2443163" y="4684699"/>
            <a:ext cx="3981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on-campus parking: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E8033-D7E1-B848-A5BC-728C240F8781}"/>
              </a:ext>
            </a:extLst>
          </p:cNvPr>
          <p:cNvSpPr txBox="1"/>
          <p:nvPr/>
        </p:nvSpPr>
        <p:spPr>
          <a:xfrm>
            <a:off x="2443163" y="5342639"/>
            <a:ext cx="745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Figure out how to improve instructor’s class experience:  2</a:t>
            </a:r>
          </a:p>
        </p:txBody>
      </p:sp>
    </p:spTree>
    <p:extLst>
      <p:ext uri="{BB962C8B-B14F-4D97-AF65-F5344CB8AC3E}">
        <p14:creationId xmlns:p14="http://schemas.microsoft.com/office/powerpoint/2010/main" val="3038364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66065-A58E-904C-BAB0-28FCD1F4CCB9}"/>
              </a:ext>
            </a:extLst>
          </p:cNvPr>
          <p:cNvSpPr txBox="1"/>
          <p:nvPr/>
        </p:nvSpPr>
        <p:spPr>
          <a:xfrm>
            <a:off x="2443163" y="1788400"/>
            <a:ext cx="677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step generally done at higher management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924FB-93FD-6B4C-A153-65F586341E29}"/>
              </a:ext>
            </a:extLst>
          </p:cNvPr>
          <p:cNvSpPr txBox="1"/>
          <p:nvPr/>
        </p:nvSpPr>
        <p:spPr>
          <a:xfrm>
            <a:off x="2443163" y="2650387"/>
            <a:ext cx="804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Translating this into something concrete needs remaining steps</a:t>
            </a:r>
          </a:p>
        </p:txBody>
      </p:sp>
    </p:spTree>
    <p:extLst>
      <p:ext uri="{BB962C8B-B14F-4D97-AF65-F5344CB8AC3E}">
        <p14:creationId xmlns:p14="http://schemas.microsoft.com/office/powerpoint/2010/main" val="35003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147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672FE-1B9C-6B42-AB93-366EF7D5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0716"/>
            <a:ext cx="12192000" cy="105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AB8E2-B282-1F4F-AD72-BAE7A6E0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0698"/>
            <a:ext cx="12192000" cy="11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mechanism: Your choice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CA998-55E8-EC44-92DA-C6874CB8509F}"/>
              </a:ext>
            </a:extLst>
          </p:cNvPr>
          <p:cNvSpPr txBox="1"/>
          <p:nvPr/>
        </p:nvSpPr>
        <p:spPr>
          <a:xfrm>
            <a:off x="2850776" y="3429000"/>
            <a:ext cx="584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Choice 1: Benefit = number of degree requirements satisfied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2FC5D-2FC9-2749-BA83-53183FF60E42}"/>
              </a:ext>
            </a:extLst>
          </p:cNvPr>
          <p:cNvSpPr txBox="1"/>
          <p:nvPr/>
        </p:nvSpPr>
        <p:spPr>
          <a:xfrm>
            <a:off x="2850776" y="4161446"/>
            <a:ext cx="646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Choice 2: Benefit = Number of options opened for future prospects</a:t>
            </a:r>
          </a:p>
        </p:txBody>
      </p:sp>
    </p:spTree>
    <p:extLst>
      <p:ext uri="{BB962C8B-B14F-4D97-AF65-F5344CB8AC3E}">
        <p14:creationId xmlns:p14="http://schemas.microsoft.com/office/powerpoint/2010/main" val="1173782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mechanism: Spring 2020 choice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75B62-E112-1B45-BDEA-508608DFF7A8}"/>
              </a:ext>
            </a:extLst>
          </p:cNvPr>
          <p:cNvSpPr txBox="1"/>
          <p:nvPr/>
        </p:nvSpPr>
        <p:spPr>
          <a:xfrm>
            <a:off x="4357023" y="1690688"/>
            <a:ext cx="747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Improve students’ success in getting external scholarships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9C08B-4226-2240-9462-A6EED11E5B7B}"/>
              </a:ext>
            </a:extLst>
          </p:cNvPr>
          <p:cNvSpPr txBox="1"/>
          <p:nvPr/>
        </p:nvSpPr>
        <p:spPr>
          <a:xfrm>
            <a:off x="1382233" y="3317358"/>
            <a:ext cx="946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student access to mentor (to help with the application process):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244B6-25C7-2341-B335-BD6D247D737E}"/>
              </a:ext>
            </a:extLst>
          </p:cNvPr>
          <p:cNvSpPr txBox="1"/>
          <p:nvPr/>
        </p:nvSpPr>
        <p:spPr>
          <a:xfrm>
            <a:off x="1382233" y="3815392"/>
            <a:ext cx="6886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Improve student awareness of existing scholarships: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45AE8-7DDD-7B45-81F4-52969B3F08B5}"/>
              </a:ext>
            </a:extLst>
          </p:cNvPr>
          <p:cNvSpPr txBox="1"/>
          <p:nvPr/>
        </p:nvSpPr>
        <p:spPr>
          <a:xfrm>
            <a:off x="1382233" y="4366274"/>
            <a:ext cx="6809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Identify students who are likely to win a scholarship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E6F2F4-1119-9146-8B69-EB286FC62704}"/>
              </a:ext>
            </a:extLst>
          </p:cNvPr>
          <p:cNvSpPr txBox="1"/>
          <p:nvPr/>
        </p:nvSpPr>
        <p:spPr>
          <a:xfrm>
            <a:off x="1382233" y="4864308"/>
            <a:ext cx="488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Motivate students to actually apply: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19CD0-8B64-5E48-96F6-04B15073CD33}"/>
              </a:ext>
            </a:extLst>
          </p:cNvPr>
          <p:cNvSpPr txBox="1"/>
          <p:nvPr/>
        </p:nvSpPr>
        <p:spPr>
          <a:xfrm>
            <a:off x="1382233" y="5405693"/>
            <a:ext cx="4641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it easier to get scholarships: 4</a:t>
            </a:r>
          </a:p>
        </p:txBody>
      </p:sp>
    </p:spTree>
    <p:extLst>
      <p:ext uri="{BB962C8B-B14F-4D97-AF65-F5344CB8AC3E}">
        <p14:creationId xmlns:p14="http://schemas.microsoft.com/office/powerpoint/2010/main" val="2825096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B5795-8357-674D-9132-6BEED2769AAA}"/>
              </a:ext>
            </a:extLst>
          </p:cNvPr>
          <p:cNvSpPr txBox="1"/>
          <p:nvPr/>
        </p:nvSpPr>
        <p:spPr>
          <a:xfrm>
            <a:off x="838200" y="3262617"/>
            <a:ext cx="839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ALWAYS question if the mechanism captures well the real life goal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1BFEDF24-5F0C-6B44-B3AA-10FA4EB4E6C3}"/>
              </a:ext>
            </a:extLst>
          </p:cNvPr>
          <p:cNvSpPr/>
          <p:nvPr/>
        </p:nvSpPr>
        <p:spPr>
          <a:xfrm>
            <a:off x="5401369" y="1624317"/>
            <a:ext cx="4972050" cy="969088"/>
          </a:xfrm>
          <a:prstGeom prst="cloudCallout">
            <a:avLst>
              <a:gd name="adj1" fmla="val 12775"/>
              <a:gd name="adj2" fmla="val 127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improving  ad display the best option?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C2E3C-58E4-3E4E-B5A8-3B4E9E2F3C02}"/>
              </a:ext>
            </a:extLst>
          </p:cNvPr>
          <p:cNvSpPr txBox="1"/>
          <p:nvPr/>
        </p:nvSpPr>
        <p:spPr>
          <a:xfrm>
            <a:off x="838200" y="4222316"/>
            <a:ext cx="6583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can be competing/incompatible mechanisms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D5B1153-E18C-554B-8632-EAC02A1D3049}"/>
              </a:ext>
            </a:extLst>
          </p:cNvPr>
          <p:cNvSpPr/>
          <p:nvPr/>
        </p:nvSpPr>
        <p:spPr>
          <a:xfrm>
            <a:off x="8515350" y="3852597"/>
            <a:ext cx="2700338" cy="1381086"/>
          </a:xfrm>
          <a:prstGeom prst="cloudCallout">
            <a:avLst>
              <a:gd name="adj1" fmla="val -94378"/>
              <a:gd name="adj2" fmla="val -37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Doctors vs. management in Example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F48C4-9909-064F-A3AD-A903A19EE0AE}"/>
              </a:ext>
            </a:extLst>
          </p:cNvPr>
          <p:cNvSpPr txBox="1"/>
          <p:nvPr/>
        </p:nvSpPr>
        <p:spPr>
          <a:xfrm>
            <a:off x="838200" y="5296211"/>
            <a:ext cx="3112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CONVENIENCE trap!</a:t>
            </a:r>
          </a:p>
        </p:txBody>
      </p:sp>
    </p:spTree>
    <p:extLst>
      <p:ext uri="{BB962C8B-B14F-4D97-AF65-F5344CB8AC3E}">
        <p14:creationId xmlns:p14="http://schemas.microsoft.com/office/powerpoint/2010/main" val="41357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24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EB2F-B53F-0141-880C-DF399D72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in the next couple of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90179-27BD-004E-9F39-843AE79E7736}"/>
              </a:ext>
            </a:extLst>
          </p:cNvPr>
          <p:cNvSpPr txBox="1"/>
          <p:nvPr/>
        </p:nvSpPr>
        <p:spPr>
          <a:xfrm>
            <a:off x="838200" y="2129589"/>
            <a:ext cx="643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Wed 5pm</a:t>
            </a:r>
            <a:r>
              <a:rPr lang="en-US" sz="2800" dirty="0"/>
              <a:t>: Discussion summary on </a:t>
            </a:r>
            <a:r>
              <a:rPr lang="en-US" sz="2800" dirty="0" err="1"/>
              <a:t>Autolab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833B3-5720-284F-8F26-87873752CDC7}"/>
              </a:ext>
            </a:extLst>
          </p:cNvPr>
          <p:cNvSpPr txBox="1"/>
          <p:nvPr/>
        </p:nvSpPr>
        <p:spPr>
          <a:xfrm>
            <a:off x="930442" y="3167390"/>
            <a:ext cx="6929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 5pm</a:t>
            </a:r>
            <a:r>
              <a:rPr lang="en-US" sz="2800" dirty="0"/>
              <a:t>: Project choices due (via Google form)</a:t>
            </a:r>
          </a:p>
        </p:txBody>
      </p:sp>
    </p:spTree>
    <p:extLst>
      <p:ext uri="{BB962C8B-B14F-4D97-AF65-F5344CB8AC3E}">
        <p14:creationId xmlns:p14="http://schemas.microsoft.com/office/powerpoint/2010/main" val="162299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9E398-15BF-0A4C-B697-6DEBA8E9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r>
              <a:rPr lang="en-US" dirty="0"/>
              <a:t> accepting discussion summaries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11B7A-FD25-A54B-8329-394455FE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441"/>
            <a:ext cx="12192000" cy="317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4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62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55909" y="657922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41702" y="657922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27495" y="657922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27224" y="657922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8613" y="657922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92919" y="1048217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8712" y="1059371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64505" y="104263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78170" y="1042639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D4F593-D0F1-2949-817D-86BDA96960F6}"/>
              </a:ext>
            </a:extLst>
          </p:cNvPr>
          <p:cNvCxnSpPr/>
          <p:nvPr/>
        </p:nvCxnSpPr>
        <p:spPr>
          <a:xfrm>
            <a:off x="0" y="2029522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230830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D2ADA-9A75-8948-AA27-3B48B0C289E2}"/>
              </a:ext>
            </a:extLst>
          </p:cNvPr>
          <p:cNvGrpSpPr/>
          <p:nvPr/>
        </p:nvGrpSpPr>
        <p:grpSpPr>
          <a:xfrm>
            <a:off x="1818581" y="2308303"/>
            <a:ext cx="2110364" cy="1092820"/>
            <a:chOff x="1818581" y="2308303"/>
            <a:chExt cx="2110364" cy="10928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308303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Real world mechanism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77665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E19794-CC81-C84C-8B1F-59C5E51ED007}"/>
              </a:ext>
            </a:extLst>
          </p:cNvPr>
          <p:cNvGrpSpPr/>
          <p:nvPr/>
        </p:nvGrpSpPr>
        <p:grpSpPr>
          <a:xfrm>
            <a:off x="3915010" y="2308303"/>
            <a:ext cx="2094561" cy="1092820"/>
            <a:chOff x="3915010" y="2308303"/>
            <a:chExt cx="2094561" cy="10928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308303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Learning problem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72647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D16DA3-F44E-4741-BD1E-5671D1D5041D}"/>
              </a:ext>
            </a:extLst>
          </p:cNvPr>
          <p:cNvGrpSpPr/>
          <p:nvPr/>
        </p:nvGrpSpPr>
        <p:grpSpPr>
          <a:xfrm>
            <a:off x="6016542" y="2308303"/>
            <a:ext cx="2111758" cy="1092820"/>
            <a:chOff x="6016542" y="2308303"/>
            <a:chExt cx="2111758" cy="1092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308303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collection mechanism</a:t>
              </a: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726473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EB17A-D180-344D-9E0D-16FF717365EB}"/>
              </a:ext>
            </a:extLst>
          </p:cNvPr>
          <p:cNvGrpSpPr/>
          <p:nvPr/>
        </p:nvGrpSpPr>
        <p:grpSpPr>
          <a:xfrm>
            <a:off x="8128301" y="2308303"/>
            <a:ext cx="1926376" cy="1092820"/>
            <a:chOff x="8128301" y="2308303"/>
            <a:chExt cx="1926376" cy="10928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308303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Which data to collect?</a:t>
              </a: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687442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4ABE5A-5C17-8548-B406-526AE97BD89A}"/>
              </a:ext>
            </a:extLst>
          </p:cNvPr>
          <p:cNvGrpSpPr/>
          <p:nvPr/>
        </p:nvGrpSpPr>
        <p:grpSpPr>
          <a:xfrm>
            <a:off x="10068613" y="2308303"/>
            <a:ext cx="2008157" cy="1092820"/>
            <a:chOff x="10068613" y="2308303"/>
            <a:chExt cx="2008157" cy="10928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308303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representation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670709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AA31B-BE4E-7A47-BDAE-D9B2F0BD7D09}"/>
              </a:ext>
            </a:extLst>
          </p:cNvPr>
          <p:cNvGrpSpPr/>
          <p:nvPr/>
        </p:nvGrpSpPr>
        <p:grpSpPr>
          <a:xfrm>
            <a:off x="10539760" y="3401125"/>
            <a:ext cx="1537010" cy="1557451"/>
            <a:chOff x="10539760" y="3401125"/>
            <a:chExt cx="1537010" cy="15574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F2F3AA-F583-6A48-92EF-D381D490B9C2}"/>
                </a:ext>
              </a:extLst>
            </p:cNvPr>
            <p:cNvSpPr/>
            <p:nvPr/>
          </p:nvSpPr>
          <p:spPr>
            <a:xfrm>
              <a:off x="10539760" y="3865756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Target class/model</a:t>
              </a: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F8B94690-C0EA-1A40-BE95-8211944CDB01}"/>
                </a:ext>
              </a:extLst>
            </p:cNvPr>
            <p:cNvSpPr/>
            <p:nvPr/>
          </p:nvSpPr>
          <p:spPr>
            <a:xfrm rot="5400000">
              <a:off x="11064561" y="3476631"/>
              <a:ext cx="472538" cy="32152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2E661F-EBA2-8645-BB77-DCCFD42411A8}"/>
              </a:ext>
            </a:extLst>
          </p:cNvPr>
          <p:cNvGrpSpPr/>
          <p:nvPr/>
        </p:nvGrpSpPr>
        <p:grpSpPr>
          <a:xfrm>
            <a:off x="10539760" y="4954625"/>
            <a:ext cx="1537010" cy="1561404"/>
            <a:chOff x="10539760" y="4954625"/>
            <a:chExt cx="1537010" cy="156140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data set</a:t>
              </a: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1432C6B0-790C-5C44-A1E0-2424938A2733}"/>
                </a:ext>
              </a:extLst>
            </p:cNvPr>
            <p:cNvSpPr/>
            <p:nvPr/>
          </p:nvSpPr>
          <p:spPr>
            <a:xfrm rot="5400000">
              <a:off x="11071995" y="503013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2AB0EE-18E5-0648-8CA8-B78C22E0D59B}"/>
              </a:ext>
            </a:extLst>
          </p:cNvPr>
          <p:cNvGrpSpPr/>
          <p:nvPr/>
        </p:nvGrpSpPr>
        <p:grpSpPr>
          <a:xfrm>
            <a:off x="8517667" y="5423209"/>
            <a:ext cx="2009548" cy="1092820"/>
            <a:chOff x="8517667" y="5423209"/>
            <a:chExt cx="2009548" cy="1092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 training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808856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1A6C9D-5097-A247-927E-4B3A1BBDB993}"/>
              </a:ext>
            </a:extLst>
          </p:cNvPr>
          <p:cNvGrpSpPr/>
          <p:nvPr/>
        </p:nvGrpSpPr>
        <p:grpSpPr>
          <a:xfrm>
            <a:off x="6591290" y="5423209"/>
            <a:ext cx="1938921" cy="1092820"/>
            <a:chOff x="6591290" y="5423209"/>
            <a:chExt cx="1938921" cy="1092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423209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Predict on test data</a:t>
              </a: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808855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7B9022-04B5-E947-BC6B-763F93E01426}"/>
              </a:ext>
            </a:extLst>
          </p:cNvPr>
          <p:cNvGrpSpPr/>
          <p:nvPr/>
        </p:nvGrpSpPr>
        <p:grpSpPr>
          <a:xfrm>
            <a:off x="4472561" y="5423209"/>
            <a:ext cx="2121060" cy="1092820"/>
            <a:chOff x="4472561" y="5423209"/>
            <a:chExt cx="2121060" cy="10928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423209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Evaluate error</a:t>
              </a: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813506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5D8B8C-AED3-1E40-83A9-8D007A908278}"/>
              </a:ext>
            </a:extLst>
          </p:cNvPr>
          <p:cNvGrpSpPr/>
          <p:nvPr/>
        </p:nvGrpSpPr>
        <p:grpSpPr>
          <a:xfrm>
            <a:off x="2391935" y="5423209"/>
            <a:ext cx="2068080" cy="1092820"/>
            <a:chOff x="2391935" y="5423209"/>
            <a:chExt cx="2068080" cy="10928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423209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Deploy!</a:t>
              </a: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808856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FB108CF-E90D-4D4A-B95E-6D64C085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27" y="2135459"/>
            <a:ext cx="7711216" cy="43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071E4-85D2-CA4B-BB76-ED42354E0DA4}"/>
              </a:ext>
            </a:extLst>
          </p:cNvPr>
          <p:cNvGrpSpPr/>
          <p:nvPr/>
        </p:nvGrpSpPr>
        <p:grpSpPr>
          <a:xfrm>
            <a:off x="245791" y="2859938"/>
            <a:ext cx="10302507" cy="2118697"/>
            <a:chOff x="245791" y="2859938"/>
            <a:chExt cx="10302507" cy="21186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7F9DA1-E01F-9942-819A-3379ECF7DB3E}"/>
                </a:ext>
              </a:extLst>
            </p:cNvPr>
            <p:cNvSpPr/>
            <p:nvPr/>
          </p:nvSpPr>
          <p:spPr>
            <a:xfrm>
              <a:off x="245791" y="3463400"/>
              <a:ext cx="9822822" cy="9009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3DD9D2A2-6CEB-374F-87CC-2B602634F94A}"/>
                </a:ext>
              </a:extLst>
            </p:cNvPr>
            <p:cNvSpPr/>
            <p:nvPr/>
          </p:nvSpPr>
          <p:spPr>
            <a:xfrm>
              <a:off x="914400" y="2875633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7F551C16-CAEA-B54C-9F35-4E8E28FDCA3F}"/>
                </a:ext>
              </a:extLst>
            </p:cNvPr>
            <p:cNvSpPr/>
            <p:nvPr/>
          </p:nvSpPr>
          <p:spPr>
            <a:xfrm>
              <a:off x="2944374" y="2875632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Up-Down Arrow 44">
              <a:extLst>
                <a:ext uri="{FF2B5EF4-FFF2-40B4-BE49-F238E27FC236}">
                  <a16:creationId xmlns:a16="http://schemas.microsoft.com/office/drawing/2014/main" id="{9318C0B6-D097-0E44-B8B4-F4D8D2DBFA63}"/>
                </a:ext>
              </a:extLst>
            </p:cNvPr>
            <p:cNvSpPr/>
            <p:nvPr/>
          </p:nvSpPr>
          <p:spPr>
            <a:xfrm>
              <a:off x="5113070" y="2883538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83537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75631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Up-Down Arrow 47">
              <a:extLst>
                <a:ext uri="{FF2B5EF4-FFF2-40B4-BE49-F238E27FC236}">
                  <a16:creationId xmlns:a16="http://schemas.microsoft.com/office/drawing/2014/main" id="{3A649DD2-A40C-D240-AE38-B16110A2250A}"/>
                </a:ext>
              </a:extLst>
            </p:cNvPr>
            <p:cNvSpPr/>
            <p:nvPr/>
          </p:nvSpPr>
          <p:spPr>
            <a:xfrm>
              <a:off x="9154811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Up-Down Arrow 48">
              <a:extLst>
                <a:ext uri="{FF2B5EF4-FFF2-40B4-BE49-F238E27FC236}">
                  <a16:creationId xmlns:a16="http://schemas.microsoft.com/office/drawing/2014/main" id="{AFF797B7-A39B-5A41-B583-E01FA0AE604C}"/>
                </a:ext>
              </a:extLst>
            </p:cNvPr>
            <p:cNvSpPr/>
            <p:nvPr/>
          </p:nvSpPr>
          <p:spPr>
            <a:xfrm>
              <a:off x="7261547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3C0CC4AE-1717-5B47-B302-46C6E0161630}"/>
                </a:ext>
              </a:extLst>
            </p:cNvPr>
            <p:cNvSpPr/>
            <p:nvPr/>
          </p:nvSpPr>
          <p:spPr>
            <a:xfrm>
              <a:off x="5135968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06A7A9A6-8C03-394F-A3F9-CD2063CDB1F2}"/>
                </a:ext>
              </a:extLst>
            </p:cNvPr>
            <p:cNvSpPr/>
            <p:nvPr/>
          </p:nvSpPr>
          <p:spPr>
            <a:xfrm>
              <a:off x="2942500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Up-Down Arrow 51">
              <a:extLst>
                <a:ext uri="{FF2B5EF4-FFF2-40B4-BE49-F238E27FC236}">
                  <a16:creationId xmlns:a16="http://schemas.microsoft.com/office/drawing/2014/main" id="{69980E49-12A2-A14C-BDA3-635298398021}"/>
                </a:ext>
              </a:extLst>
            </p:cNvPr>
            <p:cNvSpPr/>
            <p:nvPr/>
          </p:nvSpPr>
          <p:spPr>
            <a:xfrm rot="5400000">
              <a:off x="10201244" y="3710619"/>
              <a:ext cx="221570" cy="47253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282344">
              <a:off x="10203565" y="2859938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8320239">
              <a:off x="10176571" y="4297840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society back in</a:t>
            </a:r>
          </a:p>
        </p:txBody>
      </p:sp>
    </p:spTree>
    <p:extLst>
      <p:ext uri="{BB962C8B-B14F-4D97-AF65-F5344CB8AC3E}">
        <p14:creationId xmlns:p14="http://schemas.microsoft.com/office/powerpoint/2010/main" val="1847746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893</Words>
  <Application>Microsoft Macintosh PowerPoint</Application>
  <PresentationFormat>Widescreen</PresentationFormat>
  <Paragraphs>222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Futura Medium</vt:lpstr>
      <vt:lpstr>Office Theme</vt:lpstr>
      <vt:lpstr>ML and Society</vt:lpstr>
      <vt:lpstr>Please have a face mask on</vt:lpstr>
      <vt:lpstr>PowerPoint Presentation</vt:lpstr>
      <vt:lpstr>Read the syllabus carefully!</vt:lpstr>
      <vt:lpstr>Due in the next couple of days</vt:lpstr>
      <vt:lpstr>Autolab accepting discussion summaries</vt:lpstr>
      <vt:lpstr>PowerPoint Presentation</vt:lpstr>
      <vt:lpstr>PowerPoint Presentation</vt:lpstr>
      <vt:lpstr>Putting society back in</vt:lpstr>
      <vt:lpstr>Not the only ML+society pipeline in town</vt:lpstr>
      <vt:lpstr>Not the only ML+society pipeline in town</vt:lpstr>
      <vt:lpstr>A walkthrough</vt:lpstr>
      <vt:lpstr>Have you heard of COMPAS?</vt:lpstr>
      <vt:lpstr>PowerPoint Presentation</vt:lpstr>
      <vt:lpstr>A sample of their result</vt:lpstr>
      <vt:lpstr>A rejoinder</vt:lpstr>
      <vt:lpstr>PowerPoint Presentation</vt:lpstr>
      <vt:lpstr>A walkthrough</vt:lpstr>
      <vt:lpstr>Real world goal</vt:lpstr>
      <vt:lpstr>Real world mechanism</vt:lpstr>
      <vt:lpstr>Learning problem</vt:lpstr>
      <vt:lpstr>PowerPoint Presentation</vt:lpstr>
      <vt:lpstr>Data collection mechanism</vt:lpstr>
      <vt:lpstr>Which data to collect?</vt:lpstr>
      <vt:lpstr>Data representation</vt:lpstr>
      <vt:lpstr>PowerPoint Presentation</vt:lpstr>
      <vt:lpstr>Target class/model</vt:lpstr>
      <vt:lpstr>Cartoon of how linear model works</vt:lpstr>
      <vt:lpstr>Training data set</vt:lpstr>
      <vt:lpstr>Pick (random) half of the dataset</vt:lpstr>
      <vt:lpstr>Model training</vt:lpstr>
      <vt:lpstr>PowerPoint Presentation</vt:lpstr>
      <vt:lpstr>Predict on test data</vt:lpstr>
      <vt:lpstr>Evaluate error</vt:lpstr>
      <vt:lpstr>PowerPoint Presentation</vt:lpstr>
      <vt:lpstr>Relation to problem statement</vt:lpstr>
      <vt:lpstr>PowerPoint Presentation</vt:lpstr>
      <vt:lpstr>Three problems to consider</vt:lpstr>
      <vt:lpstr>Pass phrase for today: Kate Crawford</vt:lpstr>
      <vt:lpstr>Real world goal</vt:lpstr>
      <vt:lpstr>Real world goal: Your choice</vt:lpstr>
      <vt:lpstr>Real world goal: Choices from Spring 2020</vt:lpstr>
      <vt:lpstr>Real world goal: General thoughts</vt:lpstr>
      <vt:lpstr>PowerPoint Presentation</vt:lpstr>
      <vt:lpstr>Real world mechanism</vt:lpstr>
      <vt:lpstr>Real world mechanism: Your choice</vt:lpstr>
      <vt:lpstr>Real world mechanism: Spring 2020 choice</vt:lpstr>
      <vt:lpstr>Real world mechanism: General thoughts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Atri Rudra</cp:lastModifiedBy>
  <cp:revision>38</cp:revision>
  <dcterms:created xsi:type="dcterms:W3CDTF">2020-01-30T00:44:00Z</dcterms:created>
  <dcterms:modified xsi:type="dcterms:W3CDTF">2022-02-08T21:57:32Z</dcterms:modified>
</cp:coreProperties>
</file>