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840" r:id="rId3"/>
    <p:sldId id="440" r:id="rId4"/>
    <p:sldId id="459" r:id="rId5"/>
    <p:sldId id="833" r:id="rId6"/>
    <p:sldId id="393" r:id="rId7"/>
    <p:sldId id="400" r:id="rId8"/>
    <p:sldId id="401" r:id="rId9"/>
    <p:sldId id="402" r:id="rId10"/>
    <p:sldId id="403" r:id="rId11"/>
    <p:sldId id="404" r:id="rId12"/>
    <p:sldId id="408" r:id="rId13"/>
    <p:sldId id="395" r:id="rId14"/>
    <p:sldId id="407" r:id="rId15"/>
    <p:sldId id="410" r:id="rId16"/>
    <p:sldId id="396" r:id="rId17"/>
    <p:sldId id="461" r:id="rId18"/>
    <p:sldId id="413" r:id="rId19"/>
    <p:sldId id="414" r:id="rId20"/>
    <p:sldId id="415" r:id="rId21"/>
    <p:sldId id="416" r:id="rId22"/>
    <p:sldId id="417" r:id="rId23"/>
    <p:sldId id="835" r:id="rId24"/>
    <p:sldId id="397" r:id="rId25"/>
    <p:sldId id="836" r:id="rId26"/>
    <p:sldId id="837" r:id="rId27"/>
    <p:sldId id="398" r:id="rId28"/>
    <p:sldId id="422" r:id="rId29"/>
    <p:sldId id="838" r:id="rId30"/>
    <p:sldId id="428" r:id="rId31"/>
    <p:sldId id="426" r:id="rId32"/>
    <p:sldId id="427" r:id="rId33"/>
    <p:sldId id="418" r:id="rId34"/>
    <p:sldId id="430" r:id="rId35"/>
    <p:sldId id="839" r:id="rId36"/>
    <p:sldId id="421" r:id="rId37"/>
    <p:sldId id="452" r:id="rId38"/>
    <p:sldId id="442" r:id="rId39"/>
    <p:sldId id="269" r:id="rId40"/>
    <p:sldId id="27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791"/>
    <p:restoredTop sz="94656"/>
  </p:normalViewPr>
  <p:slideViewPr>
    <p:cSldViewPr snapToGrid="0" snapToObjects="1">
      <p:cViewPr varScale="1">
        <p:scale>
          <a:sx n="111" d="100"/>
          <a:sy n="111" d="100"/>
        </p:scale>
        <p:origin x="3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05A83-D15F-8F4C-8E47-9495C75EB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B321C-D595-2D49-8628-3B970E1D5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FC1B-C7F9-6142-9AAD-B48DB70B9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36FD9-5430-F64C-B031-A96F185E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D6F08-1BB0-5F46-9867-5B485B211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F5B72-2D93-FA44-A2D1-6DFE9F654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8912F9-2469-CB4E-BB1E-B938A6E59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E33F9-53E2-5647-B978-F6465D528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A52E0-2187-394B-9B1F-7C32179EF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A4D6B-3604-3540-85BA-D7152018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0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9F6377-904B-A944-8935-364B036791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3331E-8D9F-4A42-BB86-F3EBC8BE2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A580A-8769-C041-B6F8-FEF3F5E7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36666-6A70-944D-B6BA-D9839BE51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F3DAA-9773-7844-9625-D6C89438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9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4A86C-1B9B-E146-B2E7-9DF2582B9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EA492-B66E-DB46-8D67-08D3F6891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37658-5522-2940-9A6E-0252A70CB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0CC22-13FD-5247-A629-335777D1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13991-AF1F-1D49-9678-4C9ADB8B4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39F8E-9643-B64B-AD1F-99114DB7B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D887E-1DAE-3644-8765-C2732A7B9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E976A-C311-AB4D-B5E8-AC284FF4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6C4BF-E81F-C444-8517-21E6D2FB6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7A78B-F118-C644-9405-492C07B5B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1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EBF1D-0C9E-B24A-A6A3-64A8A5D05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EB9F6-3EF7-2746-96C7-88564ABF4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7CBD1-8CF5-DF4A-8A87-F20AF4582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B9273-1522-444F-94B6-DB7D69622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C2010-329F-7C46-A2BE-A35121746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78B3D-ADDD-B74A-BE7F-E8AAC393B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9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EEAD7-C6E5-D544-8E67-42B0ECDB2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CE219-7E19-4242-922A-EB7789160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0734B-17F0-0743-9660-EEE6AD35B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F0A4BC-1913-8244-93E5-8FB1E92F2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0FF63D-00AB-5C4E-9617-93F6C43BB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648EC2-EE53-0345-84B0-588ACF610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2/14/22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7B3AB-E420-C546-ACD1-A96AF5462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0751B9-0555-3D40-B457-244AF965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2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DFAF9-10CA-3F47-9A62-8EB8AFA7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E0BBF-FD5F-6444-AE59-AB5A898F9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70362-E1F7-DE47-8F57-2888FA33F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8F36D-75BC-284F-8077-019AA17E3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6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1A05C1-5627-F94D-9435-9B30CA1A5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3BB47E-DD5C-7D4E-8819-6AF5C074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E9A7B-F203-EB47-A461-BDCC6765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31536-37F4-DB44-8BA3-88926B536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F05DB-1BA6-BA49-9570-BFCFEA2D6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69A6E-D464-F349-A098-AF280177E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A6A77-914C-0541-AA5D-E6821B57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879C7-F65B-1547-BEDA-62A8A620F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BABC3-8587-6F49-A0B1-2AB77BAE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4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3C0F0-9B82-1348-9032-E6425628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C316F9-48B0-8742-B69D-FB3425100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76936-FDA6-A440-A7D5-9FD454F80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4F7AE-3273-2249-B895-F7A4548A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8F895-4FCB-6D4D-8170-A2D0B68A4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C2070-6230-DA40-98B8-40F60AAF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9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EA4034-84E7-504F-A322-7DC95E3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99963-951B-8040-A850-EF0471D3A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F0B99-33D8-B541-945D-7E634E754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5A625-33B0-074D-8B3F-D1C75A78F4C5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8F0BB-AED1-C24C-A29C-78AF6EB3E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E9F48-73AA-D340-ABB0-CD1751B4F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0EC55-ADC2-E749-938D-152145EEFC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ML and Society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9793B4-90F5-5043-8946-BBEC8738C4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Feb 15, 2022</a:t>
            </a:r>
          </a:p>
        </p:txBody>
      </p:sp>
    </p:spTree>
    <p:extLst>
      <p:ext uri="{BB962C8B-B14F-4D97-AF65-F5344CB8AC3E}">
        <p14:creationId xmlns:p14="http://schemas.microsoft.com/office/powerpoint/2010/main" val="7559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E5017D5-4C3A-864D-A7D1-E3BAF7B1D1C1}"/>
              </a:ext>
            </a:extLst>
          </p:cNvPr>
          <p:cNvSpPr/>
          <p:nvPr/>
        </p:nvSpPr>
        <p:spPr>
          <a:xfrm>
            <a:off x="281571" y="1788400"/>
            <a:ext cx="1537010" cy="1092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goal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2DBBD5-8310-794B-B3A7-074CE0EF3BDE}"/>
              </a:ext>
            </a:extLst>
          </p:cNvPr>
          <p:cNvSpPr/>
          <p:nvPr/>
        </p:nvSpPr>
        <p:spPr>
          <a:xfrm>
            <a:off x="2391935" y="1788400"/>
            <a:ext cx="1537010" cy="1092820"/>
          </a:xfrm>
          <a:prstGeom prst="rect">
            <a:avLst/>
          </a:prstGeom>
          <a:solidFill>
            <a:srgbClr val="4472C4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mechanism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3514E84-6300-9945-BF63-6B181C70C06C}"/>
              </a:ext>
            </a:extLst>
          </p:cNvPr>
          <p:cNvSpPr/>
          <p:nvPr/>
        </p:nvSpPr>
        <p:spPr>
          <a:xfrm>
            <a:off x="1818581" y="225675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450E04-E9A8-5248-BE8B-E3CC50B9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world mechanism: Your choice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7CA998-55E8-EC44-92DA-C6874CB8509F}"/>
              </a:ext>
            </a:extLst>
          </p:cNvPr>
          <p:cNvSpPr txBox="1"/>
          <p:nvPr/>
        </p:nvSpPr>
        <p:spPr>
          <a:xfrm>
            <a:off x="2850776" y="3429000"/>
            <a:ext cx="5848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Choice 1: Benefit = number of degree requirements satisfied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72FC5D-2FC9-2749-BA83-53183FF60E42}"/>
              </a:ext>
            </a:extLst>
          </p:cNvPr>
          <p:cNvSpPr txBox="1"/>
          <p:nvPr/>
        </p:nvSpPr>
        <p:spPr>
          <a:xfrm>
            <a:off x="2850776" y="4161446"/>
            <a:ext cx="646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Choice 2: Benefit = Number of options opened for future prospects</a:t>
            </a:r>
          </a:p>
        </p:txBody>
      </p:sp>
    </p:spTree>
    <p:extLst>
      <p:ext uri="{BB962C8B-B14F-4D97-AF65-F5344CB8AC3E}">
        <p14:creationId xmlns:p14="http://schemas.microsoft.com/office/powerpoint/2010/main" val="1173782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E5017D5-4C3A-864D-A7D1-E3BAF7B1D1C1}"/>
              </a:ext>
            </a:extLst>
          </p:cNvPr>
          <p:cNvSpPr/>
          <p:nvPr/>
        </p:nvSpPr>
        <p:spPr>
          <a:xfrm>
            <a:off x="281571" y="1788400"/>
            <a:ext cx="1537010" cy="1092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goal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2DBBD5-8310-794B-B3A7-074CE0EF3BDE}"/>
              </a:ext>
            </a:extLst>
          </p:cNvPr>
          <p:cNvSpPr/>
          <p:nvPr/>
        </p:nvSpPr>
        <p:spPr>
          <a:xfrm>
            <a:off x="2391935" y="1788400"/>
            <a:ext cx="1537010" cy="1092820"/>
          </a:xfrm>
          <a:prstGeom prst="rect">
            <a:avLst/>
          </a:prstGeom>
          <a:solidFill>
            <a:srgbClr val="4472C4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mechanism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3514E84-6300-9945-BF63-6B181C70C06C}"/>
              </a:ext>
            </a:extLst>
          </p:cNvPr>
          <p:cNvSpPr/>
          <p:nvPr/>
        </p:nvSpPr>
        <p:spPr>
          <a:xfrm>
            <a:off x="1818581" y="225675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450E04-E9A8-5248-BE8B-E3CC50B9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world mechanism: General thoughts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EB5795-8357-674D-9132-6BEED2769AAA}"/>
              </a:ext>
            </a:extLst>
          </p:cNvPr>
          <p:cNvSpPr txBox="1"/>
          <p:nvPr/>
        </p:nvSpPr>
        <p:spPr>
          <a:xfrm>
            <a:off x="838200" y="3262617"/>
            <a:ext cx="8392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ALWAYS question if the mechanism captures well the real life goal</a:t>
            </a: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1BFEDF24-5F0C-6B44-B3AA-10FA4EB4E6C3}"/>
              </a:ext>
            </a:extLst>
          </p:cNvPr>
          <p:cNvSpPr/>
          <p:nvPr/>
        </p:nvSpPr>
        <p:spPr>
          <a:xfrm>
            <a:off x="5401369" y="1624317"/>
            <a:ext cx="4972050" cy="969088"/>
          </a:xfrm>
          <a:prstGeom prst="cloudCallout">
            <a:avLst>
              <a:gd name="adj1" fmla="val 12775"/>
              <a:gd name="adj2" fmla="val 12737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Is improving  ad display the best option?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C2E3C-58E4-3E4E-B5A8-3B4E9E2F3C02}"/>
              </a:ext>
            </a:extLst>
          </p:cNvPr>
          <p:cNvSpPr txBox="1"/>
          <p:nvPr/>
        </p:nvSpPr>
        <p:spPr>
          <a:xfrm>
            <a:off x="838200" y="4222316"/>
            <a:ext cx="6583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There can be competing/incompatible mechanisms</a:t>
            </a: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BD5B1153-E18C-554B-8632-EAC02A1D3049}"/>
              </a:ext>
            </a:extLst>
          </p:cNvPr>
          <p:cNvSpPr/>
          <p:nvPr/>
        </p:nvSpPr>
        <p:spPr>
          <a:xfrm>
            <a:off x="8515350" y="3852597"/>
            <a:ext cx="2700338" cy="1381086"/>
          </a:xfrm>
          <a:prstGeom prst="cloudCallout">
            <a:avLst>
              <a:gd name="adj1" fmla="val -94378"/>
              <a:gd name="adj2" fmla="val -370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Doctors vs. management in Example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6F48C4-9909-064F-A3AD-A903A19EE0AE}"/>
              </a:ext>
            </a:extLst>
          </p:cNvPr>
          <p:cNvSpPr txBox="1"/>
          <p:nvPr/>
        </p:nvSpPr>
        <p:spPr>
          <a:xfrm>
            <a:off x="838200" y="5296211"/>
            <a:ext cx="3112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CONVENIENCE trap!</a:t>
            </a:r>
          </a:p>
        </p:txBody>
      </p:sp>
    </p:spTree>
    <p:extLst>
      <p:ext uri="{BB962C8B-B14F-4D97-AF65-F5344CB8AC3E}">
        <p14:creationId xmlns:p14="http://schemas.microsoft.com/office/powerpoint/2010/main" val="413578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9241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E5017D5-4C3A-864D-A7D1-E3BAF7B1D1C1}"/>
              </a:ext>
            </a:extLst>
          </p:cNvPr>
          <p:cNvSpPr/>
          <p:nvPr/>
        </p:nvSpPr>
        <p:spPr>
          <a:xfrm>
            <a:off x="281571" y="1788400"/>
            <a:ext cx="1537010" cy="1092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goal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2DBBD5-8310-794B-B3A7-074CE0EF3BDE}"/>
              </a:ext>
            </a:extLst>
          </p:cNvPr>
          <p:cNvSpPr/>
          <p:nvPr/>
        </p:nvSpPr>
        <p:spPr>
          <a:xfrm>
            <a:off x="2391935" y="1788400"/>
            <a:ext cx="1537010" cy="1092820"/>
          </a:xfrm>
          <a:prstGeom prst="rect">
            <a:avLst/>
          </a:prstGeom>
          <a:solidFill>
            <a:srgbClr val="4472C4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mechanism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6AABC1-5B8E-2648-89F0-9A15F4FCF85E}"/>
              </a:ext>
            </a:extLst>
          </p:cNvPr>
          <p:cNvSpPr/>
          <p:nvPr/>
        </p:nvSpPr>
        <p:spPr>
          <a:xfrm>
            <a:off x="4472561" y="1788400"/>
            <a:ext cx="1537010" cy="1092820"/>
          </a:xfrm>
          <a:prstGeom prst="rect">
            <a:avLst/>
          </a:prstGeom>
          <a:solidFill>
            <a:srgbClr val="4472C4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Learning problem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3514E84-6300-9945-BF63-6B181C70C06C}"/>
              </a:ext>
            </a:extLst>
          </p:cNvPr>
          <p:cNvSpPr/>
          <p:nvPr/>
        </p:nvSpPr>
        <p:spPr>
          <a:xfrm>
            <a:off x="1818581" y="225675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6D7D8FA9-D19A-FC42-B2BF-2842374C0935}"/>
              </a:ext>
            </a:extLst>
          </p:cNvPr>
          <p:cNvSpPr/>
          <p:nvPr/>
        </p:nvSpPr>
        <p:spPr>
          <a:xfrm>
            <a:off x="3915010" y="220657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450E04-E9A8-5248-BE8B-E3CC50B9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problem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25FD5A-004D-9647-B3E8-CDA189CA1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87825"/>
            <a:ext cx="12192000" cy="9779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4ED4DC-2F38-2F41-8193-DE31A6AC2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76336"/>
            <a:ext cx="12192000" cy="102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1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E5017D5-4C3A-864D-A7D1-E3BAF7B1D1C1}"/>
              </a:ext>
            </a:extLst>
          </p:cNvPr>
          <p:cNvSpPr/>
          <p:nvPr/>
        </p:nvSpPr>
        <p:spPr>
          <a:xfrm>
            <a:off x="281571" y="1788400"/>
            <a:ext cx="1537010" cy="1092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goal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2DBBD5-8310-794B-B3A7-074CE0EF3BDE}"/>
              </a:ext>
            </a:extLst>
          </p:cNvPr>
          <p:cNvSpPr/>
          <p:nvPr/>
        </p:nvSpPr>
        <p:spPr>
          <a:xfrm>
            <a:off x="2391935" y="1788400"/>
            <a:ext cx="1537010" cy="1092820"/>
          </a:xfrm>
          <a:prstGeom prst="rect">
            <a:avLst/>
          </a:prstGeom>
          <a:solidFill>
            <a:srgbClr val="4472C4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mechanism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6AABC1-5B8E-2648-89F0-9A15F4FCF85E}"/>
              </a:ext>
            </a:extLst>
          </p:cNvPr>
          <p:cNvSpPr/>
          <p:nvPr/>
        </p:nvSpPr>
        <p:spPr>
          <a:xfrm>
            <a:off x="4472561" y="1788400"/>
            <a:ext cx="1537010" cy="1092820"/>
          </a:xfrm>
          <a:prstGeom prst="rect">
            <a:avLst/>
          </a:prstGeom>
          <a:solidFill>
            <a:srgbClr val="4472C4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Learning problem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3514E84-6300-9945-BF63-6B181C70C06C}"/>
              </a:ext>
            </a:extLst>
          </p:cNvPr>
          <p:cNvSpPr/>
          <p:nvPr/>
        </p:nvSpPr>
        <p:spPr>
          <a:xfrm>
            <a:off x="1818581" y="225675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6D7D8FA9-D19A-FC42-B2BF-2842374C0935}"/>
              </a:ext>
            </a:extLst>
          </p:cNvPr>
          <p:cNvSpPr/>
          <p:nvPr/>
        </p:nvSpPr>
        <p:spPr>
          <a:xfrm>
            <a:off x="3915010" y="220657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450E04-E9A8-5248-BE8B-E3CC50B9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problem: General thoughts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25D12F-A64D-CD4F-971D-7E877C201D03}"/>
              </a:ext>
            </a:extLst>
          </p:cNvPr>
          <p:cNvSpPr txBox="1"/>
          <p:nvPr/>
        </p:nvSpPr>
        <p:spPr>
          <a:xfrm>
            <a:off x="957263" y="3429000"/>
            <a:ext cx="5353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Use of proxies for the real target  variable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28F92E-82A4-7144-8E9E-28DA8861818A}"/>
              </a:ext>
            </a:extLst>
          </p:cNvPr>
          <p:cNvSpPr txBox="1"/>
          <p:nvPr/>
        </p:nvSpPr>
        <p:spPr>
          <a:xfrm>
            <a:off x="957263" y="4184773"/>
            <a:ext cx="7183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Some has to decide between competing target variables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722E12-4F47-3A41-A06D-412165177468}"/>
              </a:ext>
            </a:extLst>
          </p:cNvPr>
          <p:cNvSpPr txBox="1"/>
          <p:nvPr/>
        </p:nvSpPr>
        <p:spPr>
          <a:xfrm>
            <a:off x="957263" y="5007314"/>
            <a:ext cx="8680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Choosing the learning problem can have big consequence!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CAF60E-251A-194C-8EAF-AB47E99C6648}"/>
              </a:ext>
            </a:extLst>
          </p:cNvPr>
          <p:cNvSpPr txBox="1"/>
          <p:nvPr/>
        </p:nvSpPr>
        <p:spPr>
          <a:xfrm>
            <a:off x="957263" y="5736181"/>
            <a:ext cx="2371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Convenience trap</a:t>
            </a:r>
          </a:p>
        </p:txBody>
      </p:sp>
      <p:sp>
        <p:nvSpPr>
          <p:cNvPr id="4" name="7-Point Star 3">
            <a:extLst>
              <a:ext uri="{FF2B5EF4-FFF2-40B4-BE49-F238E27FC236}">
                <a16:creationId xmlns:a16="http://schemas.microsoft.com/office/drawing/2014/main" id="{850CD841-F11A-B342-AC7C-E4A78444B9C1}"/>
              </a:ext>
            </a:extLst>
          </p:cNvPr>
          <p:cNvSpPr/>
          <p:nvPr/>
        </p:nvSpPr>
        <p:spPr>
          <a:xfrm>
            <a:off x="8041341" y="1690688"/>
            <a:ext cx="3312459" cy="2494085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Decide NOT to use learning</a:t>
            </a:r>
          </a:p>
        </p:txBody>
      </p:sp>
    </p:spTree>
    <p:extLst>
      <p:ext uri="{BB962C8B-B14F-4D97-AF65-F5344CB8AC3E}">
        <p14:creationId xmlns:p14="http://schemas.microsoft.com/office/powerpoint/2010/main" val="318887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" grpId="0"/>
      <p:bldP spid="11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931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E5017D5-4C3A-864D-A7D1-E3BAF7B1D1C1}"/>
              </a:ext>
            </a:extLst>
          </p:cNvPr>
          <p:cNvSpPr/>
          <p:nvPr/>
        </p:nvSpPr>
        <p:spPr>
          <a:xfrm>
            <a:off x="281571" y="1788400"/>
            <a:ext cx="1537010" cy="1092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goal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2DBBD5-8310-794B-B3A7-074CE0EF3BDE}"/>
              </a:ext>
            </a:extLst>
          </p:cNvPr>
          <p:cNvSpPr/>
          <p:nvPr/>
        </p:nvSpPr>
        <p:spPr>
          <a:xfrm>
            <a:off x="2391935" y="1788400"/>
            <a:ext cx="1537010" cy="1092820"/>
          </a:xfrm>
          <a:prstGeom prst="rect">
            <a:avLst/>
          </a:prstGeom>
          <a:solidFill>
            <a:srgbClr val="4472C4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mechanism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6AABC1-5B8E-2648-89F0-9A15F4FCF85E}"/>
              </a:ext>
            </a:extLst>
          </p:cNvPr>
          <p:cNvSpPr/>
          <p:nvPr/>
        </p:nvSpPr>
        <p:spPr>
          <a:xfrm>
            <a:off x="4472561" y="1788400"/>
            <a:ext cx="1537010" cy="1092820"/>
          </a:xfrm>
          <a:prstGeom prst="rect">
            <a:avLst/>
          </a:prstGeom>
          <a:solidFill>
            <a:srgbClr val="4472C4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Learning problem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EC1936-A84B-5046-ABE3-3CD75FB65AEE}"/>
              </a:ext>
            </a:extLst>
          </p:cNvPr>
          <p:cNvSpPr/>
          <p:nvPr/>
        </p:nvSpPr>
        <p:spPr>
          <a:xfrm>
            <a:off x="6591290" y="1788400"/>
            <a:ext cx="1537010" cy="10928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collection mechanism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3514E84-6300-9945-BF63-6B181C70C06C}"/>
              </a:ext>
            </a:extLst>
          </p:cNvPr>
          <p:cNvSpPr/>
          <p:nvPr/>
        </p:nvSpPr>
        <p:spPr>
          <a:xfrm>
            <a:off x="1818581" y="225675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6D7D8FA9-D19A-FC42-B2BF-2842374C0935}"/>
              </a:ext>
            </a:extLst>
          </p:cNvPr>
          <p:cNvSpPr/>
          <p:nvPr/>
        </p:nvSpPr>
        <p:spPr>
          <a:xfrm>
            <a:off x="3915010" y="220657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08D4D349-089A-5343-9361-E3F15E431334}"/>
              </a:ext>
            </a:extLst>
          </p:cNvPr>
          <p:cNvSpPr/>
          <p:nvPr/>
        </p:nvSpPr>
        <p:spPr>
          <a:xfrm>
            <a:off x="6016542" y="2206570"/>
            <a:ext cx="574747" cy="3066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450E04-E9A8-5248-BE8B-E3CC50B9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mechanism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6BA7FD-5494-044A-AC82-4B0EFA482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1246"/>
            <a:ext cx="12192000" cy="1041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F53501-DD3D-6849-A337-4E62EA316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02656"/>
            <a:ext cx="12192000" cy="123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7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E5017D5-4C3A-864D-A7D1-E3BAF7B1D1C1}"/>
              </a:ext>
            </a:extLst>
          </p:cNvPr>
          <p:cNvSpPr/>
          <p:nvPr/>
        </p:nvSpPr>
        <p:spPr>
          <a:xfrm>
            <a:off x="281571" y="1788400"/>
            <a:ext cx="1537010" cy="1092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goal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2DBBD5-8310-794B-B3A7-074CE0EF3BDE}"/>
              </a:ext>
            </a:extLst>
          </p:cNvPr>
          <p:cNvSpPr/>
          <p:nvPr/>
        </p:nvSpPr>
        <p:spPr>
          <a:xfrm>
            <a:off x="2391935" y="1788400"/>
            <a:ext cx="1537010" cy="1092820"/>
          </a:xfrm>
          <a:prstGeom prst="rect">
            <a:avLst/>
          </a:prstGeom>
          <a:solidFill>
            <a:srgbClr val="4472C4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mechanism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6AABC1-5B8E-2648-89F0-9A15F4FCF85E}"/>
              </a:ext>
            </a:extLst>
          </p:cNvPr>
          <p:cNvSpPr/>
          <p:nvPr/>
        </p:nvSpPr>
        <p:spPr>
          <a:xfrm>
            <a:off x="4472561" y="1788400"/>
            <a:ext cx="1537010" cy="1092820"/>
          </a:xfrm>
          <a:prstGeom prst="rect">
            <a:avLst/>
          </a:prstGeom>
          <a:solidFill>
            <a:srgbClr val="4472C4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Learning problem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EC1936-A84B-5046-ABE3-3CD75FB65AEE}"/>
              </a:ext>
            </a:extLst>
          </p:cNvPr>
          <p:cNvSpPr/>
          <p:nvPr/>
        </p:nvSpPr>
        <p:spPr>
          <a:xfrm>
            <a:off x="6591290" y="1788400"/>
            <a:ext cx="1537010" cy="10928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collection mechanism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3514E84-6300-9945-BF63-6B181C70C06C}"/>
              </a:ext>
            </a:extLst>
          </p:cNvPr>
          <p:cNvSpPr/>
          <p:nvPr/>
        </p:nvSpPr>
        <p:spPr>
          <a:xfrm>
            <a:off x="1818581" y="225675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6D7D8FA9-D19A-FC42-B2BF-2842374C0935}"/>
              </a:ext>
            </a:extLst>
          </p:cNvPr>
          <p:cNvSpPr/>
          <p:nvPr/>
        </p:nvSpPr>
        <p:spPr>
          <a:xfrm>
            <a:off x="3915010" y="220657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08D4D349-089A-5343-9361-E3F15E431334}"/>
              </a:ext>
            </a:extLst>
          </p:cNvPr>
          <p:cNvSpPr/>
          <p:nvPr/>
        </p:nvSpPr>
        <p:spPr>
          <a:xfrm>
            <a:off x="6016542" y="2206570"/>
            <a:ext cx="574747" cy="3066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450E04-E9A8-5248-BE8B-E3CC50B9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mechanism: general thoughts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3601A3-4207-1E49-AB92-8DF4D390FEE7}"/>
              </a:ext>
            </a:extLst>
          </p:cNvPr>
          <p:cNvSpPr txBox="1"/>
          <p:nvPr/>
        </p:nvSpPr>
        <p:spPr>
          <a:xfrm>
            <a:off x="1021976" y="3429000"/>
            <a:ext cx="3393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Concept/distribution drift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1D5594-22CD-8D43-928B-F383A2CBEB75}"/>
              </a:ext>
            </a:extLst>
          </p:cNvPr>
          <p:cNvSpPr txBox="1"/>
          <p:nvPr/>
        </p:nvSpPr>
        <p:spPr>
          <a:xfrm>
            <a:off x="1050076" y="4575603"/>
            <a:ext cx="3252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Privacy can be a concern</a:t>
            </a:r>
          </a:p>
        </p:txBody>
      </p:sp>
    </p:spTree>
    <p:extLst>
      <p:ext uri="{BB962C8B-B14F-4D97-AF65-F5344CB8AC3E}">
        <p14:creationId xmlns:p14="http://schemas.microsoft.com/office/powerpoint/2010/main" val="213925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E5017D5-4C3A-864D-A7D1-E3BAF7B1D1C1}"/>
              </a:ext>
            </a:extLst>
          </p:cNvPr>
          <p:cNvSpPr/>
          <p:nvPr/>
        </p:nvSpPr>
        <p:spPr>
          <a:xfrm>
            <a:off x="281571" y="1788400"/>
            <a:ext cx="1537010" cy="1092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goal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2DBBD5-8310-794B-B3A7-074CE0EF3BDE}"/>
              </a:ext>
            </a:extLst>
          </p:cNvPr>
          <p:cNvSpPr/>
          <p:nvPr/>
        </p:nvSpPr>
        <p:spPr>
          <a:xfrm>
            <a:off x="2391935" y="1788400"/>
            <a:ext cx="1537010" cy="1092820"/>
          </a:xfrm>
          <a:prstGeom prst="rect">
            <a:avLst/>
          </a:prstGeom>
          <a:solidFill>
            <a:srgbClr val="4472C4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mechanism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6AABC1-5B8E-2648-89F0-9A15F4FCF85E}"/>
              </a:ext>
            </a:extLst>
          </p:cNvPr>
          <p:cNvSpPr/>
          <p:nvPr/>
        </p:nvSpPr>
        <p:spPr>
          <a:xfrm>
            <a:off x="4472561" y="1788400"/>
            <a:ext cx="1537010" cy="1092820"/>
          </a:xfrm>
          <a:prstGeom prst="rect">
            <a:avLst/>
          </a:prstGeom>
          <a:solidFill>
            <a:srgbClr val="4472C4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Learning problem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EC1936-A84B-5046-ABE3-3CD75FB65AEE}"/>
              </a:ext>
            </a:extLst>
          </p:cNvPr>
          <p:cNvSpPr/>
          <p:nvPr/>
        </p:nvSpPr>
        <p:spPr>
          <a:xfrm>
            <a:off x="6591290" y="1788400"/>
            <a:ext cx="1537010" cy="10928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collection mechanism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3514E84-6300-9945-BF63-6B181C70C06C}"/>
              </a:ext>
            </a:extLst>
          </p:cNvPr>
          <p:cNvSpPr/>
          <p:nvPr/>
        </p:nvSpPr>
        <p:spPr>
          <a:xfrm>
            <a:off x="1818581" y="225675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6D7D8FA9-D19A-FC42-B2BF-2842374C0935}"/>
              </a:ext>
            </a:extLst>
          </p:cNvPr>
          <p:cNvSpPr/>
          <p:nvPr/>
        </p:nvSpPr>
        <p:spPr>
          <a:xfrm>
            <a:off x="3915010" y="220657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08D4D349-089A-5343-9361-E3F15E431334}"/>
              </a:ext>
            </a:extLst>
          </p:cNvPr>
          <p:cNvSpPr/>
          <p:nvPr/>
        </p:nvSpPr>
        <p:spPr>
          <a:xfrm>
            <a:off x="6016542" y="2206570"/>
            <a:ext cx="574747" cy="3066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450E04-E9A8-5248-BE8B-E3CC50B9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mechanism: Data doesn’t exist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54175A-C105-364F-88F2-F09B466D8390}"/>
              </a:ext>
            </a:extLst>
          </p:cNvPr>
          <p:cNvSpPr txBox="1"/>
          <p:nvPr/>
        </p:nvSpPr>
        <p:spPr>
          <a:xfrm>
            <a:off x="3689108" y="4368120"/>
            <a:ext cx="3407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Use 3</a:t>
            </a:r>
            <a:r>
              <a:rPr lang="en-US" sz="2400" baseline="30000" dirty="0"/>
              <a:t>rd</a:t>
            </a:r>
            <a:r>
              <a:rPr lang="en-US" sz="2400" dirty="0"/>
              <a:t> party data brokers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64E2C0-0C7B-9E42-B7E4-8B619860C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893" y="2645211"/>
            <a:ext cx="3407536" cy="3897701"/>
          </a:xfrm>
          <a:prstGeom prst="rect">
            <a:avLst/>
          </a:prstGeom>
        </p:spPr>
      </p:pic>
      <p:sp>
        <p:nvSpPr>
          <p:cNvPr id="7" name="7-Point Star 6">
            <a:extLst>
              <a:ext uri="{FF2B5EF4-FFF2-40B4-BE49-F238E27FC236}">
                <a16:creationId xmlns:a16="http://schemas.microsoft.com/office/drawing/2014/main" id="{3F7DCDBE-0BCD-4340-8548-E27A0991C112}"/>
              </a:ext>
            </a:extLst>
          </p:cNvPr>
          <p:cNvSpPr/>
          <p:nvPr/>
        </p:nvSpPr>
        <p:spPr>
          <a:xfrm>
            <a:off x="551329" y="4368120"/>
            <a:ext cx="2918012" cy="1790633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Potential issues?</a:t>
            </a:r>
          </a:p>
        </p:txBody>
      </p:sp>
    </p:spTree>
    <p:extLst>
      <p:ext uri="{BB962C8B-B14F-4D97-AF65-F5344CB8AC3E}">
        <p14:creationId xmlns:p14="http://schemas.microsoft.com/office/powerpoint/2010/main" val="360249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E5017D5-4C3A-864D-A7D1-E3BAF7B1D1C1}"/>
              </a:ext>
            </a:extLst>
          </p:cNvPr>
          <p:cNvSpPr/>
          <p:nvPr/>
        </p:nvSpPr>
        <p:spPr>
          <a:xfrm>
            <a:off x="281571" y="1788400"/>
            <a:ext cx="1537010" cy="1092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goal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2DBBD5-8310-794B-B3A7-074CE0EF3BDE}"/>
              </a:ext>
            </a:extLst>
          </p:cNvPr>
          <p:cNvSpPr/>
          <p:nvPr/>
        </p:nvSpPr>
        <p:spPr>
          <a:xfrm>
            <a:off x="2391935" y="1788400"/>
            <a:ext cx="1537010" cy="1092820"/>
          </a:xfrm>
          <a:prstGeom prst="rect">
            <a:avLst/>
          </a:prstGeom>
          <a:solidFill>
            <a:srgbClr val="4472C4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mechanism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6AABC1-5B8E-2648-89F0-9A15F4FCF85E}"/>
              </a:ext>
            </a:extLst>
          </p:cNvPr>
          <p:cNvSpPr/>
          <p:nvPr/>
        </p:nvSpPr>
        <p:spPr>
          <a:xfrm>
            <a:off x="4472561" y="1788400"/>
            <a:ext cx="1537010" cy="1092820"/>
          </a:xfrm>
          <a:prstGeom prst="rect">
            <a:avLst/>
          </a:prstGeom>
          <a:solidFill>
            <a:srgbClr val="4472C4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Learning problem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EC1936-A84B-5046-ABE3-3CD75FB65AEE}"/>
              </a:ext>
            </a:extLst>
          </p:cNvPr>
          <p:cNvSpPr/>
          <p:nvPr/>
        </p:nvSpPr>
        <p:spPr>
          <a:xfrm>
            <a:off x="6591290" y="1788400"/>
            <a:ext cx="1537010" cy="10928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collection mechanism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3514E84-6300-9945-BF63-6B181C70C06C}"/>
              </a:ext>
            </a:extLst>
          </p:cNvPr>
          <p:cNvSpPr/>
          <p:nvPr/>
        </p:nvSpPr>
        <p:spPr>
          <a:xfrm>
            <a:off x="1818581" y="225675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6D7D8FA9-D19A-FC42-B2BF-2842374C0935}"/>
              </a:ext>
            </a:extLst>
          </p:cNvPr>
          <p:cNvSpPr/>
          <p:nvPr/>
        </p:nvSpPr>
        <p:spPr>
          <a:xfrm>
            <a:off x="3915010" y="220657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08D4D349-089A-5343-9361-E3F15E431334}"/>
              </a:ext>
            </a:extLst>
          </p:cNvPr>
          <p:cNvSpPr/>
          <p:nvPr/>
        </p:nvSpPr>
        <p:spPr>
          <a:xfrm>
            <a:off x="6016542" y="2206570"/>
            <a:ext cx="574747" cy="3066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450E04-E9A8-5248-BE8B-E3CC50B9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mechanism: Data doesn’t exist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54175A-C105-364F-88F2-F09B466D8390}"/>
              </a:ext>
            </a:extLst>
          </p:cNvPr>
          <p:cNvSpPr txBox="1"/>
          <p:nvPr/>
        </p:nvSpPr>
        <p:spPr>
          <a:xfrm>
            <a:off x="2580386" y="3526451"/>
            <a:ext cx="1681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Run surveys</a:t>
            </a:r>
          </a:p>
        </p:txBody>
      </p:sp>
      <p:sp>
        <p:nvSpPr>
          <p:cNvPr id="12" name="7-Point Star 11">
            <a:extLst>
              <a:ext uri="{FF2B5EF4-FFF2-40B4-BE49-F238E27FC236}">
                <a16:creationId xmlns:a16="http://schemas.microsoft.com/office/drawing/2014/main" id="{295A1949-BAC9-5646-A40D-B90BC69BC36A}"/>
              </a:ext>
            </a:extLst>
          </p:cNvPr>
          <p:cNvSpPr/>
          <p:nvPr/>
        </p:nvSpPr>
        <p:spPr>
          <a:xfrm>
            <a:off x="551329" y="4368120"/>
            <a:ext cx="2918012" cy="1790633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Potential issues?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7FC627-FBCC-A044-88D0-58094491B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521" y="3526451"/>
            <a:ext cx="6821150" cy="236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0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4DB1B-1465-7F4F-8A32-1C8D7EE48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have a face mask on</a:t>
            </a:r>
          </a:p>
        </p:txBody>
      </p:sp>
      <p:pic>
        <p:nvPicPr>
          <p:cNvPr id="2050" name="Picture 2" descr="Link to netgain webinar">
            <a:extLst>
              <a:ext uri="{FF2B5EF4-FFF2-40B4-BE49-F238E27FC236}">
                <a16:creationId xmlns:a16="http://schemas.microsoft.com/office/drawing/2014/main" id="{F3B51A04-2520-D042-ACDB-669EC0918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090" y="1584326"/>
            <a:ext cx="8686800" cy="350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42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E5017D5-4C3A-864D-A7D1-E3BAF7B1D1C1}"/>
              </a:ext>
            </a:extLst>
          </p:cNvPr>
          <p:cNvSpPr/>
          <p:nvPr/>
        </p:nvSpPr>
        <p:spPr>
          <a:xfrm>
            <a:off x="281571" y="1788400"/>
            <a:ext cx="1537010" cy="1092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goal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2DBBD5-8310-794B-B3A7-074CE0EF3BDE}"/>
              </a:ext>
            </a:extLst>
          </p:cNvPr>
          <p:cNvSpPr/>
          <p:nvPr/>
        </p:nvSpPr>
        <p:spPr>
          <a:xfrm>
            <a:off x="2391935" y="1788400"/>
            <a:ext cx="1537010" cy="1092820"/>
          </a:xfrm>
          <a:prstGeom prst="rect">
            <a:avLst/>
          </a:prstGeom>
          <a:solidFill>
            <a:srgbClr val="4472C4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mechanism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6AABC1-5B8E-2648-89F0-9A15F4FCF85E}"/>
              </a:ext>
            </a:extLst>
          </p:cNvPr>
          <p:cNvSpPr/>
          <p:nvPr/>
        </p:nvSpPr>
        <p:spPr>
          <a:xfrm>
            <a:off x="4472561" y="1788400"/>
            <a:ext cx="1537010" cy="1092820"/>
          </a:xfrm>
          <a:prstGeom prst="rect">
            <a:avLst/>
          </a:prstGeom>
          <a:solidFill>
            <a:srgbClr val="4472C4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Learning problem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EC1936-A84B-5046-ABE3-3CD75FB65AEE}"/>
              </a:ext>
            </a:extLst>
          </p:cNvPr>
          <p:cNvSpPr/>
          <p:nvPr/>
        </p:nvSpPr>
        <p:spPr>
          <a:xfrm>
            <a:off x="6591290" y="1788400"/>
            <a:ext cx="1537010" cy="10928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collection mechanism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3514E84-6300-9945-BF63-6B181C70C06C}"/>
              </a:ext>
            </a:extLst>
          </p:cNvPr>
          <p:cNvSpPr/>
          <p:nvPr/>
        </p:nvSpPr>
        <p:spPr>
          <a:xfrm>
            <a:off x="1818581" y="225675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6D7D8FA9-D19A-FC42-B2BF-2842374C0935}"/>
              </a:ext>
            </a:extLst>
          </p:cNvPr>
          <p:cNvSpPr/>
          <p:nvPr/>
        </p:nvSpPr>
        <p:spPr>
          <a:xfrm>
            <a:off x="3915010" y="220657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08D4D349-089A-5343-9361-E3F15E431334}"/>
              </a:ext>
            </a:extLst>
          </p:cNvPr>
          <p:cNvSpPr/>
          <p:nvPr/>
        </p:nvSpPr>
        <p:spPr>
          <a:xfrm>
            <a:off x="6016542" y="2206570"/>
            <a:ext cx="574747" cy="3066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450E04-E9A8-5248-BE8B-E3CC50B9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mechanism: Data doesn’t exist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54175A-C105-364F-88F2-F09B466D8390}"/>
              </a:ext>
            </a:extLst>
          </p:cNvPr>
          <p:cNvSpPr txBox="1"/>
          <p:nvPr/>
        </p:nvSpPr>
        <p:spPr>
          <a:xfrm>
            <a:off x="543160" y="3299391"/>
            <a:ext cx="392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Collect data from smartphone</a:t>
            </a:r>
          </a:p>
        </p:txBody>
      </p:sp>
      <p:sp>
        <p:nvSpPr>
          <p:cNvPr id="12" name="7-Point Star 11">
            <a:extLst>
              <a:ext uri="{FF2B5EF4-FFF2-40B4-BE49-F238E27FC236}">
                <a16:creationId xmlns:a16="http://schemas.microsoft.com/office/drawing/2014/main" id="{295A1949-BAC9-5646-A40D-B90BC69BC36A}"/>
              </a:ext>
            </a:extLst>
          </p:cNvPr>
          <p:cNvSpPr/>
          <p:nvPr/>
        </p:nvSpPr>
        <p:spPr>
          <a:xfrm>
            <a:off x="551329" y="4368120"/>
            <a:ext cx="2918012" cy="1790633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Potential issues?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FDDED9-CB78-6741-8021-AF77953AF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240" y="3125638"/>
            <a:ext cx="6705600" cy="373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5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0C698-0C2A-4343-9F4A-E8867D37A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smartphone blind-spot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794E46-A0F2-EB4B-9DCB-6854C7D98EB7}"/>
              </a:ext>
            </a:extLst>
          </p:cNvPr>
          <p:cNvSpPr txBox="1"/>
          <p:nvPr/>
        </p:nvSpPr>
        <p:spPr>
          <a:xfrm>
            <a:off x="1035424" y="2057400"/>
            <a:ext cx="5649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Many of us in CSE assumes that ”everyone” </a:t>
            </a:r>
          </a:p>
          <a:p>
            <a:r>
              <a:rPr lang="en-US" sz="2400" dirty="0"/>
              <a:t>has smartphones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01B28C-984D-8246-8FD3-4922B3376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671" y="365125"/>
            <a:ext cx="43688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3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E5017D5-4C3A-864D-A7D1-E3BAF7B1D1C1}"/>
              </a:ext>
            </a:extLst>
          </p:cNvPr>
          <p:cNvSpPr/>
          <p:nvPr/>
        </p:nvSpPr>
        <p:spPr>
          <a:xfrm>
            <a:off x="281571" y="1788400"/>
            <a:ext cx="1537010" cy="1092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goal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2DBBD5-8310-794B-B3A7-074CE0EF3BDE}"/>
              </a:ext>
            </a:extLst>
          </p:cNvPr>
          <p:cNvSpPr/>
          <p:nvPr/>
        </p:nvSpPr>
        <p:spPr>
          <a:xfrm>
            <a:off x="2391935" y="1788400"/>
            <a:ext cx="1537010" cy="1092820"/>
          </a:xfrm>
          <a:prstGeom prst="rect">
            <a:avLst/>
          </a:prstGeom>
          <a:solidFill>
            <a:srgbClr val="4472C4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mechanism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6AABC1-5B8E-2648-89F0-9A15F4FCF85E}"/>
              </a:ext>
            </a:extLst>
          </p:cNvPr>
          <p:cNvSpPr/>
          <p:nvPr/>
        </p:nvSpPr>
        <p:spPr>
          <a:xfrm>
            <a:off x="4472561" y="1788400"/>
            <a:ext cx="1537010" cy="1092820"/>
          </a:xfrm>
          <a:prstGeom prst="rect">
            <a:avLst/>
          </a:prstGeom>
          <a:solidFill>
            <a:srgbClr val="4472C4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Learning problem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EC1936-A84B-5046-ABE3-3CD75FB65AEE}"/>
              </a:ext>
            </a:extLst>
          </p:cNvPr>
          <p:cNvSpPr/>
          <p:nvPr/>
        </p:nvSpPr>
        <p:spPr>
          <a:xfrm>
            <a:off x="6591290" y="1788400"/>
            <a:ext cx="1537010" cy="10928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collection mechanism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3514E84-6300-9945-BF63-6B181C70C06C}"/>
              </a:ext>
            </a:extLst>
          </p:cNvPr>
          <p:cNvSpPr/>
          <p:nvPr/>
        </p:nvSpPr>
        <p:spPr>
          <a:xfrm>
            <a:off x="1818581" y="225675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6D7D8FA9-D19A-FC42-B2BF-2842374C0935}"/>
              </a:ext>
            </a:extLst>
          </p:cNvPr>
          <p:cNvSpPr/>
          <p:nvPr/>
        </p:nvSpPr>
        <p:spPr>
          <a:xfrm>
            <a:off x="3915010" y="220657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08D4D349-089A-5343-9361-E3F15E431334}"/>
              </a:ext>
            </a:extLst>
          </p:cNvPr>
          <p:cNvSpPr/>
          <p:nvPr/>
        </p:nvSpPr>
        <p:spPr>
          <a:xfrm>
            <a:off x="6016542" y="2206570"/>
            <a:ext cx="574747" cy="3066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450E04-E9A8-5248-BE8B-E3CC50B9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mechanism: Data doesn’t exist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54175A-C105-364F-88F2-F09B466D8390}"/>
              </a:ext>
            </a:extLst>
          </p:cNvPr>
          <p:cNvSpPr txBox="1"/>
          <p:nvPr/>
        </p:nvSpPr>
        <p:spPr>
          <a:xfrm>
            <a:off x="543160" y="3299391"/>
            <a:ext cx="2637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Online video games</a:t>
            </a:r>
          </a:p>
        </p:txBody>
      </p:sp>
      <p:sp>
        <p:nvSpPr>
          <p:cNvPr id="12" name="7-Point Star 11">
            <a:extLst>
              <a:ext uri="{FF2B5EF4-FFF2-40B4-BE49-F238E27FC236}">
                <a16:creationId xmlns:a16="http://schemas.microsoft.com/office/drawing/2014/main" id="{295A1949-BAC9-5646-A40D-B90BC69BC36A}"/>
              </a:ext>
            </a:extLst>
          </p:cNvPr>
          <p:cNvSpPr/>
          <p:nvPr/>
        </p:nvSpPr>
        <p:spPr>
          <a:xfrm>
            <a:off x="551329" y="4368120"/>
            <a:ext cx="2918012" cy="1790633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Potential issues?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62CDCB-CDEB-FC4D-93E6-8E37195DC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059" y="3056074"/>
            <a:ext cx="6626050" cy="38019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06C4B5-53AA-1A42-9579-9F7816A36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500" y="1358632"/>
            <a:ext cx="3917610" cy="549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5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9931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E5017D5-4C3A-864D-A7D1-E3BAF7B1D1C1}"/>
              </a:ext>
            </a:extLst>
          </p:cNvPr>
          <p:cNvSpPr/>
          <p:nvPr/>
        </p:nvSpPr>
        <p:spPr>
          <a:xfrm>
            <a:off x="281571" y="1788400"/>
            <a:ext cx="1537010" cy="1092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goal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2DBBD5-8310-794B-B3A7-074CE0EF3BDE}"/>
              </a:ext>
            </a:extLst>
          </p:cNvPr>
          <p:cNvSpPr/>
          <p:nvPr/>
        </p:nvSpPr>
        <p:spPr>
          <a:xfrm>
            <a:off x="2391935" y="1788400"/>
            <a:ext cx="1537010" cy="1092820"/>
          </a:xfrm>
          <a:prstGeom prst="rect">
            <a:avLst/>
          </a:prstGeom>
          <a:solidFill>
            <a:srgbClr val="4472C4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mechanism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6AABC1-5B8E-2648-89F0-9A15F4FCF85E}"/>
              </a:ext>
            </a:extLst>
          </p:cNvPr>
          <p:cNvSpPr/>
          <p:nvPr/>
        </p:nvSpPr>
        <p:spPr>
          <a:xfrm>
            <a:off x="4472561" y="1788400"/>
            <a:ext cx="1537010" cy="1092820"/>
          </a:xfrm>
          <a:prstGeom prst="rect">
            <a:avLst/>
          </a:prstGeom>
          <a:solidFill>
            <a:srgbClr val="4472C4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Learning problem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EC1936-A84B-5046-ABE3-3CD75FB65AEE}"/>
              </a:ext>
            </a:extLst>
          </p:cNvPr>
          <p:cNvSpPr/>
          <p:nvPr/>
        </p:nvSpPr>
        <p:spPr>
          <a:xfrm>
            <a:off x="6591290" y="1788400"/>
            <a:ext cx="1537010" cy="10928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collection mechanism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542AF9-D7B4-5141-8280-483A027BBD90}"/>
              </a:ext>
            </a:extLst>
          </p:cNvPr>
          <p:cNvSpPr/>
          <p:nvPr/>
        </p:nvSpPr>
        <p:spPr>
          <a:xfrm>
            <a:off x="8517667" y="1788400"/>
            <a:ext cx="1537010" cy="1092820"/>
          </a:xfrm>
          <a:prstGeom prst="rect">
            <a:avLst/>
          </a:prstGeom>
          <a:solidFill>
            <a:srgbClr val="385723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Which data to collect?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3514E84-6300-9945-BF63-6B181C70C06C}"/>
              </a:ext>
            </a:extLst>
          </p:cNvPr>
          <p:cNvSpPr/>
          <p:nvPr/>
        </p:nvSpPr>
        <p:spPr>
          <a:xfrm>
            <a:off x="1818581" y="225675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6D7D8FA9-D19A-FC42-B2BF-2842374C0935}"/>
              </a:ext>
            </a:extLst>
          </p:cNvPr>
          <p:cNvSpPr/>
          <p:nvPr/>
        </p:nvSpPr>
        <p:spPr>
          <a:xfrm>
            <a:off x="3915010" y="220657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08D4D349-089A-5343-9361-E3F15E431334}"/>
              </a:ext>
            </a:extLst>
          </p:cNvPr>
          <p:cNvSpPr/>
          <p:nvPr/>
        </p:nvSpPr>
        <p:spPr>
          <a:xfrm>
            <a:off x="6016542" y="2206570"/>
            <a:ext cx="574747" cy="3066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793BA45F-A03B-D74E-9736-428BCD97683E}"/>
              </a:ext>
            </a:extLst>
          </p:cNvPr>
          <p:cNvSpPr/>
          <p:nvPr/>
        </p:nvSpPr>
        <p:spPr>
          <a:xfrm>
            <a:off x="8128301" y="2167539"/>
            <a:ext cx="389366" cy="30665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450E04-E9A8-5248-BE8B-E3CC50B9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data to collect?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78235C-9E8A-0441-9EF9-25EDD39D4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288"/>
            <a:ext cx="12192000" cy="1414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3AF8A8-C5E7-0A4E-8104-3F43C3244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31234"/>
            <a:ext cx="12192000" cy="160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2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E5017D5-4C3A-864D-A7D1-E3BAF7B1D1C1}"/>
              </a:ext>
            </a:extLst>
          </p:cNvPr>
          <p:cNvSpPr/>
          <p:nvPr/>
        </p:nvSpPr>
        <p:spPr>
          <a:xfrm>
            <a:off x="281571" y="1788400"/>
            <a:ext cx="1537010" cy="1092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goal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2DBBD5-8310-794B-B3A7-074CE0EF3BDE}"/>
              </a:ext>
            </a:extLst>
          </p:cNvPr>
          <p:cNvSpPr/>
          <p:nvPr/>
        </p:nvSpPr>
        <p:spPr>
          <a:xfrm>
            <a:off x="2391935" y="1788400"/>
            <a:ext cx="1537010" cy="1092820"/>
          </a:xfrm>
          <a:prstGeom prst="rect">
            <a:avLst/>
          </a:prstGeom>
          <a:solidFill>
            <a:srgbClr val="4472C4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mechanism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6AABC1-5B8E-2648-89F0-9A15F4FCF85E}"/>
              </a:ext>
            </a:extLst>
          </p:cNvPr>
          <p:cNvSpPr/>
          <p:nvPr/>
        </p:nvSpPr>
        <p:spPr>
          <a:xfrm>
            <a:off x="4472561" y="1788400"/>
            <a:ext cx="1537010" cy="1092820"/>
          </a:xfrm>
          <a:prstGeom prst="rect">
            <a:avLst/>
          </a:prstGeom>
          <a:solidFill>
            <a:srgbClr val="4472C4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Learning problem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EC1936-A84B-5046-ABE3-3CD75FB65AEE}"/>
              </a:ext>
            </a:extLst>
          </p:cNvPr>
          <p:cNvSpPr/>
          <p:nvPr/>
        </p:nvSpPr>
        <p:spPr>
          <a:xfrm>
            <a:off x="6591290" y="1788400"/>
            <a:ext cx="1537010" cy="10928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collection mechanism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542AF9-D7B4-5141-8280-483A027BBD90}"/>
              </a:ext>
            </a:extLst>
          </p:cNvPr>
          <p:cNvSpPr/>
          <p:nvPr/>
        </p:nvSpPr>
        <p:spPr>
          <a:xfrm>
            <a:off x="8517667" y="1788400"/>
            <a:ext cx="1537010" cy="1092820"/>
          </a:xfrm>
          <a:prstGeom prst="rect">
            <a:avLst/>
          </a:prstGeom>
          <a:solidFill>
            <a:srgbClr val="385723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Which data to collect?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3514E84-6300-9945-BF63-6B181C70C06C}"/>
              </a:ext>
            </a:extLst>
          </p:cNvPr>
          <p:cNvSpPr/>
          <p:nvPr/>
        </p:nvSpPr>
        <p:spPr>
          <a:xfrm>
            <a:off x="1818581" y="225675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6D7D8FA9-D19A-FC42-B2BF-2842374C0935}"/>
              </a:ext>
            </a:extLst>
          </p:cNvPr>
          <p:cNvSpPr/>
          <p:nvPr/>
        </p:nvSpPr>
        <p:spPr>
          <a:xfrm>
            <a:off x="3915010" y="220657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08D4D349-089A-5343-9361-E3F15E431334}"/>
              </a:ext>
            </a:extLst>
          </p:cNvPr>
          <p:cNvSpPr/>
          <p:nvPr/>
        </p:nvSpPr>
        <p:spPr>
          <a:xfrm>
            <a:off x="6016542" y="2206570"/>
            <a:ext cx="574747" cy="3066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793BA45F-A03B-D74E-9736-428BCD97683E}"/>
              </a:ext>
            </a:extLst>
          </p:cNvPr>
          <p:cNvSpPr/>
          <p:nvPr/>
        </p:nvSpPr>
        <p:spPr>
          <a:xfrm>
            <a:off x="8128301" y="2167539"/>
            <a:ext cx="389366" cy="30665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450E04-E9A8-5248-BE8B-E3CC50B9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data to collect?: General thoughts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21B338-E452-984A-A230-951E8F38EDF2}"/>
              </a:ext>
            </a:extLst>
          </p:cNvPr>
          <p:cNvSpPr txBox="1"/>
          <p:nvPr/>
        </p:nvSpPr>
        <p:spPr>
          <a:xfrm>
            <a:off x="1156447" y="3334871"/>
            <a:ext cx="5867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Expense might determine what gets collected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B10846-E7FB-9945-AADC-5663BBD87144}"/>
              </a:ext>
            </a:extLst>
          </p:cNvPr>
          <p:cNvSpPr txBox="1"/>
          <p:nvPr/>
        </p:nvSpPr>
        <p:spPr>
          <a:xfrm>
            <a:off x="1156447" y="4387345"/>
            <a:ext cx="5633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 to finish a survey also has implications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916CB2-5548-D643-B647-371E955A0CBC}"/>
              </a:ext>
            </a:extLst>
          </p:cNvPr>
          <p:cNvSpPr txBox="1"/>
          <p:nvPr/>
        </p:nvSpPr>
        <p:spPr>
          <a:xfrm>
            <a:off x="1156447" y="5439819"/>
            <a:ext cx="4516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Other restrictions, e.g. from an IRB</a:t>
            </a:r>
          </a:p>
        </p:txBody>
      </p:sp>
    </p:spTree>
    <p:extLst>
      <p:ext uri="{BB962C8B-B14F-4D97-AF65-F5344CB8AC3E}">
        <p14:creationId xmlns:p14="http://schemas.microsoft.com/office/powerpoint/2010/main" val="62384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5569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E5017D5-4C3A-864D-A7D1-E3BAF7B1D1C1}"/>
              </a:ext>
            </a:extLst>
          </p:cNvPr>
          <p:cNvSpPr/>
          <p:nvPr/>
        </p:nvSpPr>
        <p:spPr>
          <a:xfrm>
            <a:off x="281571" y="1788400"/>
            <a:ext cx="1537010" cy="1092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goal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2DBBD5-8310-794B-B3A7-074CE0EF3BDE}"/>
              </a:ext>
            </a:extLst>
          </p:cNvPr>
          <p:cNvSpPr/>
          <p:nvPr/>
        </p:nvSpPr>
        <p:spPr>
          <a:xfrm>
            <a:off x="2391935" y="1788400"/>
            <a:ext cx="1537010" cy="1092820"/>
          </a:xfrm>
          <a:prstGeom prst="rect">
            <a:avLst/>
          </a:prstGeom>
          <a:solidFill>
            <a:srgbClr val="4472C4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mechanism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6AABC1-5B8E-2648-89F0-9A15F4FCF85E}"/>
              </a:ext>
            </a:extLst>
          </p:cNvPr>
          <p:cNvSpPr/>
          <p:nvPr/>
        </p:nvSpPr>
        <p:spPr>
          <a:xfrm>
            <a:off x="4472561" y="1788400"/>
            <a:ext cx="1537010" cy="1092820"/>
          </a:xfrm>
          <a:prstGeom prst="rect">
            <a:avLst/>
          </a:prstGeom>
          <a:solidFill>
            <a:srgbClr val="4472C4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Learning problem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EC1936-A84B-5046-ABE3-3CD75FB65AEE}"/>
              </a:ext>
            </a:extLst>
          </p:cNvPr>
          <p:cNvSpPr/>
          <p:nvPr/>
        </p:nvSpPr>
        <p:spPr>
          <a:xfrm>
            <a:off x="6591290" y="1788400"/>
            <a:ext cx="1537010" cy="10928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collection mechanism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542AF9-D7B4-5141-8280-483A027BBD90}"/>
              </a:ext>
            </a:extLst>
          </p:cNvPr>
          <p:cNvSpPr/>
          <p:nvPr/>
        </p:nvSpPr>
        <p:spPr>
          <a:xfrm>
            <a:off x="8517667" y="1788400"/>
            <a:ext cx="1537010" cy="1092820"/>
          </a:xfrm>
          <a:prstGeom prst="rect">
            <a:avLst/>
          </a:prstGeom>
          <a:solidFill>
            <a:srgbClr val="385723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Which data to collect?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F7F9A0-C75E-C24B-B5BB-B7168422E39A}"/>
              </a:ext>
            </a:extLst>
          </p:cNvPr>
          <p:cNvSpPr/>
          <p:nvPr/>
        </p:nvSpPr>
        <p:spPr>
          <a:xfrm>
            <a:off x="10444043" y="1788400"/>
            <a:ext cx="1632727" cy="1092820"/>
          </a:xfrm>
          <a:prstGeom prst="rect">
            <a:avLst/>
          </a:prstGeom>
          <a:solidFill>
            <a:srgbClr val="385723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representation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3514E84-6300-9945-BF63-6B181C70C06C}"/>
              </a:ext>
            </a:extLst>
          </p:cNvPr>
          <p:cNvSpPr/>
          <p:nvPr/>
        </p:nvSpPr>
        <p:spPr>
          <a:xfrm>
            <a:off x="1818581" y="225675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6D7D8FA9-D19A-FC42-B2BF-2842374C0935}"/>
              </a:ext>
            </a:extLst>
          </p:cNvPr>
          <p:cNvSpPr/>
          <p:nvPr/>
        </p:nvSpPr>
        <p:spPr>
          <a:xfrm>
            <a:off x="3915010" y="220657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08D4D349-089A-5343-9361-E3F15E431334}"/>
              </a:ext>
            </a:extLst>
          </p:cNvPr>
          <p:cNvSpPr/>
          <p:nvPr/>
        </p:nvSpPr>
        <p:spPr>
          <a:xfrm>
            <a:off x="6016542" y="2206570"/>
            <a:ext cx="574747" cy="3066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793BA45F-A03B-D74E-9736-428BCD97683E}"/>
              </a:ext>
            </a:extLst>
          </p:cNvPr>
          <p:cNvSpPr/>
          <p:nvPr/>
        </p:nvSpPr>
        <p:spPr>
          <a:xfrm>
            <a:off x="8128301" y="2167539"/>
            <a:ext cx="389366" cy="30665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A3B9DB44-6186-174E-AE1C-57104008A880}"/>
              </a:ext>
            </a:extLst>
          </p:cNvPr>
          <p:cNvSpPr/>
          <p:nvPr/>
        </p:nvSpPr>
        <p:spPr>
          <a:xfrm>
            <a:off x="10068613" y="2150806"/>
            <a:ext cx="389366" cy="30665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450E04-E9A8-5248-BE8B-E3CC50B9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representation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57C0AB-D1A5-4042-A176-C39684943F7F}"/>
              </a:ext>
            </a:extLst>
          </p:cNvPr>
          <p:cNvGrpSpPr/>
          <p:nvPr/>
        </p:nvGrpSpPr>
        <p:grpSpPr>
          <a:xfrm>
            <a:off x="3284209" y="3029109"/>
            <a:ext cx="5450723" cy="3463766"/>
            <a:chOff x="3284209" y="3029109"/>
            <a:chExt cx="5450723" cy="3463766"/>
          </a:xfrm>
        </p:grpSpPr>
        <p:pic>
          <p:nvPicPr>
            <p:cNvPr id="1026" name="Picture 2" descr="genome">
              <a:extLst>
                <a:ext uri="{FF2B5EF4-FFF2-40B4-BE49-F238E27FC236}">
                  <a16:creationId xmlns:a16="http://schemas.microsoft.com/office/drawing/2014/main" id="{6B11FBB4-8D98-A946-A84E-1B60212F49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2465" y="3029109"/>
              <a:ext cx="5168153" cy="3086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EC75BD7-2413-754C-945D-EA318CEBB264}"/>
                </a:ext>
              </a:extLst>
            </p:cNvPr>
            <p:cNvSpPr txBox="1"/>
            <p:nvPr/>
          </p:nvSpPr>
          <p:spPr>
            <a:xfrm>
              <a:off x="3284209" y="6215876"/>
              <a:ext cx="54507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https://www.history101.com/april-14-2003-the-human-genome-project-completed/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644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E5017D5-4C3A-864D-A7D1-E3BAF7B1D1C1}"/>
              </a:ext>
            </a:extLst>
          </p:cNvPr>
          <p:cNvSpPr/>
          <p:nvPr/>
        </p:nvSpPr>
        <p:spPr>
          <a:xfrm>
            <a:off x="281571" y="1788400"/>
            <a:ext cx="1537010" cy="1092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goal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2DBBD5-8310-794B-B3A7-074CE0EF3BDE}"/>
              </a:ext>
            </a:extLst>
          </p:cNvPr>
          <p:cNvSpPr/>
          <p:nvPr/>
        </p:nvSpPr>
        <p:spPr>
          <a:xfrm>
            <a:off x="2391935" y="1788400"/>
            <a:ext cx="1537010" cy="1092820"/>
          </a:xfrm>
          <a:prstGeom prst="rect">
            <a:avLst/>
          </a:prstGeom>
          <a:solidFill>
            <a:srgbClr val="4472C4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mechanism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6AABC1-5B8E-2648-89F0-9A15F4FCF85E}"/>
              </a:ext>
            </a:extLst>
          </p:cNvPr>
          <p:cNvSpPr/>
          <p:nvPr/>
        </p:nvSpPr>
        <p:spPr>
          <a:xfrm>
            <a:off x="4472561" y="1788400"/>
            <a:ext cx="1537010" cy="1092820"/>
          </a:xfrm>
          <a:prstGeom prst="rect">
            <a:avLst/>
          </a:prstGeom>
          <a:solidFill>
            <a:srgbClr val="4472C4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Learning problem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EC1936-A84B-5046-ABE3-3CD75FB65AEE}"/>
              </a:ext>
            </a:extLst>
          </p:cNvPr>
          <p:cNvSpPr/>
          <p:nvPr/>
        </p:nvSpPr>
        <p:spPr>
          <a:xfrm>
            <a:off x="6591290" y="1788400"/>
            <a:ext cx="1537010" cy="10928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collection mechanism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542AF9-D7B4-5141-8280-483A027BBD90}"/>
              </a:ext>
            </a:extLst>
          </p:cNvPr>
          <p:cNvSpPr/>
          <p:nvPr/>
        </p:nvSpPr>
        <p:spPr>
          <a:xfrm>
            <a:off x="8517667" y="1788400"/>
            <a:ext cx="1537010" cy="1092820"/>
          </a:xfrm>
          <a:prstGeom prst="rect">
            <a:avLst/>
          </a:prstGeom>
          <a:solidFill>
            <a:srgbClr val="385723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Which data to collect?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F7F9A0-C75E-C24B-B5BB-B7168422E39A}"/>
              </a:ext>
            </a:extLst>
          </p:cNvPr>
          <p:cNvSpPr/>
          <p:nvPr/>
        </p:nvSpPr>
        <p:spPr>
          <a:xfrm>
            <a:off x="10444043" y="1788400"/>
            <a:ext cx="1632727" cy="1092820"/>
          </a:xfrm>
          <a:prstGeom prst="rect">
            <a:avLst/>
          </a:prstGeom>
          <a:solidFill>
            <a:srgbClr val="385723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representation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3514E84-6300-9945-BF63-6B181C70C06C}"/>
              </a:ext>
            </a:extLst>
          </p:cNvPr>
          <p:cNvSpPr/>
          <p:nvPr/>
        </p:nvSpPr>
        <p:spPr>
          <a:xfrm>
            <a:off x="1818581" y="225675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6D7D8FA9-D19A-FC42-B2BF-2842374C0935}"/>
              </a:ext>
            </a:extLst>
          </p:cNvPr>
          <p:cNvSpPr/>
          <p:nvPr/>
        </p:nvSpPr>
        <p:spPr>
          <a:xfrm>
            <a:off x="3915010" y="220657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08D4D349-089A-5343-9361-E3F15E431334}"/>
              </a:ext>
            </a:extLst>
          </p:cNvPr>
          <p:cNvSpPr/>
          <p:nvPr/>
        </p:nvSpPr>
        <p:spPr>
          <a:xfrm>
            <a:off x="6016542" y="2206570"/>
            <a:ext cx="574747" cy="3066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793BA45F-A03B-D74E-9736-428BCD97683E}"/>
              </a:ext>
            </a:extLst>
          </p:cNvPr>
          <p:cNvSpPr/>
          <p:nvPr/>
        </p:nvSpPr>
        <p:spPr>
          <a:xfrm>
            <a:off x="8128301" y="2167539"/>
            <a:ext cx="389366" cy="30665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A3B9DB44-6186-174E-AE1C-57104008A880}"/>
              </a:ext>
            </a:extLst>
          </p:cNvPr>
          <p:cNvSpPr/>
          <p:nvPr/>
        </p:nvSpPr>
        <p:spPr>
          <a:xfrm>
            <a:off x="10068613" y="2150806"/>
            <a:ext cx="389366" cy="30665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450E04-E9A8-5248-BE8B-E3CC50B9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representation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1406FD-6228-B84E-8415-C4A9FE743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9345"/>
            <a:ext cx="12192000" cy="18479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15436D-A287-A846-B4F0-4B6319C74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11486"/>
            <a:ext cx="12192000" cy="122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E5017D5-4C3A-864D-A7D1-E3BAF7B1D1C1}"/>
              </a:ext>
            </a:extLst>
          </p:cNvPr>
          <p:cNvSpPr/>
          <p:nvPr/>
        </p:nvSpPr>
        <p:spPr>
          <a:xfrm>
            <a:off x="281571" y="1788400"/>
            <a:ext cx="1537010" cy="1092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goal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2DBBD5-8310-794B-B3A7-074CE0EF3BDE}"/>
              </a:ext>
            </a:extLst>
          </p:cNvPr>
          <p:cNvSpPr/>
          <p:nvPr/>
        </p:nvSpPr>
        <p:spPr>
          <a:xfrm>
            <a:off x="2391935" y="1788400"/>
            <a:ext cx="1537010" cy="1092820"/>
          </a:xfrm>
          <a:prstGeom prst="rect">
            <a:avLst/>
          </a:prstGeom>
          <a:solidFill>
            <a:srgbClr val="4472C4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mechanism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6AABC1-5B8E-2648-89F0-9A15F4FCF85E}"/>
              </a:ext>
            </a:extLst>
          </p:cNvPr>
          <p:cNvSpPr/>
          <p:nvPr/>
        </p:nvSpPr>
        <p:spPr>
          <a:xfrm>
            <a:off x="4472561" y="1788400"/>
            <a:ext cx="1537010" cy="1092820"/>
          </a:xfrm>
          <a:prstGeom prst="rect">
            <a:avLst/>
          </a:prstGeom>
          <a:solidFill>
            <a:srgbClr val="4472C4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Learning problem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EC1936-A84B-5046-ABE3-3CD75FB65AEE}"/>
              </a:ext>
            </a:extLst>
          </p:cNvPr>
          <p:cNvSpPr/>
          <p:nvPr/>
        </p:nvSpPr>
        <p:spPr>
          <a:xfrm>
            <a:off x="6591290" y="1788400"/>
            <a:ext cx="1537010" cy="10928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collection mechanism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542AF9-D7B4-5141-8280-483A027BBD90}"/>
              </a:ext>
            </a:extLst>
          </p:cNvPr>
          <p:cNvSpPr/>
          <p:nvPr/>
        </p:nvSpPr>
        <p:spPr>
          <a:xfrm>
            <a:off x="8517667" y="1788400"/>
            <a:ext cx="1537010" cy="1092820"/>
          </a:xfrm>
          <a:prstGeom prst="rect">
            <a:avLst/>
          </a:prstGeom>
          <a:solidFill>
            <a:srgbClr val="385723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Which data to collect?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F7F9A0-C75E-C24B-B5BB-B7168422E39A}"/>
              </a:ext>
            </a:extLst>
          </p:cNvPr>
          <p:cNvSpPr/>
          <p:nvPr/>
        </p:nvSpPr>
        <p:spPr>
          <a:xfrm>
            <a:off x="10444043" y="1788400"/>
            <a:ext cx="1632727" cy="1092820"/>
          </a:xfrm>
          <a:prstGeom prst="rect">
            <a:avLst/>
          </a:prstGeom>
          <a:solidFill>
            <a:srgbClr val="385723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representation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3514E84-6300-9945-BF63-6B181C70C06C}"/>
              </a:ext>
            </a:extLst>
          </p:cNvPr>
          <p:cNvSpPr/>
          <p:nvPr/>
        </p:nvSpPr>
        <p:spPr>
          <a:xfrm>
            <a:off x="1818581" y="225675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6D7D8FA9-D19A-FC42-B2BF-2842374C0935}"/>
              </a:ext>
            </a:extLst>
          </p:cNvPr>
          <p:cNvSpPr/>
          <p:nvPr/>
        </p:nvSpPr>
        <p:spPr>
          <a:xfrm>
            <a:off x="3915010" y="220657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08D4D349-089A-5343-9361-E3F15E431334}"/>
              </a:ext>
            </a:extLst>
          </p:cNvPr>
          <p:cNvSpPr/>
          <p:nvPr/>
        </p:nvSpPr>
        <p:spPr>
          <a:xfrm>
            <a:off x="6016542" y="2206570"/>
            <a:ext cx="574747" cy="3066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793BA45F-A03B-D74E-9736-428BCD97683E}"/>
              </a:ext>
            </a:extLst>
          </p:cNvPr>
          <p:cNvSpPr/>
          <p:nvPr/>
        </p:nvSpPr>
        <p:spPr>
          <a:xfrm>
            <a:off x="8128301" y="2167539"/>
            <a:ext cx="389366" cy="30665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A3B9DB44-6186-174E-AE1C-57104008A880}"/>
              </a:ext>
            </a:extLst>
          </p:cNvPr>
          <p:cNvSpPr/>
          <p:nvPr/>
        </p:nvSpPr>
        <p:spPr>
          <a:xfrm>
            <a:off x="10068613" y="2150806"/>
            <a:ext cx="389366" cy="30665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450E04-E9A8-5248-BE8B-E3CC50B9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representation: General thoughts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2D00DA-751E-984A-A604-1C0D3E352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84" y="3349571"/>
            <a:ext cx="5600711" cy="30710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6E75F0-FFF6-6445-8BD7-1F02B164CE94}"/>
              </a:ext>
            </a:extLst>
          </p:cNvPr>
          <p:cNvSpPr txBox="1"/>
          <p:nvPr/>
        </p:nvSpPr>
        <p:spPr>
          <a:xfrm>
            <a:off x="7557247" y="4654270"/>
            <a:ext cx="2194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Categorical data</a:t>
            </a:r>
          </a:p>
        </p:txBody>
      </p:sp>
    </p:spTree>
    <p:extLst>
      <p:ext uri="{BB962C8B-B14F-4D97-AF65-F5344CB8AC3E}">
        <p14:creationId xmlns:p14="http://schemas.microsoft.com/office/powerpoint/2010/main" val="153973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D69CCE-511C-754A-B486-9749B0AC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groups formed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A08081-DDCB-4245-BF06-F36FF4115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80" y="1407590"/>
            <a:ext cx="10873839" cy="557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376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0149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68B747-4D21-2243-B20E-9BAC8E36A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622" y="2630907"/>
            <a:ext cx="8230169" cy="42270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4C5CBE-0607-AC43-A8B1-5D0FBC312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Jupyter</a:t>
            </a:r>
            <a:r>
              <a:rPr lang="en-US" dirty="0"/>
              <a:t> Notebook Exercise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BDABDC-FEFC-6A40-B0B2-E56F5E6C5668}"/>
              </a:ext>
            </a:extLst>
          </p:cNvPr>
          <p:cNvSpPr txBox="1"/>
          <p:nvPr/>
        </p:nvSpPr>
        <p:spPr>
          <a:xfrm>
            <a:off x="1196622" y="1806222"/>
            <a:ext cx="4737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https://</a:t>
            </a:r>
            <a:r>
              <a:rPr lang="en-US" sz="2400" b="1" dirty="0" err="1">
                <a:solidFill>
                  <a:srgbClr val="FF0000"/>
                </a:solidFill>
              </a:rPr>
              <a:t>colab.research.google.com</a:t>
            </a:r>
            <a:r>
              <a:rPr lang="en-US" sz="2400" b="1" dirty="0">
                <a:solidFill>
                  <a:srgbClr val="FF0000"/>
                </a:solidFill>
              </a:rPr>
              <a:t>/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967FA7-3EAD-BE4F-B197-A1DA95CF4679}"/>
              </a:ext>
            </a:extLst>
          </p:cNvPr>
          <p:cNvSpPr/>
          <p:nvPr/>
        </p:nvSpPr>
        <p:spPr>
          <a:xfrm>
            <a:off x="1808917" y="6089333"/>
            <a:ext cx="1409700" cy="339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7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BAD0-B745-894F-877D-9D7F8484A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Familiarize yourself with it (and do the Ex.)</a:t>
            </a:r>
          </a:p>
        </p:txBody>
      </p:sp>
      <p:pic>
        <p:nvPicPr>
          <p:cNvPr id="1026" name="Picture 2" descr="Responsive image">
            <a:extLst>
              <a:ext uri="{FF2B5EF4-FFF2-40B4-BE49-F238E27FC236}">
                <a16:creationId xmlns:a16="http://schemas.microsoft.com/office/drawing/2014/main" id="{C0604CB0-8DD5-0443-94C4-09E401B1A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330" y="1690688"/>
            <a:ext cx="9517380" cy="459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71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80875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5D45A28-8006-0542-91C7-D3F4FE8FC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293" y="2543604"/>
            <a:ext cx="7461250" cy="38321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4C5CBE-0607-AC43-A8B1-5D0FBC312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</a:t>
            </a:r>
            <a:r>
              <a:rPr lang="en-US" dirty="0" err="1"/>
              <a:t>Jupyter</a:t>
            </a:r>
            <a:r>
              <a:rPr lang="en-US" dirty="0"/>
              <a:t> exercise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BDABDC-FEFC-6A40-B0B2-E56F5E6C5668}"/>
              </a:ext>
            </a:extLst>
          </p:cNvPr>
          <p:cNvSpPr txBox="1"/>
          <p:nvPr/>
        </p:nvSpPr>
        <p:spPr>
          <a:xfrm>
            <a:off x="1196622" y="1806222"/>
            <a:ext cx="4737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https://</a:t>
            </a:r>
            <a:r>
              <a:rPr lang="en-US" sz="2400" b="1" dirty="0" err="1">
                <a:solidFill>
                  <a:srgbClr val="FF0000"/>
                </a:solidFill>
              </a:rPr>
              <a:t>colab.research.google.com</a:t>
            </a:r>
            <a:r>
              <a:rPr lang="en-US" sz="2400" b="1" dirty="0">
                <a:solidFill>
                  <a:srgbClr val="FF0000"/>
                </a:solidFill>
              </a:rPr>
              <a:t>/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967FA7-3EAD-BE4F-B197-A1DA95CF4679}"/>
              </a:ext>
            </a:extLst>
          </p:cNvPr>
          <p:cNvSpPr/>
          <p:nvPr/>
        </p:nvSpPr>
        <p:spPr>
          <a:xfrm>
            <a:off x="2236470" y="5923589"/>
            <a:ext cx="1455420" cy="2714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3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753B93-EF63-9D45-AA0C-14607873B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772" y="2383421"/>
            <a:ext cx="8214360" cy="42488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4C5CBE-0607-AC43-A8B1-5D0FBC312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</a:t>
            </a:r>
            <a:r>
              <a:rPr lang="en-US" dirty="0" err="1"/>
              <a:t>Jupyter</a:t>
            </a:r>
            <a:r>
              <a:rPr lang="en-US" dirty="0"/>
              <a:t> exercise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BDABDC-FEFC-6A40-B0B2-E56F5E6C5668}"/>
              </a:ext>
            </a:extLst>
          </p:cNvPr>
          <p:cNvSpPr txBox="1"/>
          <p:nvPr/>
        </p:nvSpPr>
        <p:spPr>
          <a:xfrm>
            <a:off x="1196622" y="1806222"/>
            <a:ext cx="4737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https://</a:t>
            </a:r>
            <a:r>
              <a:rPr lang="en-US" sz="2400" b="1" dirty="0" err="1">
                <a:solidFill>
                  <a:srgbClr val="FF0000"/>
                </a:solidFill>
              </a:rPr>
              <a:t>colab.research.google.com</a:t>
            </a:r>
            <a:r>
              <a:rPr lang="en-US" sz="2400" b="1" dirty="0">
                <a:solidFill>
                  <a:srgbClr val="FF0000"/>
                </a:solidFill>
              </a:rPr>
              <a:t>/</a:t>
            </a:r>
            <a:endParaRPr lang="en-US" sz="2400" dirty="0"/>
          </a:p>
        </p:txBody>
      </p:sp>
      <p:sp>
        <p:nvSpPr>
          <p:cNvPr id="4" name="7-Point Star 3">
            <a:extLst>
              <a:ext uri="{FF2B5EF4-FFF2-40B4-BE49-F238E27FC236}">
                <a16:creationId xmlns:a16="http://schemas.microsoft.com/office/drawing/2014/main" id="{75624E60-4FAB-FA42-BA2A-4DFA6BECB635}"/>
              </a:ext>
            </a:extLst>
          </p:cNvPr>
          <p:cNvSpPr/>
          <p:nvPr/>
        </p:nvSpPr>
        <p:spPr>
          <a:xfrm>
            <a:off x="7736499" y="3429000"/>
            <a:ext cx="3227729" cy="1898431"/>
          </a:xfrm>
          <a:prstGeom prst="star7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Bonus point opportunity!</a:t>
            </a:r>
          </a:p>
        </p:txBody>
      </p:sp>
    </p:spTree>
    <p:extLst>
      <p:ext uri="{BB962C8B-B14F-4D97-AF65-F5344CB8AC3E}">
        <p14:creationId xmlns:p14="http://schemas.microsoft.com/office/powerpoint/2010/main" val="38470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05320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90B41-9205-514A-B0AC-76F0B4A7B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 phrase for today: </a:t>
            </a:r>
            <a:r>
              <a:rPr lang="en-US" b="1" dirty="0">
                <a:solidFill>
                  <a:srgbClr val="FF0000"/>
                </a:solidFill>
              </a:rPr>
              <a:t>Fei-Fei Li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713838-47DF-374A-8BD0-5C15BDDE4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80" y="1399831"/>
            <a:ext cx="10226040" cy="5628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977C02-1A06-4944-899C-603424453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680" y="2936875"/>
            <a:ext cx="10287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7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0BF7B-83D0-4F46-9B5C-A04C3B259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model classes</a:t>
            </a:r>
          </a:p>
        </p:txBody>
      </p:sp>
      <p:sp>
        <p:nvSpPr>
          <p:cNvPr id="3" name="AutoShape 2" descr="Responsive image">
            <a:extLst>
              <a:ext uri="{FF2B5EF4-FFF2-40B4-BE49-F238E27FC236}">
                <a16:creationId xmlns:a16="http://schemas.microsoft.com/office/drawing/2014/main" id="{1835D259-FD52-2C44-813D-89B4143B71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Responsive image">
            <a:extLst>
              <a:ext uri="{FF2B5EF4-FFF2-40B4-BE49-F238E27FC236}">
                <a16:creationId xmlns:a16="http://schemas.microsoft.com/office/drawing/2014/main" id="{EEA676E6-8719-7C42-AD4C-5DBD38E41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6738"/>
            <a:ext cx="12192000" cy="31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191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9B3A5EF-575B-3546-ACCC-8A9E2920EC69}"/>
              </a:ext>
            </a:extLst>
          </p:cNvPr>
          <p:cNvGrpSpPr/>
          <p:nvPr/>
        </p:nvGrpSpPr>
        <p:grpSpPr>
          <a:xfrm>
            <a:off x="2197122" y="2063719"/>
            <a:ext cx="4478370" cy="4175899"/>
            <a:chOff x="2197122" y="2063719"/>
            <a:chExt cx="4478370" cy="4175899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67560E5E-BA40-FE4B-B596-C980F0B3D989}"/>
                </a:ext>
              </a:extLst>
            </p:cNvPr>
            <p:cNvCxnSpPr/>
            <p:nvPr/>
          </p:nvCxnSpPr>
          <p:spPr>
            <a:xfrm flipV="1">
              <a:off x="3151706" y="2063719"/>
              <a:ext cx="0" cy="340112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A89090C-AA07-3040-9767-57607B8E9886}"/>
                </a:ext>
              </a:extLst>
            </p:cNvPr>
            <p:cNvCxnSpPr/>
            <p:nvPr/>
          </p:nvCxnSpPr>
          <p:spPr>
            <a:xfrm>
              <a:off x="3151706" y="5464841"/>
              <a:ext cx="3523786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4D5C9E1-74DA-2441-97B9-A8E37D9F4912}"/>
                </a:ext>
              </a:extLst>
            </p:cNvPr>
            <p:cNvSpPr txBox="1"/>
            <p:nvPr/>
          </p:nvSpPr>
          <p:spPr>
            <a:xfrm>
              <a:off x="4344612" y="5931841"/>
              <a:ext cx="1104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Height (cms)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FB1DA4-4822-0342-B175-D8E22D3D6506}"/>
                </a:ext>
              </a:extLst>
            </p:cNvPr>
            <p:cNvSpPr txBox="1"/>
            <p:nvPr/>
          </p:nvSpPr>
          <p:spPr>
            <a:xfrm rot="16200000">
              <a:off x="1768287" y="3610391"/>
              <a:ext cx="11654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Weights (kgs)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06AD13A-E712-8644-ABC7-F943F99DCDCB}"/>
                </a:ext>
              </a:extLst>
            </p:cNvPr>
            <p:cNvGrpSpPr/>
            <p:nvPr/>
          </p:nvGrpSpPr>
          <p:grpSpPr>
            <a:xfrm>
              <a:off x="6141539" y="5419685"/>
              <a:ext cx="420308" cy="351131"/>
              <a:chOff x="6156779" y="4627205"/>
              <a:chExt cx="420308" cy="35113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27B4E2E-20C1-0C48-8EAF-C7DC6E61FD95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83CF502-5445-194C-BA46-491A3BEAC69C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300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7CE7D69-8D68-7B4D-A971-371315906249}"/>
                </a:ext>
              </a:extLst>
            </p:cNvPr>
            <p:cNvGrpSpPr/>
            <p:nvPr/>
          </p:nvGrpSpPr>
          <p:grpSpPr>
            <a:xfrm>
              <a:off x="4680867" y="5419685"/>
              <a:ext cx="420308" cy="351131"/>
              <a:chOff x="6156779" y="4627205"/>
              <a:chExt cx="420308" cy="351131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FB8BE0C-7A0D-1A41-A598-09E488B44516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AB75AAC-5166-E543-A94C-7A35B4093181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150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7BA26B9-ACA3-8244-BF6D-9934FE9B8B03}"/>
                </a:ext>
              </a:extLst>
            </p:cNvPr>
            <p:cNvGrpSpPr/>
            <p:nvPr/>
          </p:nvGrpSpPr>
          <p:grpSpPr>
            <a:xfrm>
              <a:off x="2674953" y="2302158"/>
              <a:ext cx="527140" cy="276999"/>
              <a:chOff x="2690193" y="1509678"/>
              <a:chExt cx="527140" cy="276999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AEBE224-18AB-C247-9100-22E0925F30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8724C24-D5A3-464F-BEF1-79815518BAF0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700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F41655C-5202-3B47-9949-86233B69040B}"/>
                </a:ext>
              </a:extLst>
            </p:cNvPr>
            <p:cNvGrpSpPr/>
            <p:nvPr/>
          </p:nvGrpSpPr>
          <p:grpSpPr>
            <a:xfrm>
              <a:off x="2674953" y="3625779"/>
              <a:ext cx="527140" cy="276999"/>
              <a:chOff x="2690193" y="1509678"/>
              <a:chExt cx="527140" cy="276999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21A9DC4-F1D0-FF4A-99C9-E83761B2D9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F6F1C46-AAF8-AD43-B93D-418C0C8B3D0B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350</a:t>
                </a: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69E9939-7F40-054F-8754-076FBF742B51}"/>
                </a:ext>
              </a:extLst>
            </p:cNvPr>
            <p:cNvSpPr/>
            <p:nvPr/>
          </p:nvSpPr>
          <p:spPr>
            <a:xfrm>
              <a:off x="3176443" y="2427211"/>
              <a:ext cx="3188698" cy="30128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4B8531D-54E2-964E-A5E3-17050282F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Restrict to two input variables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60E334-20D3-FE46-87DC-257774B29766}"/>
              </a:ext>
            </a:extLst>
          </p:cNvPr>
          <p:cNvSpPr txBox="1"/>
          <p:nvPr/>
        </p:nvSpPr>
        <p:spPr>
          <a:xfrm>
            <a:off x="7140724" y="3241058"/>
            <a:ext cx="4213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Predict risk of heart disease</a:t>
            </a:r>
          </a:p>
        </p:txBody>
      </p:sp>
    </p:spTree>
    <p:extLst>
      <p:ext uri="{BB962C8B-B14F-4D97-AF65-F5344CB8AC3E}">
        <p14:creationId xmlns:p14="http://schemas.microsoft.com/office/powerpoint/2010/main" val="218080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E6BFE-9E93-484D-BE7D-19D80C58A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</a:t>
            </a:r>
            <a:r>
              <a:rPr lang="en-US" dirty="0" err="1"/>
              <a:t>Jupyter</a:t>
            </a:r>
            <a:r>
              <a:rPr lang="en-US" dirty="0"/>
              <a:t> notebooks have been added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206DAE-6013-3F44-A341-13087215F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40" y="1443282"/>
            <a:ext cx="9739158" cy="549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500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7560E5E-BA40-FE4B-B596-C980F0B3D989}"/>
              </a:ext>
            </a:extLst>
          </p:cNvPr>
          <p:cNvCxnSpPr/>
          <p:nvPr/>
        </p:nvCxnSpPr>
        <p:spPr>
          <a:xfrm flipV="1">
            <a:off x="3166946" y="2124679"/>
            <a:ext cx="0" cy="340112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A89090C-AA07-3040-9767-57607B8E9886}"/>
              </a:ext>
            </a:extLst>
          </p:cNvPr>
          <p:cNvCxnSpPr/>
          <p:nvPr/>
        </p:nvCxnSpPr>
        <p:spPr>
          <a:xfrm>
            <a:off x="3166946" y="5525801"/>
            <a:ext cx="3523786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4D5C9E1-74DA-2441-97B9-A8E37D9F4912}"/>
              </a:ext>
            </a:extLst>
          </p:cNvPr>
          <p:cNvSpPr txBox="1"/>
          <p:nvPr/>
        </p:nvSpPr>
        <p:spPr>
          <a:xfrm>
            <a:off x="4359852" y="5992801"/>
            <a:ext cx="1104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Height (cms)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FB1DA4-4822-0342-B175-D8E22D3D6506}"/>
              </a:ext>
            </a:extLst>
          </p:cNvPr>
          <p:cNvSpPr txBox="1"/>
          <p:nvPr/>
        </p:nvSpPr>
        <p:spPr>
          <a:xfrm rot="16200000">
            <a:off x="1783527" y="3671351"/>
            <a:ext cx="1165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Weights (kgs)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6AD13A-E712-8644-ABC7-F943F99DCDCB}"/>
              </a:ext>
            </a:extLst>
          </p:cNvPr>
          <p:cNvGrpSpPr/>
          <p:nvPr/>
        </p:nvGrpSpPr>
        <p:grpSpPr>
          <a:xfrm>
            <a:off x="6156779" y="5480645"/>
            <a:ext cx="420308" cy="351131"/>
            <a:chOff x="6156779" y="4627205"/>
            <a:chExt cx="420308" cy="351131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27B4E2E-20C1-0C48-8EAF-C7DC6E61FD95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83CF502-5445-194C-BA46-491A3BEAC69C}"/>
                </a:ext>
              </a:extLst>
            </p:cNvPr>
            <p:cNvSpPr txBox="1"/>
            <p:nvPr/>
          </p:nvSpPr>
          <p:spPr>
            <a:xfrm>
              <a:off x="6156779" y="4701337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300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CE7D69-8D68-7B4D-A971-371315906249}"/>
              </a:ext>
            </a:extLst>
          </p:cNvPr>
          <p:cNvGrpSpPr/>
          <p:nvPr/>
        </p:nvGrpSpPr>
        <p:grpSpPr>
          <a:xfrm>
            <a:off x="4696107" y="5480645"/>
            <a:ext cx="420308" cy="351131"/>
            <a:chOff x="6156779" y="4627205"/>
            <a:chExt cx="420308" cy="351131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FB8BE0C-7A0D-1A41-A598-09E488B44516}"/>
                </a:ext>
              </a:extLst>
            </p:cNvPr>
            <p:cNvCxnSpPr/>
            <p:nvPr/>
          </p:nvCxnSpPr>
          <p:spPr>
            <a:xfrm>
              <a:off x="6366933" y="4627205"/>
              <a:ext cx="0" cy="9155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AB75AAC-5166-E543-A94C-7A35B4093181}"/>
                </a:ext>
              </a:extLst>
            </p:cNvPr>
            <p:cNvSpPr txBox="1"/>
            <p:nvPr/>
          </p:nvSpPr>
          <p:spPr>
            <a:xfrm>
              <a:off x="6156779" y="4701337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150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7BA26B9-ACA3-8244-BF6D-9934FE9B8B03}"/>
              </a:ext>
            </a:extLst>
          </p:cNvPr>
          <p:cNvGrpSpPr/>
          <p:nvPr/>
        </p:nvGrpSpPr>
        <p:grpSpPr>
          <a:xfrm>
            <a:off x="2690193" y="2363118"/>
            <a:ext cx="527140" cy="276999"/>
            <a:chOff x="2690193" y="1509678"/>
            <a:chExt cx="527140" cy="276999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AEBE224-18AB-C247-9100-22E0925F30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8724C24-D5A3-464F-BEF1-79815518BAF0}"/>
                </a:ext>
              </a:extLst>
            </p:cNvPr>
            <p:cNvSpPr txBox="1"/>
            <p:nvPr/>
          </p:nvSpPr>
          <p:spPr>
            <a:xfrm>
              <a:off x="2690193" y="150967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700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F41655C-5202-3B47-9949-86233B69040B}"/>
              </a:ext>
            </a:extLst>
          </p:cNvPr>
          <p:cNvGrpSpPr/>
          <p:nvPr/>
        </p:nvGrpSpPr>
        <p:grpSpPr>
          <a:xfrm>
            <a:off x="2690193" y="3686739"/>
            <a:ext cx="527140" cy="276999"/>
            <a:chOff x="2690193" y="1509678"/>
            <a:chExt cx="527140" cy="276999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21A9DC4-F1D0-FF4A-99C9-E83761B2D9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501" y="1648178"/>
              <a:ext cx="1068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F6F1C46-AAF8-AD43-B93D-418C0C8B3D0B}"/>
                </a:ext>
              </a:extLst>
            </p:cNvPr>
            <p:cNvSpPr txBox="1"/>
            <p:nvPr/>
          </p:nvSpPr>
          <p:spPr>
            <a:xfrm>
              <a:off x="2690193" y="150967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350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37933CEB-8851-E446-A4EB-58C0F47133F2}"/>
              </a:ext>
            </a:extLst>
          </p:cNvPr>
          <p:cNvSpPr/>
          <p:nvPr/>
        </p:nvSpPr>
        <p:spPr>
          <a:xfrm>
            <a:off x="3191683" y="2488171"/>
            <a:ext cx="3188698" cy="30128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BFDA1CD-D345-8142-B0DB-2AC16BCBD5F6}"/>
              </a:ext>
            </a:extLst>
          </p:cNvPr>
          <p:cNvGrpSpPr/>
          <p:nvPr/>
        </p:nvGrpSpPr>
        <p:grpSpPr>
          <a:xfrm>
            <a:off x="2690193" y="4880358"/>
            <a:ext cx="2736250" cy="954616"/>
            <a:chOff x="2690193" y="4880358"/>
            <a:chExt cx="2736250" cy="95461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6E91377-60D0-A54A-9F99-D6BC5D016CBF}"/>
                </a:ext>
              </a:extLst>
            </p:cNvPr>
            <p:cNvGrpSpPr/>
            <p:nvPr/>
          </p:nvGrpSpPr>
          <p:grpSpPr>
            <a:xfrm>
              <a:off x="5006135" y="5483843"/>
              <a:ext cx="420308" cy="351131"/>
              <a:chOff x="6156779" y="4627205"/>
              <a:chExt cx="420308" cy="351131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DD5A597-EE4E-F649-A29F-BC4183FE1B41}"/>
                  </a:ext>
                </a:extLst>
              </p:cNvPr>
              <p:cNvCxnSpPr/>
              <p:nvPr/>
            </p:nvCxnSpPr>
            <p:spPr>
              <a:xfrm>
                <a:off x="6366933" y="4627205"/>
                <a:ext cx="0" cy="9155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B7B5007-E520-D34D-8EB2-2AB9AF114AB1}"/>
                  </a:ext>
                </a:extLst>
              </p:cNvPr>
              <p:cNvSpPr txBox="1"/>
              <p:nvPr/>
            </p:nvSpPr>
            <p:spPr>
              <a:xfrm>
                <a:off x="6156779" y="4701337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180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099645D-9107-5D44-B340-407A573225C7}"/>
                </a:ext>
              </a:extLst>
            </p:cNvPr>
            <p:cNvGrpSpPr/>
            <p:nvPr/>
          </p:nvGrpSpPr>
          <p:grpSpPr>
            <a:xfrm>
              <a:off x="2690193" y="4920302"/>
              <a:ext cx="527140" cy="276999"/>
              <a:chOff x="2690193" y="1509678"/>
              <a:chExt cx="527140" cy="276999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2154A673-9BF9-9841-8772-3029E6BC2C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501" y="1648178"/>
                <a:ext cx="1068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4519A1E-ED87-B840-913C-CD076824C7BA}"/>
                  </a:ext>
                </a:extLst>
              </p:cNvPr>
              <p:cNvSpPr txBox="1"/>
              <p:nvPr/>
            </p:nvSpPr>
            <p:spPr>
              <a:xfrm>
                <a:off x="2690193" y="1509678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80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7CBFEAF-A068-D947-947E-871C7FCBFBA0}"/>
                </a:ext>
              </a:extLst>
            </p:cNvPr>
            <p:cNvCxnSpPr/>
            <p:nvPr/>
          </p:nvCxnSpPr>
          <p:spPr>
            <a:xfrm>
              <a:off x="3166946" y="5058802"/>
              <a:ext cx="204934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D7D07E1-E072-5749-8550-30A1FFC63C04}"/>
                </a:ext>
              </a:extLst>
            </p:cNvPr>
            <p:cNvCxnSpPr/>
            <p:nvPr/>
          </p:nvCxnSpPr>
          <p:spPr>
            <a:xfrm>
              <a:off x="5216289" y="5058802"/>
              <a:ext cx="0" cy="466999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B2B2B5A-CD3A-DB43-84D7-5E01971D0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88232" y="4880358"/>
              <a:ext cx="256116" cy="31292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EBA6C3F-5572-B64B-AD19-8D31D59BE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example…</a:t>
            </a:r>
          </a:p>
        </p:txBody>
      </p:sp>
    </p:spTree>
    <p:extLst>
      <p:ext uri="{BB962C8B-B14F-4D97-AF65-F5344CB8AC3E}">
        <p14:creationId xmlns:p14="http://schemas.microsoft.com/office/powerpoint/2010/main" val="428213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E5017D5-4C3A-864D-A7D1-E3BAF7B1D1C1}"/>
              </a:ext>
            </a:extLst>
          </p:cNvPr>
          <p:cNvSpPr/>
          <p:nvPr/>
        </p:nvSpPr>
        <p:spPr>
          <a:xfrm>
            <a:off x="281571" y="1788400"/>
            <a:ext cx="1537010" cy="1092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goal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2DBBD5-8310-794B-B3A7-074CE0EF3BDE}"/>
              </a:ext>
            </a:extLst>
          </p:cNvPr>
          <p:cNvSpPr/>
          <p:nvPr/>
        </p:nvSpPr>
        <p:spPr>
          <a:xfrm>
            <a:off x="2391935" y="1788400"/>
            <a:ext cx="1537010" cy="1092820"/>
          </a:xfrm>
          <a:prstGeom prst="rect">
            <a:avLst/>
          </a:prstGeom>
          <a:solidFill>
            <a:srgbClr val="4472C4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mechanism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6AABC1-5B8E-2648-89F0-9A15F4FCF85E}"/>
              </a:ext>
            </a:extLst>
          </p:cNvPr>
          <p:cNvSpPr/>
          <p:nvPr/>
        </p:nvSpPr>
        <p:spPr>
          <a:xfrm>
            <a:off x="4472561" y="1788400"/>
            <a:ext cx="1537010" cy="1092820"/>
          </a:xfrm>
          <a:prstGeom prst="rect">
            <a:avLst/>
          </a:prstGeom>
          <a:solidFill>
            <a:srgbClr val="4472C4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Learning problem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EC1936-A84B-5046-ABE3-3CD75FB65AEE}"/>
              </a:ext>
            </a:extLst>
          </p:cNvPr>
          <p:cNvSpPr/>
          <p:nvPr/>
        </p:nvSpPr>
        <p:spPr>
          <a:xfrm>
            <a:off x="6591290" y="1788400"/>
            <a:ext cx="1537010" cy="10928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collection mechanism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542AF9-D7B4-5141-8280-483A027BBD90}"/>
              </a:ext>
            </a:extLst>
          </p:cNvPr>
          <p:cNvSpPr/>
          <p:nvPr/>
        </p:nvSpPr>
        <p:spPr>
          <a:xfrm>
            <a:off x="8517667" y="1788400"/>
            <a:ext cx="1537010" cy="1092820"/>
          </a:xfrm>
          <a:prstGeom prst="rect">
            <a:avLst/>
          </a:prstGeom>
          <a:solidFill>
            <a:srgbClr val="385723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Which data to collect?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F7F9A0-C75E-C24B-B5BB-B7168422E39A}"/>
              </a:ext>
            </a:extLst>
          </p:cNvPr>
          <p:cNvSpPr/>
          <p:nvPr/>
        </p:nvSpPr>
        <p:spPr>
          <a:xfrm>
            <a:off x="10444043" y="1788400"/>
            <a:ext cx="1632727" cy="1092820"/>
          </a:xfrm>
          <a:prstGeom prst="rect">
            <a:avLst/>
          </a:prstGeom>
          <a:solidFill>
            <a:srgbClr val="385723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representation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CF2F3AA-F583-6A48-92EF-D381D490B9C2}"/>
              </a:ext>
            </a:extLst>
          </p:cNvPr>
          <p:cNvSpPr/>
          <p:nvPr/>
        </p:nvSpPr>
        <p:spPr>
          <a:xfrm>
            <a:off x="10539760" y="3345853"/>
            <a:ext cx="1537010" cy="10928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Target class/model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F5C939B-8AE4-8848-8D06-F8288774D118}"/>
              </a:ext>
            </a:extLst>
          </p:cNvPr>
          <p:cNvSpPr/>
          <p:nvPr/>
        </p:nvSpPr>
        <p:spPr>
          <a:xfrm>
            <a:off x="10539760" y="4903306"/>
            <a:ext cx="1537010" cy="1092820"/>
          </a:xfrm>
          <a:prstGeom prst="rect">
            <a:avLst/>
          </a:prstGeom>
          <a:solidFill>
            <a:schemeClr val="accent2">
              <a:lumMod val="75000"/>
              <a:alpha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Training data set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06C8A6-AF67-EA47-AF74-486D456B44F8}"/>
              </a:ext>
            </a:extLst>
          </p:cNvPr>
          <p:cNvSpPr/>
          <p:nvPr/>
        </p:nvSpPr>
        <p:spPr>
          <a:xfrm>
            <a:off x="8517667" y="4903306"/>
            <a:ext cx="1537010" cy="1092820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 training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76D8431-8CA5-414A-8D8A-F7B154DCE8C1}"/>
              </a:ext>
            </a:extLst>
          </p:cNvPr>
          <p:cNvSpPr/>
          <p:nvPr/>
        </p:nvSpPr>
        <p:spPr>
          <a:xfrm>
            <a:off x="6591290" y="4903306"/>
            <a:ext cx="1537010" cy="10928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Predict on test data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BC6D014-BCA0-6240-9B35-D699D5014FDD}"/>
              </a:ext>
            </a:extLst>
          </p:cNvPr>
          <p:cNvSpPr/>
          <p:nvPr/>
        </p:nvSpPr>
        <p:spPr>
          <a:xfrm>
            <a:off x="4472561" y="4903306"/>
            <a:ext cx="1537010" cy="1092820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Evaluate error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3514E84-6300-9945-BF63-6B181C70C06C}"/>
              </a:ext>
            </a:extLst>
          </p:cNvPr>
          <p:cNvSpPr/>
          <p:nvPr/>
        </p:nvSpPr>
        <p:spPr>
          <a:xfrm>
            <a:off x="1818581" y="225675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6D7D8FA9-D19A-FC42-B2BF-2842374C0935}"/>
              </a:ext>
            </a:extLst>
          </p:cNvPr>
          <p:cNvSpPr/>
          <p:nvPr/>
        </p:nvSpPr>
        <p:spPr>
          <a:xfrm>
            <a:off x="3915010" y="220657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08D4D349-089A-5343-9361-E3F15E431334}"/>
              </a:ext>
            </a:extLst>
          </p:cNvPr>
          <p:cNvSpPr/>
          <p:nvPr/>
        </p:nvSpPr>
        <p:spPr>
          <a:xfrm>
            <a:off x="6016542" y="2206570"/>
            <a:ext cx="574747" cy="3066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793BA45F-A03B-D74E-9736-428BCD97683E}"/>
              </a:ext>
            </a:extLst>
          </p:cNvPr>
          <p:cNvSpPr/>
          <p:nvPr/>
        </p:nvSpPr>
        <p:spPr>
          <a:xfrm>
            <a:off x="8128301" y="2167539"/>
            <a:ext cx="389366" cy="30665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A3B9DB44-6186-174E-AE1C-57104008A880}"/>
              </a:ext>
            </a:extLst>
          </p:cNvPr>
          <p:cNvSpPr/>
          <p:nvPr/>
        </p:nvSpPr>
        <p:spPr>
          <a:xfrm>
            <a:off x="10068613" y="2150806"/>
            <a:ext cx="389366" cy="30665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F8B94690-C0EA-1A40-BE95-8211944CDB01}"/>
              </a:ext>
            </a:extLst>
          </p:cNvPr>
          <p:cNvSpPr/>
          <p:nvPr/>
        </p:nvSpPr>
        <p:spPr>
          <a:xfrm rot="5400000">
            <a:off x="11064561" y="2956728"/>
            <a:ext cx="472538" cy="32152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1432C6B0-790C-5C44-A1E0-2424938A2733}"/>
              </a:ext>
            </a:extLst>
          </p:cNvPr>
          <p:cNvSpPr/>
          <p:nvPr/>
        </p:nvSpPr>
        <p:spPr>
          <a:xfrm rot="5400000">
            <a:off x="11071995" y="4510228"/>
            <a:ext cx="472538" cy="32152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4959E30A-983D-4C42-97EA-BE64AB9A7747}"/>
              </a:ext>
            </a:extLst>
          </p:cNvPr>
          <p:cNvSpPr/>
          <p:nvPr/>
        </p:nvSpPr>
        <p:spPr>
          <a:xfrm rot="10800000">
            <a:off x="10054677" y="5288953"/>
            <a:ext cx="472538" cy="32152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07FAAE30-166D-DA41-95EE-FCB391EDEBB2}"/>
              </a:ext>
            </a:extLst>
          </p:cNvPr>
          <p:cNvSpPr/>
          <p:nvPr/>
        </p:nvSpPr>
        <p:spPr>
          <a:xfrm rot="10800000">
            <a:off x="8140845" y="5288952"/>
            <a:ext cx="389366" cy="39122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470A17D1-484C-3F40-AAF8-29B8DC193A78}"/>
              </a:ext>
            </a:extLst>
          </p:cNvPr>
          <p:cNvSpPr/>
          <p:nvPr/>
        </p:nvSpPr>
        <p:spPr>
          <a:xfrm rot="10800000">
            <a:off x="6016542" y="5293603"/>
            <a:ext cx="577079" cy="39122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450E04-E9A8-5248-BE8B-E3CC50B9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to problem statement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545401-5B05-704C-9E12-1509A87B5ACB}"/>
              </a:ext>
            </a:extLst>
          </p:cNvPr>
          <p:cNvCxnSpPr/>
          <p:nvPr/>
        </p:nvCxnSpPr>
        <p:spPr>
          <a:xfrm>
            <a:off x="0" y="3157536"/>
            <a:ext cx="120767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9887532-CCC3-6444-BAB3-652918917691}"/>
              </a:ext>
            </a:extLst>
          </p:cNvPr>
          <p:cNvSpPr txBox="1"/>
          <p:nvPr/>
        </p:nvSpPr>
        <p:spPr>
          <a:xfrm>
            <a:off x="1171575" y="3971925"/>
            <a:ext cx="4441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Problem independent techniques</a:t>
            </a:r>
          </a:p>
        </p:txBody>
      </p:sp>
    </p:spTree>
    <p:extLst>
      <p:ext uri="{BB962C8B-B14F-4D97-AF65-F5344CB8AC3E}">
        <p14:creationId xmlns:p14="http://schemas.microsoft.com/office/powerpoint/2010/main" val="69593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E5017D5-4C3A-864D-A7D1-E3BAF7B1D1C1}"/>
              </a:ext>
            </a:extLst>
          </p:cNvPr>
          <p:cNvSpPr/>
          <p:nvPr/>
        </p:nvSpPr>
        <p:spPr>
          <a:xfrm>
            <a:off x="281571" y="1788400"/>
            <a:ext cx="1537010" cy="1092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goal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450E04-E9A8-5248-BE8B-E3CC50B9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world goal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4FEC85-F0F7-284E-8A0B-034DA1A31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12192000" cy="9991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C561C9-4564-9D44-954F-D472FD6CE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20874"/>
            <a:ext cx="12192000" cy="144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7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E5017D5-4C3A-864D-A7D1-E3BAF7B1D1C1}"/>
              </a:ext>
            </a:extLst>
          </p:cNvPr>
          <p:cNvSpPr/>
          <p:nvPr/>
        </p:nvSpPr>
        <p:spPr>
          <a:xfrm>
            <a:off x="281571" y="1788400"/>
            <a:ext cx="1537010" cy="1092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goal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450E04-E9A8-5248-BE8B-E3CC50B9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world goal: Your choice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BE1CC0-313D-B34C-A6AC-9C92BA012728}"/>
              </a:ext>
            </a:extLst>
          </p:cNvPr>
          <p:cNvSpPr txBox="1"/>
          <p:nvPr/>
        </p:nvSpPr>
        <p:spPr>
          <a:xfrm>
            <a:off x="2904565" y="2259106"/>
            <a:ext cx="8095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Group 1: How do you pick limited number of students that’ll benefit from a course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489547-11D6-4944-BCF1-226D694C1011}"/>
              </a:ext>
            </a:extLst>
          </p:cNvPr>
          <p:cNvSpPr txBox="1"/>
          <p:nvPr/>
        </p:nvSpPr>
        <p:spPr>
          <a:xfrm>
            <a:off x="2904565" y="3059668"/>
            <a:ext cx="8127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Group 2: Matching students to colleges where they have the best chance to succeed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6335E1-32FA-F24B-B257-37F3258B584D}"/>
              </a:ext>
            </a:extLst>
          </p:cNvPr>
          <p:cNvSpPr txBox="1"/>
          <p:nvPr/>
        </p:nvSpPr>
        <p:spPr>
          <a:xfrm>
            <a:off x="2904565" y="3938210"/>
            <a:ext cx="788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Group 3: Given a budget how should a company best advertise to get max benefit </a:t>
            </a:r>
          </a:p>
        </p:txBody>
      </p:sp>
    </p:spTree>
    <p:extLst>
      <p:ext uri="{BB962C8B-B14F-4D97-AF65-F5344CB8AC3E}">
        <p14:creationId xmlns:p14="http://schemas.microsoft.com/office/powerpoint/2010/main" val="2952857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E5017D5-4C3A-864D-A7D1-E3BAF7B1D1C1}"/>
              </a:ext>
            </a:extLst>
          </p:cNvPr>
          <p:cNvSpPr/>
          <p:nvPr/>
        </p:nvSpPr>
        <p:spPr>
          <a:xfrm>
            <a:off x="281571" y="1788400"/>
            <a:ext cx="1537010" cy="1092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goal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450E04-E9A8-5248-BE8B-E3CC50B9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world goal: General thoughts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066065-A58E-904C-BAB0-28FCD1F4CCB9}"/>
              </a:ext>
            </a:extLst>
          </p:cNvPr>
          <p:cNvSpPr txBox="1"/>
          <p:nvPr/>
        </p:nvSpPr>
        <p:spPr>
          <a:xfrm>
            <a:off x="2443163" y="1788400"/>
            <a:ext cx="6771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step generally done at higher management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924FB-93FD-6B4C-A153-65F586341E29}"/>
              </a:ext>
            </a:extLst>
          </p:cNvPr>
          <p:cNvSpPr txBox="1"/>
          <p:nvPr/>
        </p:nvSpPr>
        <p:spPr>
          <a:xfrm>
            <a:off x="2443163" y="2650387"/>
            <a:ext cx="8042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Translating this into something concrete needs remaining steps</a:t>
            </a:r>
          </a:p>
        </p:txBody>
      </p:sp>
    </p:spTree>
    <p:extLst>
      <p:ext uri="{BB962C8B-B14F-4D97-AF65-F5344CB8AC3E}">
        <p14:creationId xmlns:p14="http://schemas.microsoft.com/office/powerpoint/2010/main" val="350039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E5017D5-4C3A-864D-A7D1-E3BAF7B1D1C1}"/>
              </a:ext>
            </a:extLst>
          </p:cNvPr>
          <p:cNvSpPr/>
          <p:nvPr/>
        </p:nvSpPr>
        <p:spPr>
          <a:xfrm>
            <a:off x="281571" y="1788400"/>
            <a:ext cx="1537010" cy="1092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goal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2DBBD5-8310-794B-B3A7-074CE0EF3BDE}"/>
              </a:ext>
            </a:extLst>
          </p:cNvPr>
          <p:cNvSpPr/>
          <p:nvPr/>
        </p:nvSpPr>
        <p:spPr>
          <a:xfrm>
            <a:off x="2391935" y="1788400"/>
            <a:ext cx="1537010" cy="1092820"/>
          </a:xfrm>
          <a:prstGeom prst="rect">
            <a:avLst/>
          </a:prstGeom>
          <a:solidFill>
            <a:srgbClr val="4472C4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world mechanism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3514E84-6300-9945-BF63-6B181C70C06C}"/>
              </a:ext>
            </a:extLst>
          </p:cNvPr>
          <p:cNvSpPr/>
          <p:nvPr/>
        </p:nvSpPr>
        <p:spPr>
          <a:xfrm>
            <a:off x="1818581" y="2256751"/>
            <a:ext cx="553840" cy="256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450E04-E9A8-5248-BE8B-E3CC50B9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world mechanism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B672FE-1B9C-6B42-AB93-366EF7D52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0716"/>
            <a:ext cx="12192000" cy="10504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EAB8E2-B282-1F4F-AD72-BAE7A6E06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90698"/>
            <a:ext cx="12192000" cy="118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3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5336</TotalTime>
  <Words>700</Words>
  <Application>Microsoft Macintosh PowerPoint</Application>
  <PresentationFormat>Widescreen</PresentationFormat>
  <Paragraphs>173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ML and Society</vt:lpstr>
      <vt:lpstr>Please have a face mask on</vt:lpstr>
      <vt:lpstr>Project groups formed</vt:lpstr>
      <vt:lpstr>Some Jupyter notebooks have been added</vt:lpstr>
      <vt:lpstr>Relation to problem statement</vt:lpstr>
      <vt:lpstr>Real world goal</vt:lpstr>
      <vt:lpstr>Real world goal: Your choice</vt:lpstr>
      <vt:lpstr>Real world goal: General thoughts</vt:lpstr>
      <vt:lpstr>Real world mechanism</vt:lpstr>
      <vt:lpstr>Real world mechanism: Your choice</vt:lpstr>
      <vt:lpstr>Real world mechanism: General thoughts</vt:lpstr>
      <vt:lpstr>PowerPoint Presentation</vt:lpstr>
      <vt:lpstr>Learning problem</vt:lpstr>
      <vt:lpstr>Learning problem: General thoughts</vt:lpstr>
      <vt:lpstr>PowerPoint Presentation</vt:lpstr>
      <vt:lpstr>Data collection mechanism</vt:lpstr>
      <vt:lpstr>Data collection mechanism: general thoughts</vt:lpstr>
      <vt:lpstr>Data collection mechanism: Data doesn’t exist</vt:lpstr>
      <vt:lpstr>Data collection mechanism: Data doesn’t exist</vt:lpstr>
      <vt:lpstr>Data collection mechanism: Data doesn’t exist</vt:lpstr>
      <vt:lpstr>The smartphone blind-spot</vt:lpstr>
      <vt:lpstr>Data collection mechanism: Data doesn’t exist</vt:lpstr>
      <vt:lpstr>PowerPoint Presentation</vt:lpstr>
      <vt:lpstr>Which data to collect?</vt:lpstr>
      <vt:lpstr>Which data to collect?: General thoughts</vt:lpstr>
      <vt:lpstr>PowerPoint Presentation</vt:lpstr>
      <vt:lpstr>Data representation</vt:lpstr>
      <vt:lpstr>Data representation</vt:lpstr>
      <vt:lpstr>Data representation: General thoughts</vt:lpstr>
      <vt:lpstr>PowerPoint Presentation</vt:lpstr>
      <vt:lpstr>Jupyter Notebook Exercise</vt:lpstr>
      <vt:lpstr>Familiarize yourself with it (and do the Ex.)</vt:lpstr>
      <vt:lpstr>PowerPoint Presentation</vt:lpstr>
      <vt:lpstr>Another Jupyter exercise</vt:lpstr>
      <vt:lpstr>Another Jupyter exercise</vt:lpstr>
      <vt:lpstr>PowerPoint Presentation</vt:lpstr>
      <vt:lpstr>Pass phrase for today: Fei-Fei Li</vt:lpstr>
      <vt:lpstr>ML model classes</vt:lpstr>
      <vt:lpstr>Restrict to two input variables</vt:lpstr>
      <vt:lpstr>For example…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410</dc:title>
  <dc:creator>Microsoft Office User</dc:creator>
  <cp:lastModifiedBy>Atri Rudra</cp:lastModifiedBy>
  <cp:revision>58</cp:revision>
  <dcterms:created xsi:type="dcterms:W3CDTF">2020-01-30T00:44:00Z</dcterms:created>
  <dcterms:modified xsi:type="dcterms:W3CDTF">2022-02-15T18:29:37Z</dcterms:modified>
</cp:coreProperties>
</file>