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7"/>
  </p:notesMasterIdLst>
  <p:sldIdLst>
    <p:sldId id="816" r:id="rId2"/>
    <p:sldId id="943" r:id="rId3"/>
    <p:sldId id="944" r:id="rId4"/>
    <p:sldId id="903" r:id="rId5"/>
    <p:sldId id="909" r:id="rId6"/>
    <p:sldId id="910" r:id="rId7"/>
    <p:sldId id="911" r:id="rId8"/>
    <p:sldId id="912" r:id="rId9"/>
    <p:sldId id="914" r:id="rId10"/>
    <p:sldId id="913" r:id="rId11"/>
    <p:sldId id="937" r:id="rId12"/>
    <p:sldId id="915" r:id="rId13"/>
    <p:sldId id="916" r:id="rId14"/>
    <p:sldId id="917" r:id="rId15"/>
    <p:sldId id="918" r:id="rId16"/>
    <p:sldId id="923" r:id="rId17"/>
    <p:sldId id="924" r:id="rId18"/>
    <p:sldId id="922" r:id="rId19"/>
    <p:sldId id="926" r:id="rId20"/>
    <p:sldId id="928" r:id="rId21"/>
    <p:sldId id="927" r:id="rId22"/>
    <p:sldId id="934" r:id="rId23"/>
    <p:sldId id="935" r:id="rId24"/>
    <p:sldId id="936" r:id="rId25"/>
    <p:sldId id="929" r:id="rId26"/>
    <p:sldId id="262" r:id="rId27"/>
    <p:sldId id="930" r:id="rId28"/>
    <p:sldId id="925" r:id="rId29"/>
    <p:sldId id="931" r:id="rId30"/>
    <p:sldId id="939" r:id="rId31"/>
    <p:sldId id="940" r:id="rId32"/>
    <p:sldId id="938" r:id="rId33"/>
    <p:sldId id="941" r:id="rId34"/>
    <p:sldId id="932" r:id="rId35"/>
    <p:sldId id="94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74048"/>
  </p:normalViewPr>
  <p:slideViewPr>
    <p:cSldViewPr snapToGrid="0" snapToObjects="1">
      <p:cViewPr varScale="1">
        <p:scale>
          <a:sx n="100" d="100"/>
          <a:sy n="100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5A9C4-91AF-0946-94C9-96CBC7B4F469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018D05-EA4F-6C4B-BF92-7B94ACAAD8D2}">
      <dgm:prSet phldrT="[Text]"/>
      <dgm:spPr/>
      <dgm:t>
        <a:bodyPr/>
        <a:lstStyle/>
        <a:p>
          <a:r>
            <a:rPr lang="en-US" dirty="0"/>
            <a:t>Beliefs</a:t>
          </a:r>
        </a:p>
      </dgm:t>
    </dgm:pt>
    <dgm:pt modelId="{130A6E95-F949-A641-82CD-F8D335DCE1D9}" type="parTrans" cxnId="{BAEE9B0D-C500-6F42-988B-AE8F0754A9E1}">
      <dgm:prSet/>
      <dgm:spPr/>
      <dgm:t>
        <a:bodyPr/>
        <a:lstStyle/>
        <a:p>
          <a:endParaRPr lang="en-US"/>
        </a:p>
      </dgm:t>
    </dgm:pt>
    <dgm:pt modelId="{A89D0EA2-F252-7042-ACE1-7D9DD922BA9F}" type="sibTrans" cxnId="{BAEE9B0D-C500-6F42-988B-AE8F0754A9E1}">
      <dgm:prSet/>
      <dgm:spPr/>
      <dgm:t>
        <a:bodyPr/>
        <a:lstStyle/>
        <a:p>
          <a:endParaRPr lang="en-US"/>
        </a:p>
      </dgm:t>
    </dgm:pt>
    <dgm:pt modelId="{093A757A-ADDF-C943-9D2D-D65988EDA987}">
      <dgm:prSet phldrT="[Text]"/>
      <dgm:spPr/>
      <dgm:t>
        <a:bodyPr/>
        <a:lstStyle/>
        <a:p>
          <a:r>
            <a:rPr lang="en-US" dirty="0"/>
            <a:t>Actions</a:t>
          </a:r>
        </a:p>
      </dgm:t>
    </dgm:pt>
    <dgm:pt modelId="{C127264C-9246-B24C-BB2D-7E5C3304941F}" type="parTrans" cxnId="{90CA313B-9F5F-3348-8D0B-8A5B74CC161B}">
      <dgm:prSet/>
      <dgm:spPr/>
      <dgm:t>
        <a:bodyPr/>
        <a:lstStyle/>
        <a:p>
          <a:endParaRPr lang="en-US"/>
        </a:p>
      </dgm:t>
    </dgm:pt>
    <dgm:pt modelId="{13A125B5-16A4-4B43-AAEE-801ABE3C6521}" type="sibTrans" cxnId="{90CA313B-9F5F-3348-8D0B-8A5B74CC161B}">
      <dgm:prSet/>
      <dgm:spPr/>
      <dgm:t>
        <a:bodyPr/>
        <a:lstStyle/>
        <a:p>
          <a:endParaRPr lang="en-US"/>
        </a:p>
      </dgm:t>
    </dgm:pt>
    <dgm:pt modelId="{E4FAC801-2061-6C40-8D7F-591875368290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BDF57264-42FE-E440-9419-7DC6BE939744}" type="parTrans" cxnId="{9ED42BBD-86D6-6744-9E81-1F8DB286E70D}">
      <dgm:prSet/>
      <dgm:spPr/>
      <dgm:t>
        <a:bodyPr/>
        <a:lstStyle/>
        <a:p>
          <a:endParaRPr lang="en-US"/>
        </a:p>
      </dgm:t>
    </dgm:pt>
    <dgm:pt modelId="{B300B8BF-BFFB-6742-BCA1-D61829C80B6D}" type="sibTrans" cxnId="{9ED42BBD-86D6-6744-9E81-1F8DB286E70D}">
      <dgm:prSet/>
      <dgm:spPr/>
      <dgm:t>
        <a:bodyPr/>
        <a:lstStyle/>
        <a:p>
          <a:endParaRPr lang="en-US"/>
        </a:p>
      </dgm:t>
    </dgm:pt>
    <dgm:pt modelId="{A006DDCA-5559-3141-B865-0EC188E7349C}" type="pres">
      <dgm:prSet presAssocID="{BFC5A9C4-91AF-0946-94C9-96CBC7B4F469}" presName="cycle" presStyleCnt="0">
        <dgm:presLayoutVars>
          <dgm:dir/>
          <dgm:resizeHandles val="exact"/>
        </dgm:presLayoutVars>
      </dgm:prSet>
      <dgm:spPr/>
    </dgm:pt>
    <dgm:pt modelId="{0C648CE5-EDCE-7E44-9A4E-F6625F6F8937}" type="pres">
      <dgm:prSet presAssocID="{A1018D05-EA4F-6C4B-BF92-7B94ACAAD8D2}" presName="dummy" presStyleCnt="0"/>
      <dgm:spPr/>
    </dgm:pt>
    <dgm:pt modelId="{04E68D78-781B-5946-8577-29E8B997FB86}" type="pres">
      <dgm:prSet presAssocID="{A1018D05-EA4F-6C4B-BF92-7B94ACAAD8D2}" presName="node" presStyleLbl="revTx" presStyleIdx="0" presStyleCnt="3">
        <dgm:presLayoutVars>
          <dgm:bulletEnabled val="1"/>
        </dgm:presLayoutVars>
      </dgm:prSet>
      <dgm:spPr/>
    </dgm:pt>
    <dgm:pt modelId="{C58EF0E8-44B3-654D-B58E-AF694F3DA3CB}" type="pres">
      <dgm:prSet presAssocID="{A89D0EA2-F252-7042-ACE1-7D9DD922BA9F}" presName="sibTrans" presStyleLbl="node1" presStyleIdx="0" presStyleCnt="3"/>
      <dgm:spPr/>
    </dgm:pt>
    <dgm:pt modelId="{FD887D67-FBE3-CD48-8814-641B9B6962AE}" type="pres">
      <dgm:prSet presAssocID="{093A757A-ADDF-C943-9D2D-D65988EDA987}" presName="dummy" presStyleCnt="0"/>
      <dgm:spPr/>
    </dgm:pt>
    <dgm:pt modelId="{13BF1C28-9338-BF45-A875-8598EEEE128B}" type="pres">
      <dgm:prSet presAssocID="{093A757A-ADDF-C943-9D2D-D65988EDA987}" presName="node" presStyleLbl="revTx" presStyleIdx="1" presStyleCnt="3">
        <dgm:presLayoutVars>
          <dgm:bulletEnabled val="1"/>
        </dgm:presLayoutVars>
      </dgm:prSet>
      <dgm:spPr/>
    </dgm:pt>
    <dgm:pt modelId="{1A633A1E-4C9F-9041-BE22-5B761064C6CF}" type="pres">
      <dgm:prSet presAssocID="{13A125B5-16A4-4B43-AAEE-801ABE3C6521}" presName="sibTrans" presStyleLbl="node1" presStyleIdx="1" presStyleCnt="3"/>
      <dgm:spPr/>
    </dgm:pt>
    <dgm:pt modelId="{C214A119-2592-214B-BB03-2CB99BAB53BF}" type="pres">
      <dgm:prSet presAssocID="{E4FAC801-2061-6C40-8D7F-591875368290}" presName="dummy" presStyleCnt="0"/>
      <dgm:spPr/>
    </dgm:pt>
    <dgm:pt modelId="{2EBE3F99-BE0F-0E46-8A79-2E53216D9966}" type="pres">
      <dgm:prSet presAssocID="{E4FAC801-2061-6C40-8D7F-591875368290}" presName="node" presStyleLbl="revTx" presStyleIdx="2" presStyleCnt="3">
        <dgm:presLayoutVars>
          <dgm:bulletEnabled val="1"/>
        </dgm:presLayoutVars>
      </dgm:prSet>
      <dgm:spPr/>
    </dgm:pt>
    <dgm:pt modelId="{C2125921-3F76-CF4C-B50B-6E5C1266A019}" type="pres">
      <dgm:prSet presAssocID="{B300B8BF-BFFB-6742-BCA1-D61829C80B6D}" presName="sibTrans" presStyleLbl="node1" presStyleIdx="2" presStyleCnt="3"/>
      <dgm:spPr/>
    </dgm:pt>
  </dgm:ptLst>
  <dgm:cxnLst>
    <dgm:cxn modelId="{BAEE9B0D-C500-6F42-988B-AE8F0754A9E1}" srcId="{BFC5A9C4-91AF-0946-94C9-96CBC7B4F469}" destId="{A1018D05-EA4F-6C4B-BF92-7B94ACAAD8D2}" srcOrd="0" destOrd="0" parTransId="{130A6E95-F949-A641-82CD-F8D335DCE1D9}" sibTransId="{A89D0EA2-F252-7042-ACE1-7D9DD922BA9F}"/>
    <dgm:cxn modelId="{810D0A0F-9A0B-234A-BDDD-19583049E5FD}" type="presOf" srcId="{093A757A-ADDF-C943-9D2D-D65988EDA987}" destId="{13BF1C28-9338-BF45-A875-8598EEEE128B}" srcOrd="0" destOrd="0" presId="urn:microsoft.com/office/officeart/2005/8/layout/cycle1"/>
    <dgm:cxn modelId="{7D818A16-659B-F640-A782-C300512039A7}" type="presOf" srcId="{BFC5A9C4-91AF-0946-94C9-96CBC7B4F469}" destId="{A006DDCA-5559-3141-B865-0EC188E7349C}" srcOrd="0" destOrd="0" presId="urn:microsoft.com/office/officeart/2005/8/layout/cycle1"/>
    <dgm:cxn modelId="{90CA313B-9F5F-3348-8D0B-8A5B74CC161B}" srcId="{BFC5A9C4-91AF-0946-94C9-96CBC7B4F469}" destId="{093A757A-ADDF-C943-9D2D-D65988EDA987}" srcOrd="1" destOrd="0" parTransId="{C127264C-9246-B24C-BB2D-7E5C3304941F}" sibTransId="{13A125B5-16A4-4B43-AAEE-801ABE3C6521}"/>
    <dgm:cxn modelId="{09EFDD60-3D66-C54C-918C-3B894EEABB4B}" type="presOf" srcId="{A89D0EA2-F252-7042-ACE1-7D9DD922BA9F}" destId="{C58EF0E8-44B3-654D-B58E-AF694F3DA3CB}" srcOrd="0" destOrd="0" presId="urn:microsoft.com/office/officeart/2005/8/layout/cycle1"/>
    <dgm:cxn modelId="{6C9EBD7F-7EBC-C746-B35E-AF3FB2F3AECD}" type="presOf" srcId="{13A125B5-16A4-4B43-AAEE-801ABE3C6521}" destId="{1A633A1E-4C9F-9041-BE22-5B761064C6CF}" srcOrd="0" destOrd="0" presId="urn:microsoft.com/office/officeart/2005/8/layout/cycle1"/>
    <dgm:cxn modelId="{C03E77AE-0683-5942-B453-36CAA7B3B80B}" type="presOf" srcId="{E4FAC801-2061-6C40-8D7F-591875368290}" destId="{2EBE3F99-BE0F-0E46-8A79-2E53216D9966}" srcOrd="0" destOrd="0" presId="urn:microsoft.com/office/officeart/2005/8/layout/cycle1"/>
    <dgm:cxn modelId="{9ED42BBD-86D6-6744-9E81-1F8DB286E70D}" srcId="{BFC5A9C4-91AF-0946-94C9-96CBC7B4F469}" destId="{E4FAC801-2061-6C40-8D7F-591875368290}" srcOrd="2" destOrd="0" parTransId="{BDF57264-42FE-E440-9419-7DC6BE939744}" sibTransId="{B300B8BF-BFFB-6742-BCA1-D61829C80B6D}"/>
    <dgm:cxn modelId="{525621F2-E844-EF4A-BA3D-4CD91BF82349}" type="presOf" srcId="{A1018D05-EA4F-6C4B-BF92-7B94ACAAD8D2}" destId="{04E68D78-781B-5946-8577-29E8B997FB86}" srcOrd="0" destOrd="0" presId="urn:microsoft.com/office/officeart/2005/8/layout/cycle1"/>
    <dgm:cxn modelId="{C2B933F5-B702-A64B-B897-02251D0A347F}" type="presOf" srcId="{B300B8BF-BFFB-6742-BCA1-D61829C80B6D}" destId="{C2125921-3F76-CF4C-B50B-6E5C1266A019}" srcOrd="0" destOrd="0" presId="urn:microsoft.com/office/officeart/2005/8/layout/cycle1"/>
    <dgm:cxn modelId="{65FFD37C-1385-234A-A137-0281126BA1E8}" type="presParOf" srcId="{A006DDCA-5559-3141-B865-0EC188E7349C}" destId="{0C648CE5-EDCE-7E44-9A4E-F6625F6F8937}" srcOrd="0" destOrd="0" presId="urn:microsoft.com/office/officeart/2005/8/layout/cycle1"/>
    <dgm:cxn modelId="{8E01DFF3-DAF6-6049-9DAC-BB83D0DA69E5}" type="presParOf" srcId="{A006DDCA-5559-3141-B865-0EC188E7349C}" destId="{04E68D78-781B-5946-8577-29E8B997FB86}" srcOrd="1" destOrd="0" presId="urn:microsoft.com/office/officeart/2005/8/layout/cycle1"/>
    <dgm:cxn modelId="{005D7178-B0AA-F54E-B13F-69B813CEE680}" type="presParOf" srcId="{A006DDCA-5559-3141-B865-0EC188E7349C}" destId="{C58EF0E8-44B3-654D-B58E-AF694F3DA3CB}" srcOrd="2" destOrd="0" presId="urn:microsoft.com/office/officeart/2005/8/layout/cycle1"/>
    <dgm:cxn modelId="{FA8908BC-936F-CF41-8E36-9FF609537CF2}" type="presParOf" srcId="{A006DDCA-5559-3141-B865-0EC188E7349C}" destId="{FD887D67-FBE3-CD48-8814-641B9B6962AE}" srcOrd="3" destOrd="0" presId="urn:microsoft.com/office/officeart/2005/8/layout/cycle1"/>
    <dgm:cxn modelId="{3CDCD200-A61D-2247-A6E0-5CD15088D5A7}" type="presParOf" srcId="{A006DDCA-5559-3141-B865-0EC188E7349C}" destId="{13BF1C28-9338-BF45-A875-8598EEEE128B}" srcOrd="4" destOrd="0" presId="urn:microsoft.com/office/officeart/2005/8/layout/cycle1"/>
    <dgm:cxn modelId="{4B08BB80-8442-EE47-8519-D0110BF70E59}" type="presParOf" srcId="{A006DDCA-5559-3141-B865-0EC188E7349C}" destId="{1A633A1E-4C9F-9041-BE22-5B761064C6CF}" srcOrd="5" destOrd="0" presId="urn:microsoft.com/office/officeart/2005/8/layout/cycle1"/>
    <dgm:cxn modelId="{1993117E-3643-FC4A-98BA-B217CC58CD21}" type="presParOf" srcId="{A006DDCA-5559-3141-B865-0EC188E7349C}" destId="{C214A119-2592-214B-BB03-2CB99BAB53BF}" srcOrd="6" destOrd="0" presId="urn:microsoft.com/office/officeart/2005/8/layout/cycle1"/>
    <dgm:cxn modelId="{8AF8B6EF-32C2-B040-AA52-D59FEC180552}" type="presParOf" srcId="{A006DDCA-5559-3141-B865-0EC188E7349C}" destId="{2EBE3F99-BE0F-0E46-8A79-2E53216D9966}" srcOrd="7" destOrd="0" presId="urn:microsoft.com/office/officeart/2005/8/layout/cycle1"/>
    <dgm:cxn modelId="{DE8F355B-CDFF-3846-BAD4-79B1FACBDA14}" type="presParOf" srcId="{A006DDCA-5559-3141-B865-0EC188E7349C}" destId="{C2125921-3F76-CF4C-B50B-6E5C1266A01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5A9C4-91AF-0946-94C9-96CBC7B4F469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018D05-EA4F-6C4B-BF92-7B94ACAAD8D2}">
      <dgm:prSet phldrT="[Text]"/>
      <dgm:spPr/>
      <dgm:t>
        <a:bodyPr/>
        <a:lstStyle/>
        <a:p>
          <a:r>
            <a:rPr lang="en-US" dirty="0"/>
            <a:t>Beliefs</a:t>
          </a:r>
        </a:p>
      </dgm:t>
    </dgm:pt>
    <dgm:pt modelId="{130A6E95-F949-A641-82CD-F8D335DCE1D9}" type="parTrans" cxnId="{BAEE9B0D-C500-6F42-988B-AE8F0754A9E1}">
      <dgm:prSet/>
      <dgm:spPr/>
      <dgm:t>
        <a:bodyPr/>
        <a:lstStyle/>
        <a:p>
          <a:endParaRPr lang="en-US"/>
        </a:p>
      </dgm:t>
    </dgm:pt>
    <dgm:pt modelId="{A89D0EA2-F252-7042-ACE1-7D9DD922BA9F}" type="sibTrans" cxnId="{BAEE9B0D-C500-6F42-988B-AE8F0754A9E1}">
      <dgm:prSet/>
      <dgm:spPr/>
      <dgm:t>
        <a:bodyPr/>
        <a:lstStyle/>
        <a:p>
          <a:endParaRPr lang="en-US"/>
        </a:p>
      </dgm:t>
    </dgm:pt>
    <dgm:pt modelId="{093A757A-ADDF-C943-9D2D-D65988EDA987}">
      <dgm:prSet phldrT="[Text]"/>
      <dgm:spPr/>
      <dgm:t>
        <a:bodyPr/>
        <a:lstStyle/>
        <a:p>
          <a:r>
            <a:rPr lang="en-US" dirty="0"/>
            <a:t>Actions</a:t>
          </a:r>
        </a:p>
      </dgm:t>
    </dgm:pt>
    <dgm:pt modelId="{C127264C-9246-B24C-BB2D-7E5C3304941F}" type="parTrans" cxnId="{90CA313B-9F5F-3348-8D0B-8A5B74CC161B}">
      <dgm:prSet/>
      <dgm:spPr/>
      <dgm:t>
        <a:bodyPr/>
        <a:lstStyle/>
        <a:p>
          <a:endParaRPr lang="en-US"/>
        </a:p>
      </dgm:t>
    </dgm:pt>
    <dgm:pt modelId="{13A125B5-16A4-4B43-AAEE-801ABE3C6521}" type="sibTrans" cxnId="{90CA313B-9F5F-3348-8D0B-8A5B74CC161B}">
      <dgm:prSet/>
      <dgm:spPr/>
      <dgm:t>
        <a:bodyPr/>
        <a:lstStyle/>
        <a:p>
          <a:endParaRPr lang="en-US"/>
        </a:p>
      </dgm:t>
    </dgm:pt>
    <dgm:pt modelId="{E4FAC801-2061-6C40-8D7F-591875368290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BDF57264-42FE-E440-9419-7DC6BE939744}" type="parTrans" cxnId="{9ED42BBD-86D6-6744-9E81-1F8DB286E70D}">
      <dgm:prSet/>
      <dgm:spPr/>
      <dgm:t>
        <a:bodyPr/>
        <a:lstStyle/>
        <a:p>
          <a:endParaRPr lang="en-US"/>
        </a:p>
      </dgm:t>
    </dgm:pt>
    <dgm:pt modelId="{B300B8BF-BFFB-6742-BCA1-D61829C80B6D}" type="sibTrans" cxnId="{9ED42BBD-86D6-6744-9E81-1F8DB286E70D}">
      <dgm:prSet/>
      <dgm:spPr/>
      <dgm:t>
        <a:bodyPr/>
        <a:lstStyle/>
        <a:p>
          <a:endParaRPr lang="en-US"/>
        </a:p>
      </dgm:t>
    </dgm:pt>
    <dgm:pt modelId="{A006DDCA-5559-3141-B865-0EC188E7349C}" type="pres">
      <dgm:prSet presAssocID="{BFC5A9C4-91AF-0946-94C9-96CBC7B4F469}" presName="cycle" presStyleCnt="0">
        <dgm:presLayoutVars>
          <dgm:dir/>
          <dgm:resizeHandles val="exact"/>
        </dgm:presLayoutVars>
      </dgm:prSet>
      <dgm:spPr/>
    </dgm:pt>
    <dgm:pt modelId="{0C648CE5-EDCE-7E44-9A4E-F6625F6F8937}" type="pres">
      <dgm:prSet presAssocID="{A1018D05-EA4F-6C4B-BF92-7B94ACAAD8D2}" presName="dummy" presStyleCnt="0"/>
      <dgm:spPr/>
    </dgm:pt>
    <dgm:pt modelId="{04E68D78-781B-5946-8577-29E8B997FB86}" type="pres">
      <dgm:prSet presAssocID="{A1018D05-EA4F-6C4B-BF92-7B94ACAAD8D2}" presName="node" presStyleLbl="revTx" presStyleIdx="0" presStyleCnt="3">
        <dgm:presLayoutVars>
          <dgm:bulletEnabled val="1"/>
        </dgm:presLayoutVars>
      </dgm:prSet>
      <dgm:spPr/>
    </dgm:pt>
    <dgm:pt modelId="{C58EF0E8-44B3-654D-B58E-AF694F3DA3CB}" type="pres">
      <dgm:prSet presAssocID="{A89D0EA2-F252-7042-ACE1-7D9DD922BA9F}" presName="sibTrans" presStyleLbl="node1" presStyleIdx="0" presStyleCnt="3"/>
      <dgm:spPr/>
    </dgm:pt>
    <dgm:pt modelId="{FD887D67-FBE3-CD48-8814-641B9B6962AE}" type="pres">
      <dgm:prSet presAssocID="{093A757A-ADDF-C943-9D2D-D65988EDA987}" presName="dummy" presStyleCnt="0"/>
      <dgm:spPr/>
    </dgm:pt>
    <dgm:pt modelId="{13BF1C28-9338-BF45-A875-8598EEEE128B}" type="pres">
      <dgm:prSet presAssocID="{093A757A-ADDF-C943-9D2D-D65988EDA987}" presName="node" presStyleLbl="revTx" presStyleIdx="1" presStyleCnt="3">
        <dgm:presLayoutVars>
          <dgm:bulletEnabled val="1"/>
        </dgm:presLayoutVars>
      </dgm:prSet>
      <dgm:spPr/>
    </dgm:pt>
    <dgm:pt modelId="{1A633A1E-4C9F-9041-BE22-5B761064C6CF}" type="pres">
      <dgm:prSet presAssocID="{13A125B5-16A4-4B43-AAEE-801ABE3C6521}" presName="sibTrans" presStyleLbl="node1" presStyleIdx="1" presStyleCnt="3"/>
      <dgm:spPr/>
    </dgm:pt>
    <dgm:pt modelId="{C214A119-2592-214B-BB03-2CB99BAB53BF}" type="pres">
      <dgm:prSet presAssocID="{E4FAC801-2061-6C40-8D7F-591875368290}" presName="dummy" presStyleCnt="0"/>
      <dgm:spPr/>
    </dgm:pt>
    <dgm:pt modelId="{2EBE3F99-BE0F-0E46-8A79-2E53216D9966}" type="pres">
      <dgm:prSet presAssocID="{E4FAC801-2061-6C40-8D7F-591875368290}" presName="node" presStyleLbl="revTx" presStyleIdx="2" presStyleCnt="3">
        <dgm:presLayoutVars>
          <dgm:bulletEnabled val="1"/>
        </dgm:presLayoutVars>
      </dgm:prSet>
      <dgm:spPr/>
    </dgm:pt>
    <dgm:pt modelId="{C2125921-3F76-CF4C-B50B-6E5C1266A019}" type="pres">
      <dgm:prSet presAssocID="{B300B8BF-BFFB-6742-BCA1-D61829C80B6D}" presName="sibTrans" presStyleLbl="node1" presStyleIdx="2" presStyleCnt="3"/>
      <dgm:spPr/>
    </dgm:pt>
  </dgm:ptLst>
  <dgm:cxnLst>
    <dgm:cxn modelId="{BAEE9B0D-C500-6F42-988B-AE8F0754A9E1}" srcId="{BFC5A9C4-91AF-0946-94C9-96CBC7B4F469}" destId="{A1018D05-EA4F-6C4B-BF92-7B94ACAAD8D2}" srcOrd="0" destOrd="0" parTransId="{130A6E95-F949-A641-82CD-F8D335DCE1D9}" sibTransId="{A89D0EA2-F252-7042-ACE1-7D9DD922BA9F}"/>
    <dgm:cxn modelId="{810D0A0F-9A0B-234A-BDDD-19583049E5FD}" type="presOf" srcId="{093A757A-ADDF-C943-9D2D-D65988EDA987}" destId="{13BF1C28-9338-BF45-A875-8598EEEE128B}" srcOrd="0" destOrd="0" presId="urn:microsoft.com/office/officeart/2005/8/layout/cycle1"/>
    <dgm:cxn modelId="{7D818A16-659B-F640-A782-C300512039A7}" type="presOf" srcId="{BFC5A9C4-91AF-0946-94C9-96CBC7B4F469}" destId="{A006DDCA-5559-3141-B865-0EC188E7349C}" srcOrd="0" destOrd="0" presId="urn:microsoft.com/office/officeart/2005/8/layout/cycle1"/>
    <dgm:cxn modelId="{90CA313B-9F5F-3348-8D0B-8A5B74CC161B}" srcId="{BFC5A9C4-91AF-0946-94C9-96CBC7B4F469}" destId="{093A757A-ADDF-C943-9D2D-D65988EDA987}" srcOrd="1" destOrd="0" parTransId="{C127264C-9246-B24C-BB2D-7E5C3304941F}" sibTransId="{13A125B5-16A4-4B43-AAEE-801ABE3C6521}"/>
    <dgm:cxn modelId="{09EFDD60-3D66-C54C-918C-3B894EEABB4B}" type="presOf" srcId="{A89D0EA2-F252-7042-ACE1-7D9DD922BA9F}" destId="{C58EF0E8-44B3-654D-B58E-AF694F3DA3CB}" srcOrd="0" destOrd="0" presId="urn:microsoft.com/office/officeart/2005/8/layout/cycle1"/>
    <dgm:cxn modelId="{6C9EBD7F-7EBC-C746-B35E-AF3FB2F3AECD}" type="presOf" srcId="{13A125B5-16A4-4B43-AAEE-801ABE3C6521}" destId="{1A633A1E-4C9F-9041-BE22-5B761064C6CF}" srcOrd="0" destOrd="0" presId="urn:microsoft.com/office/officeart/2005/8/layout/cycle1"/>
    <dgm:cxn modelId="{C03E77AE-0683-5942-B453-36CAA7B3B80B}" type="presOf" srcId="{E4FAC801-2061-6C40-8D7F-591875368290}" destId="{2EBE3F99-BE0F-0E46-8A79-2E53216D9966}" srcOrd="0" destOrd="0" presId="urn:microsoft.com/office/officeart/2005/8/layout/cycle1"/>
    <dgm:cxn modelId="{9ED42BBD-86D6-6744-9E81-1F8DB286E70D}" srcId="{BFC5A9C4-91AF-0946-94C9-96CBC7B4F469}" destId="{E4FAC801-2061-6C40-8D7F-591875368290}" srcOrd="2" destOrd="0" parTransId="{BDF57264-42FE-E440-9419-7DC6BE939744}" sibTransId="{B300B8BF-BFFB-6742-BCA1-D61829C80B6D}"/>
    <dgm:cxn modelId="{525621F2-E844-EF4A-BA3D-4CD91BF82349}" type="presOf" srcId="{A1018D05-EA4F-6C4B-BF92-7B94ACAAD8D2}" destId="{04E68D78-781B-5946-8577-29E8B997FB86}" srcOrd="0" destOrd="0" presId="urn:microsoft.com/office/officeart/2005/8/layout/cycle1"/>
    <dgm:cxn modelId="{C2B933F5-B702-A64B-B897-02251D0A347F}" type="presOf" srcId="{B300B8BF-BFFB-6742-BCA1-D61829C80B6D}" destId="{C2125921-3F76-CF4C-B50B-6E5C1266A019}" srcOrd="0" destOrd="0" presId="urn:microsoft.com/office/officeart/2005/8/layout/cycle1"/>
    <dgm:cxn modelId="{65FFD37C-1385-234A-A137-0281126BA1E8}" type="presParOf" srcId="{A006DDCA-5559-3141-B865-0EC188E7349C}" destId="{0C648CE5-EDCE-7E44-9A4E-F6625F6F8937}" srcOrd="0" destOrd="0" presId="urn:microsoft.com/office/officeart/2005/8/layout/cycle1"/>
    <dgm:cxn modelId="{8E01DFF3-DAF6-6049-9DAC-BB83D0DA69E5}" type="presParOf" srcId="{A006DDCA-5559-3141-B865-0EC188E7349C}" destId="{04E68D78-781B-5946-8577-29E8B997FB86}" srcOrd="1" destOrd="0" presId="urn:microsoft.com/office/officeart/2005/8/layout/cycle1"/>
    <dgm:cxn modelId="{005D7178-B0AA-F54E-B13F-69B813CEE680}" type="presParOf" srcId="{A006DDCA-5559-3141-B865-0EC188E7349C}" destId="{C58EF0E8-44B3-654D-B58E-AF694F3DA3CB}" srcOrd="2" destOrd="0" presId="urn:microsoft.com/office/officeart/2005/8/layout/cycle1"/>
    <dgm:cxn modelId="{FA8908BC-936F-CF41-8E36-9FF609537CF2}" type="presParOf" srcId="{A006DDCA-5559-3141-B865-0EC188E7349C}" destId="{FD887D67-FBE3-CD48-8814-641B9B6962AE}" srcOrd="3" destOrd="0" presId="urn:microsoft.com/office/officeart/2005/8/layout/cycle1"/>
    <dgm:cxn modelId="{3CDCD200-A61D-2247-A6E0-5CD15088D5A7}" type="presParOf" srcId="{A006DDCA-5559-3141-B865-0EC188E7349C}" destId="{13BF1C28-9338-BF45-A875-8598EEEE128B}" srcOrd="4" destOrd="0" presId="urn:microsoft.com/office/officeart/2005/8/layout/cycle1"/>
    <dgm:cxn modelId="{4B08BB80-8442-EE47-8519-D0110BF70E59}" type="presParOf" srcId="{A006DDCA-5559-3141-B865-0EC188E7349C}" destId="{1A633A1E-4C9F-9041-BE22-5B761064C6CF}" srcOrd="5" destOrd="0" presId="urn:microsoft.com/office/officeart/2005/8/layout/cycle1"/>
    <dgm:cxn modelId="{1993117E-3643-FC4A-98BA-B217CC58CD21}" type="presParOf" srcId="{A006DDCA-5559-3141-B865-0EC188E7349C}" destId="{C214A119-2592-214B-BB03-2CB99BAB53BF}" srcOrd="6" destOrd="0" presId="urn:microsoft.com/office/officeart/2005/8/layout/cycle1"/>
    <dgm:cxn modelId="{8AF8B6EF-32C2-B040-AA52-D59FEC180552}" type="presParOf" srcId="{A006DDCA-5559-3141-B865-0EC188E7349C}" destId="{2EBE3F99-BE0F-0E46-8A79-2E53216D9966}" srcOrd="7" destOrd="0" presId="urn:microsoft.com/office/officeart/2005/8/layout/cycle1"/>
    <dgm:cxn modelId="{DE8F355B-CDFF-3846-BAD4-79B1FACBDA14}" type="presParOf" srcId="{A006DDCA-5559-3141-B865-0EC188E7349C}" destId="{C2125921-3F76-CF4C-B50B-6E5C1266A01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5A9C4-91AF-0946-94C9-96CBC7B4F469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018D05-EA4F-6C4B-BF92-7B94ACAAD8D2}">
      <dgm:prSet phldrT="[Text]"/>
      <dgm:spPr/>
      <dgm:t>
        <a:bodyPr/>
        <a:lstStyle/>
        <a:p>
          <a:r>
            <a:rPr lang="en-US" dirty="0"/>
            <a:t>Beliefs</a:t>
          </a:r>
        </a:p>
      </dgm:t>
    </dgm:pt>
    <dgm:pt modelId="{130A6E95-F949-A641-82CD-F8D335DCE1D9}" type="parTrans" cxnId="{BAEE9B0D-C500-6F42-988B-AE8F0754A9E1}">
      <dgm:prSet/>
      <dgm:spPr/>
      <dgm:t>
        <a:bodyPr/>
        <a:lstStyle/>
        <a:p>
          <a:endParaRPr lang="en-US"/>
        </a:p>
      </dgm:t>
    </dgm:pt>
    <dgm:pt modelId="{A89D0EA2-F252-7042-ACE1-7D9DD922BA9F}" type="sibTrans" cxnId="{BAEE9B0D-C500-6F42-988B-AE8F0754A9E1}">
      <dgm:prSet/>
      <dgm:spPr/>
      <dgm:t>
        <a:bodyPr/>
        <a:lstStyle/>
        <a:p>
          <a:endParaRPr lang="en-US"/>
        </a:p>
      </dgm:t>
    </dgm:pt>
    <dgm:pt modelId="{093A757A-ADDF-C943-9D2D-D65988EDA987}">
      <dgm:prSet phldrT="[Text]"/>
      <dgm:spPr/>
      <dgm:t>
        <a:bodyPr/>
        <a:lstStyle/>
        <a:p>
          <a:r>
            <a:rPr lang="en-US" dirty="0"/>
            <a:t>Actions</a:t>
          </a:r>
        </a:p>
      </dgm:t>
    </dgm:pt>
    <dgm:pt modelId="{C127264C-9246-B24C-BB2D-7E5C3304941F}" type="parTrans" cxnId="{90CA313B-9F5F-3348-8D0B-8A5B74CC161B}">
      <dgm:prSet/>
      <dgm:spPr/>
      <dgm:t>
        <a:bodyPr/>
        <a:lstStyle/>
        <a:p>
          <a:endParaRPr lang="en-US"/>
        </a:p>
      </dgm:t>
    </dgm:pt>
    <dgm:pt modelId="{13A125B5-16A4-4B43-AAEE-801ABE3C6521}" type="sibTrans" cxnId="{90CA313B-9F5F-3348-8D0B-8A5B74CC161B}">
      <dgm:prSet/>
      <dgm:spPr/>
      <dgm:t>
        <a:bodyPr/>
        <a:lstStyle/>
        <a:p>
          <a:endParaRPr lang="en-US"/>
        </a:p>
      </dgm:t>
    </dgm:pt>
    <dgm:pt modelId="{E4FAC801-2061-6C40-8D7F-591875368290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BDF57264-42FE-E440-9419-7DC6BE939744}" type="parTrans" cxnId="{9ED42BBD-86D6-6744-9E81-1F8DB286E70D}">
      <dgm:prSet/>
      <dgm:spPr/>
      <dgm:t>
        <a:bodyPr/>
        <a:lstStyle/>
        <a:p>
          <a:endParaRPr lang="en-US"/>
        </a:p>
      </dgm:t>
    </dgm:pt>
    <dgm:pt modelId="{B300B8BF-BFFB-6742-BCA1-D61829C80B6D}" type="sibTrans" cxnId="{9ED42BBD-86D6-6744-9E81-1F8DB286E70D}">
      <dgm:prSet/>
      <dgm:spPr/>
      <dgm:t>
        <a:bodyPr/>
        <a:lstStyle/>
        <a:p>
          <a:endParaRPr lang="en-US"/>
        </a:p>
      </dgm:t>
    </dgm:pt>
    <dgm:pt modelId="{A006DDCA-5559-3141-B865-0EC188E7349C}" type="pres">
      <dgm:prSet presAssocID="{BFC5A9C4-91AF-0946-94C9-96CBC7B4F469}" presName="cycle" presStyleCnt="0">
        <dgm:presLayoutVars>
          <dgm:dir/>
          <dgm:resizeHandles val="exact"/>
        </dgm:presLayoutVars>
      </dgm:prSet>
      <dgm:spPr/>
    </dgm:pt>
    <dgm:pt modelId="{0C648CE5-EDCE-7E44-9A4E-F6625F6F8937}" type="pres">
      <dgm:prSet presAssocID="{A1018D05-EA4F-6C4B-BF92-7B94ACAAD8D2}" presName="dummy" presStyleCnt="0"/>
      <dgm:spPr/>
    </dgm:pt>
    <dgm:pt modelId="{04E68D78-781B-5946-8577-29E8B997FB86}" type="pres">
      <dgm:prSet presAssocID="{A1018D05-EA4F-6C4B-BF92-7B94ACAAD8D2}" presName="node" presStyleLbl="revTx" presStyleIdx="0" presStyleCnt="3">
        <dgm:presLayoutVars>
          <dgm:bulletEnabled val="1"/>
        </dgm:presLayoutVars>
      </dgm:prSet>
      <dgm:spPr/>
    </dgm:pt>
    <dgm:pt modelId="{C58EF0E8-44B3-654D-B58E-AF694F3DA3CB}" type="pres">
      <dgm:prSet presAssocID="{A89D0EA2-F252-7042-ACE1-7D9DD922BA9F}" presName="sibTrans" presStyleLbl="node1" presStyleIdx="0" presStyleCnt="3"/>
      <dgm:spPr/>
    </dgm:pt>
    <dgm:pt modelId="{FD887D67-FBE3-CD48-8814-641B9B6962AE}" type="pres">
      <dgm:prSet presAssocID="{093A757A-ADDF-C943-9D2D-D65988EDA987}" presName="dummy" presStyleCnt="0"/>
      <dgm:spPr/>
    </dgm:pt>
    <dgm:pt modelId="{13BF1C28-9338-BF45-A875-8598EEEE128B}" type="pres">
      <dgm:prSet presAssocID="{093A757A-ADDF-C943-9D2D-D65988EDA987}" presName="node" presStyleLbl="revTx" presStyleIdx="1" presStyleCnt="3">
        <dgm:presLayoutVars>
          <dgm:bulletEnabled val="1"/>
        </dgm:presLayoutVars>
      </dgm:prSet>
      <dgm:spPr/>
    </dgm:pt>
    <dgm:pt modelId="{1A633A1E-4C9F-9041-BE22-5B761064C6CF}" type="pres">
      <dgm:prSet presAssocID="{13A125B5-16A4-4B43-AAEE-801ABE3C6521}" presName="sibTrans" presStyleLbl="node1" presStyleIdx="1" presStyleCnt="3"/>
      <dgm:spPr/>
    </dgm:pt>
    <dgm:pt modelId="{C214A119-2592-214B-BB03-2CB99BAB53BF}" type="pres">
      <dgm:prSet presAssocID="{E4FAC801-2061-6C40-8D7F-591875368290}" presName="dummy" presStyleCnt="0"/>
      <dgm:spPr/>
    </dgm:pt>
    <dgm:pt modelId="{2EBE3F99-BE0F-0E46-8A79-2E53216D9966}" type="pres">
      <dgm:prSet presAssocID="{E4FAC801-2061-6C40-8D7F-591875368290}" presName="node" presStyleLbl="revTx" presStyleIdx="2" presStyleCnt="3">
        <dgm:presLayoutVars>
          <dgm:bulletEnabled val="1"/>
        </dgm:presLayoutVars>
      </dgm:prSet>
      <dgm:spPr/>
    </dgm:pt>
    <dgm:pt modelId="{C2125921-3F76-CF4C-B50B-6E5C1266A019}" type="pres">
      <dgm:prSet presAssocID="{B300B8BF-BFFB-6742-BCA1-D61829C80B6D}" presName="sibTrans" presStyleLbl="node1" presStyleIdx="2" presStyleCnt="3"/>
      <dgm:spPr/>
    </dgm:pt>
  </dgm:ptLst>
  <dgm:cxnLst>
    <dgm:cxn modelId="{BAEE9B0D-C500-6F42-988B-AE8F0754A9E1}" srcId="{BFC5A9C4-91AF-0946-94C9-96CBC7B4F469}" destId="{A1018D05-EA4F-6C4B-BF92-7B94ACAAD8D2}" srcOrd="0" destOrd="0" parTransId="{130A6E95-F949-A641-82CD-F8D335DCE1D9}" sibTransId="{A89D0EA2-F252-7042-ACE1-7D9DD922BA9F}"/>
    <dgm:cxn modelId="{810D0A0F-9A0B-234A-BDDD-19583049E5FD}" type="presOf" srcId="{093A757A-ADDF-C943-9D2D-D65988EDA987}" destId="{13BF1C28-9338-BF45-A875-8598EEEE128B}" srcOrd="0" destOrd="0" presId="urn:microsoft.com/office/officeart/2005/8/layout/cycle1"/>
    <dgm:cxn modelId="{7D818A16-659B-F640-A782-C300512039A7}" type="presOf" srcId="{BFC5A9C4-91AF-0946-94C9-96CBC7B4F469}" destId="{A006DDCA-5559-3141-B865-0EC188E7349C}" srcOrd="0" destOrd="0" presId="urn:microsoft.com/office/officeart/2005/8/layout/cycle1"/>
    <dgm:cxn modelId="{90CA313B-9F5F-3348-8D0B-8A5B74CC161B}" srcId="{BFC5A9C4-91AF-0946-94C9-96CBC7B4F469}" destId="{093A757A-ADDF-C943-9D2D-D65988EDA987}" srcOrd="1" destOrd="0" parTransId="{C127264C-9246-B24C-BB2D-7E5C3304941F}" sibTransId="{13A125B5-16A4-4B43-AAEE-801ABE3C6521}"/>
    <dgm:cxn modelId="{09EFDD60-3D66-C54C-918C-3B894EEABB4B}" type="presOf" srcId="{A89D0EA2-F252-7042-ACE1-7D9DD922BA9F}" destId="{C58EF0E8-44B3-654D-B58E-AF694F3DA3CB}" srcOrd="0" destOrd="0" presId="urn:microsoft.com/office/officeart/2005/8/layout/cycle1"/>
    <dgm:cxn modelId="{6C9EBD7F-7EBC-C746-B35E-AF3FB2F3AECD}" type="presOf" srcId="{13A125B5-16A4-4B43-AAEE-801ABE3C6521}" destId="{1A633A1E-4C9F-9041-BE22-5B761064C6CF}" srcOrd="0" destOrd="0" presId="urn:microsoft.com/office/officeart/2005/8/layout/cycle1"/>
    <dgm:cxn modelId="{C03E77AE-0683-5942-B453-36CAA7B3B80B}" type="presOf" srcId="{E4FAC801-2061-6C40-8D7F-591875368290}" destId="{2EBE3F99-BE0F-0E46-8A79-2E53216D9966}" srcOrd="0" destOrd="0" presId="urn:microsoft.com/office/officeart/2005/8/layout/cycle1"/>
    <dgm:cxn modelId="{9ED42BBD-86D6-6744-9E81-1F8DB286E70D}" srcId="{BFC5A9C4-91AF-0946-94C9-96CBC7B4F469}" destId="{E4FAC801-2061-6C40-8D7F-591875368290}" srcOrd="2" destOrd="0" parTransId="{BDF57264-42FE-E440-9419-7DC6BE939744}" sibTransId="{B300B8BF-BFFB-6742-BCA1-D61829C80B6D}"/>
    <dgm:cxn modelId="{525621F2-E844-EF4A-BA3D-4CD91BF82349}" type="presOf" srcId="{A1018D05-EA4F-6C4B-BF92-7B94ACAAD8D2}" destId="{04E68D78-781B-5946-8577-29E8B997FB86}" srcOrd="0" destOrd="0" presId="urn:microsoft.com/office/officeart/2005/8/layout/cycle1"/>
    <dgm:cxn modelId="{C2B933F5-B702-A64B-B897-02251D0A347F}" type="presOf" srcId="{B300B8BF-BFFB-6742-BCA1-D61829C80B6D}" destId="{C2125921-3F76-CF4C-B50B-6E5C1266A019}" srcOrd="0" destOrd="0" presId="urn:microsoft.com/office/officeart/2005/8/layout/cycle1"/>
    <dgm:cxn modelId="{65FFD37C-1385-234A-A137-0281126BA1E8}" type="presParOf" srcId="{A006DDCA-5559-3141-B865-0EC188E7349C}" destId="{0C648CE5-EDCE-7E44-9A4E-F6625F6F8937}" srcOrd="0" destOrd="0" presId="urn:microsoft.com/office/officeart/2005/8/layout/cycle1"/>
    <dgm:cxn modelId="{8E01DFF3-DAF6-6049-9DAC-BB83D0DA69E5}" type="presParOf" srcId="{A006DDCA-5559-3141-B865-0EC188E7349C}" destId="{04E68D78-781B-5946-8577-29E8B997FB86}" srcOrd="1" destOrd="0" presId="urn:microsoft.com/office/officeart/2005/8/layout/cycle1"/>
    <dgm:cxn modelId="{005D7178-B0AA-F54E-B13F-69B813CEE680}" type="presParOf" srcId="{A006DDCA-5559-3141-B865-0EC188E7349C}" destId="{C58EF0E8-44B3-654D-B58E-AF694F3DA3CB}" srcOrd="2" destOrd="0" presId="urn:microsoft.com/office/officeart/2005/8/layout/cycle1"/>
    <dgm:cxn modelId="{FA8908BC-936F-CF41-8E36-9FF609537CF2}" type="presParOf" srcId="{A006DDCA-5559-3141-B865-0EC188E7349C}" destId="{FD887D67-FBE3-CD48-8814-641B9B6962AE}" srcOrd="3" destOrd="0" presId="urn:microsoft.com/office/officeart/2005/8/layout/cycle1"/>
    <dgm:cxn modelId="{3CDCD200-A61D-2247-A6E0-5CD15088D5A7}" type="presParOf" srcId="{A006DDCA-5559-3141-B865-0EC188E7349C}" destId="{13BF1C28-9338-BF45-A875-8598EEEE128B}" srcOrd="4" destOrd="0" presId="urn:microsoft.com/office/officeart/2005/8/layout/cycle1"/>
    <dgm:cxn modelId="{4B08BB80-8442-EE47-8519-D0110BF70E59}" type="presParOf" srcId="{A006DDCA-5559-3141-B865-0EC188E7349C}" destId="{1A633A1E-4C9F-9041-BE22-5B761064C6CF}" srcOrd="5" destOrd="0" presId="urn:microsoft.com/office/officeart/2005/8/layout/cycle1"/>
    <dgm:cxn modelId="{1993117E-3643-FC4A-98BA-B217CC58CD21}" type="presParOf" srcId="{A006DDCA-5559-3141-B865-0EC188E7349C}" destId="{C214A119-2592-214B-BB03-2CB99BAB53BF}" srcOrd="6" destOrd="0" presId="urn:microsoft.com/office/officeart/2005/8/layout/cycle1"/>
    <dgm:cxn modelId="{8AF8B6EF-32C2-B040-AA52-D59FEC180552}" type="presParOf" srcId="{A006DDCA-5559-3141-B865-0EC188E7349C}" destId="{2EBE3F99-BE0F-0E46-8A79-2E53216D9966}" srcOrd="7" destOrd="0" presId="urn:microsoft.com/office/officeart/2005/8/layout/cycle1"/>
    <dgm:cxn modelId="{DE8F355B-CDFF-3846-BAD4-79B1FACBDA14}" type="presParOf" srcId="{A006DDCA-5559-3141-B865-0EC188E7349C}" destId="{C2125921-3F76-CF4C-B50B-6E5C1266A01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68D78-781B-5946-8577-29E8B997FB86}">
      <dsp:nvSpPr>
        <dsp:cNvPr id="0" name=""/>
        <dsp:cNvSpPr/>
      </dsp:nvSpPr>
      <dsp:spPr>
        <a:xfrm>
          <a:off x="2765552" y="216488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Beliefs</a:t>
          </a:r>
        </a:p>
      </dsp:txBody>
      <dsp:txXfrm>
        <a:off x="2765552" y="216488"/>
        <a:ext cx="1102915" cy="1102915"/>
      </dsp:txXfrm>
    </dsp:sp>
    <dsp:sp modelId="{C58EF0E8-44B3-654D-B58E-AF694F3DA3CB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2962502"/>
            <a:gd name="adj4" fmla="val 52629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F1C28-9338-BF45-A875-8598EEEE128B}">
      <dsp:nvSpPr>
        <dsp:cNvPr id="0" name=""/>
        <dsp:cNvSpPr/>
      </dsp:nvSpPr>
      <dsp:spPr>
        <a:xfrm>
          <a:off x="1838775" y="1821713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Actions</a:t>
          </a:r>
        </a:p>
      </dsp:txBody>
      <dsp:txXfrm>
        <a:off x="1838775" y="1821713"/>
        <a:ext cx="1102915" cy="1102915"/>
      </dsp:txXfrm>
    </dsp:sp>
    <dsp:sp modelId="{1A633A1E-4C9F-9041-BE22-5B761064C6CF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10170958"/>
            <a:gd name="adj4" fmla="val 726108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E3F99-BE0F-0E46-8A79-2E53216D9966}">
      <dsp:nvSpPr>
        <dsp:cNvPr id="0" name=""/>
        <dsp:cNvSpPr/>
      </dsp:nvSpPr>
      <dsp:spPr>
        <a:xfrm>
          <a:off x="911998" y="216488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Impact</a:t>
          </a:r>
        </a:p>
      </dsp:txBody>
      <dsp:txXfrm>
        <a:off x="911998" y="216488"/>
        <a:ext cx="1102915" cy="1102915"/>
      </dsp:txXfrm>
    </dsp:sp>
    <dsp:sp modelId="{C2125921-3F76-CF4C-B50B-6E5C1266A019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16855457"/>
            <a:gd name="adj4" fmla="val 14968130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68D78-781B-5946-8577-29E8B997FB86}">
      <dsp:nvSpPr>
        <dsp:cNvPr id="0" name=""/>
        <dsp:cNvSpPr/>
      </dsp:nvSpPr>
      <dsp:spPr>
        <a:xfrm>
          <a:off x="2765552" y="216488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Beliefs</a:t>
          </a:r>
        </a:p>
      </dsp:txBody>
      <dsp:txXfrm>
        <a:off x="2765552" y="216488"/>
        <a:ext cx="1102915" cy="1102915"/>
      </dsp:txXfrm>
    </dsp:sp>
    <dsp:sp modelId="{C58EF0E8-44B3-654D-B58E-AF694F3DA3CB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2962502"/>
            <a:gd name="adj4" fmla="val 52629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F1C28-9338-BF45-A875-8598EEEE128B}">
      <dsp:nvSpPr>
        <dsp:cNvPr id="0" name=""/>
        <dsp:cNvSpPr/>
      </dsp:nvSpPr>
      <dsp:spPr>
        <a:xfrm>
          <a:off x="1838775" y="1821713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Actions</a:t>
          </a:r>
        </a:p>
      </dsp:txBody>
      <dsp:txXfrm>
        <a:off x="1838775" y="1821713"/>
        <a:ext cx="1102915" cy="1102915"/>
      </dsp:txXfrm>
    </dsp:sp>
    <dsp:sp modelId="{1A633A1E-4C9F-9041-BE22-5B761064C6CF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10170958"/>
            <a:gd name="adj4" fmla="val 726108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E3F99-BE0F-0E46-8A79-2E53216D9966}">
      <dsp:nvSpPr>
        <dsp:cNvPr id="0" name=""/>
        <dsp:cNvSpPr/>
      </dsp:nvSpPr>
      <dsp:spPr>
        <a:xfrm>
          <a:off x="911998" y="216488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Impact</a:t>
          </a:r>
        </a:p>
      </dsp:txBody>
      <dsp:txXfrm>
        <a:off x="911998" y="216488"/>
        <a:ext cx="1102915" cy="1102915"/>
      </dsp:txXfrm>
    </dsp:sp>
    <dsp:sp modelId="{C2125921-3F76-CF4C-B50B-6E5C1266A019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16855457"/>
            <a:gd name="adj4" fmla="val 14968130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68D78-781B-5946-8577-29E8B997FB86}">
      <dsp:nvSpPr>
        <dsp:cNvPr id="0" name=""/>
        <dsp:cNvSpPr/>
      </dsp:nvSpPr>
      <dsp:spPr>
        <a:xfrm>
          <a:off x="2765552" y="216488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Beliefs</a:t>
          </a:r>
        </a:p>
      </dsp:txBody>
      <dsp:txXfrm>
        <a:off x="2765552" y="216488"/>
        <a:ext cx="1102915" cy="1102915"/>
      </dsp:txXfrm>
    </dsp:sp>
    <dsp:sp modelId="{C58EF0E8-44B3-654D-B58E-AF694F3DA3CB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2962502"/>
            <a:gd name="adj4" fmla="val 52629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F1C28-9338-BF45-A875-8598EEEE128B}">
      <dsp:nvSpPr>
        <dsp:cNvPr id="0" name=""/>
        <dsp:cNvSpPr/>
      </dsp:nvSpPr>
      <dsp:spPr>
        <a:xfrm>
          <a:off x="1838775" y="1821713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Actions</a:t>
          </a:r>
        </a:p>
      </dsp:txBody>
      <dsp:txXfrm>
        <a:off x="1838775" y="1821713"/>
        <a:ext cx="1102915" cy="1102915"/>
      </dsp:txXfrm>
    </dsp:sp>
    <dsp:sp modelId="{1A633A1E-4C9F-9041-BE22-5B761064C6CF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10170958"/>
            <a:gd name="adj4" fmla="val 726108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E3F99-BE0F-0E46-8A79-2E53216D9966}">
      <dsp:nvSpPr>
        <dsp:cNvPr id="0" name=""/>
        <dsp:cNvSpPr/>
      </dsp:nvSpPr>
      <dsp:spPr>
        <a:xfrm>
          <a:off x="911998" y="216488"/>
          <a:ext cx="1102915" cy="11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Impact</a:t>
          </a:r>
        </a:p>
      </dsp:txBody>
      <dsp:txXfrm>
        <a:off x="911998" y="216488"/>
        <a:ext cx="1102915" cy="1102915"/>
      </dsp:txXfrm>
    </dsp:sp>
    <dsp:sp modelId="{C2125921-3F76-CF4C-B50B-6E5C1266A019}">
      <dsp:nvSpPr>
        <dsp:cNvPr id="0" name=""/>
        <dsp:cNvSpPr/>
      </dsp:nvSpPr>
      <dsp:spPr>
        <a:xfrm>
          <a:off x="1087091" y="-119"/>
          <a:ext cx="2606282" cy="2606282"/>
        </a:xfrm>
        <a:prstGeom prst="circularArrow">
          <a:avLst>
            <a:gd name="adj1" fmla="val 8252"/>
            <a:gd name="adj2" fmla="val 576413"/>
            <a:gd name="adj3" fmla="val 16855457"/>
            <a:gd name="adj4" fmla="val 14968130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211BF-98AB-4142-93EE-DB6E28154DAB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FDDC5-AEF7-8E45-95BF-9874322F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5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DDC5-AEF7-8E45-95BF-9874322F5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DDC5-AEF7-8E45-95BF-9874322F5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DDC5-AEF7-8E45-95BF-9874322F5A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0277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03542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D3EC76-69CB-0444-B8DB-1C2B3114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31D1E-F446-954D-B08B-83027413A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3" y="6356999"/>
            <a:ext cx="2291194" cy="493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2BCF6-BD28-5C42-B0A9-DB69C372EAA1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1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84361-61DC-E143-AB51-15BE67B9D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240" y="2394802"/>
            <a:ext cx="7985760" cy="4486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6C3617-7DB9-884B-BFDA-BEDEFCD4CCE8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4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4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gg.com/writing/guides/research/reliability-vs-validity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E588-79D6-4646-8CF2-249143A9E09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4ECB3-2C40-9A4E-92CF-42D08E8411D1}"/>
              </a:ext>
            </a:extLst>
          </p:cNvPr>
          <p:cNvSpPr txBox="1"/>
          <p:nvPr/>
        </p:nvSpPr>
        <p:spPr>
          <a:xfrm>
            <a:off x="392718" y="2617644"/>
            <a:ext cx="5703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Measuring White Supremacy</a:t>
            </a:r>
            <a:endParaRPr kumimoji="0" lang="en-US" sz="44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F6CE-24ED-824E-821F-54E176EF88F3}"/>
              </a:ext>
            </a:extLst>
          </p:cNvPr>
          <p:cNvSpPr txBox="1"/>
          <p:nvPr/>
        </p:nvSpPr>
        <p:spPr>
          <a:xfrm>
            <a:off x="392718" y="4064194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5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CB61-F28F-A869-5B04-1EFA21FF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1E4C-04B5-C39B-A8DC-1BCA8C1A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Measurement is necessary</a:t>
            </a:r>
          </a:p>
          <a:p>
            <a:r>
              <a:rPr lang="en-US" sz="3200" dirty="0"/>
              <a:t>(Good) Measurement is hard</a:t>
            </a:r>
          </a:p>
          <a:p>
            <a:pPr lvl="1"/>
            <a:r>
              <a:rPr lang="en-US" sz="2800" dirty="0"/>
              <a:t>It takes a convincing </a:t>
            </a:r>
            <a:r>
              <a:rPr lang="en-US" sz="2800" i="1" dirty="0"/>
              <a:t>base </a:t>
            </a:r>
            <a:r>
              <a:rPr lang="en-US" sz="2800" dirty="0"/>
              <a:t>of evidence to provide a set of measurements that, together, convince us of a truth</a:t>
            </a:r>
          </a:p>
          <a:p>
            <a:pPr lvl="1"/>
            <a:r>
              <a:rPr lang="en-US" sz="2800" dirty="0"/>
              <a:t>Even with those sets of measurements, there’s people that don’t want to believe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794AE-3162-B958-C9AC-94C538AD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33C1-2BBE-0F8F-D8C0-D34AC15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The only reason we use memes and slang is to make students cringe: to  isolate the x, we yeet the 3 to the other side of the equation.. : r/ Professors">
            <a:extLst>
              <a:ext uri="{FF2B5EF4-FFF2-40B4-BE49-F238E27FC236}">
                <a16:creationId xmlns:a16="http://schemas.microsoft.com/office/drawing/2014/main" id="{B0556C6A-1670-DDE8-4B5A-9FAD14E0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0"/>
            <a:ext cx="770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8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9B23C-E280-4DB3-E6E6-085D5546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E773A-2365-81B1-5879-E1E414EF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7"/>
            <a:ext cx="10515600" cy="46165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 Why measure?</a:t>
            </a:r>
          </a:p>
          <a:p>
            <a:r>
              <a:rPr lang="en-US" sz="3600" dirty="0"/>
              <a:t> What exactly are we trying to measure when we are “measuring white supremacy”?</a:t>
            </a:r>
          </a:p>
          <a:p>
            <a:r>
              <a:rPr lang="en-US" sz="3600" dirty="0"/>
              <a:t> How do we get the data we need?</a:t>
            </a:r>
          </a:p>
          <a:p>
            <a:r>
              <a:rPr lang="en-US" sz="3600" dirty="0"/>
              <a:t> What analytical tools do we need?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53FC8-C16B-F779-AE27-61BB68AA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BCF5-6F91-AB75-D1D1-ACF947F0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3AB25-0C25-71F9-A306-6B736A63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981200"/>
            <a:ext cx="10515600" cy="3819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exactly are we trying to measure when we are “measuring white supremacy”?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5F717-00B3-8E81-E1E1-7CC2A05E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9B23C-E280-4DB3-E6E6-085D5546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65430"/>
            <a:ext cx="12090399" cy="863600"/>
          </a:xfrm>
        </p:spPr>
        <p:txBody>
          <a:bodyPr>
            <a:normAutofit/>
          </a:bodyPr>
          <a:lstStyle/>
          <a:p>
            <a:r>
              <a:rPr lang="en-US" dirty="0"/>
              <a:t>What we are trying to measure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53FC8-C16B-F779-AE27-61BB68AA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54FE5F6-D73A-6796-8321-3C6674237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38200"/>
              </p:ext>
            </p:extLst>
          </p:nvPr>
        </p:nvGraphicFramePr>
        <p:xfrm>
          <a:off x="0" y="3954918"/>
          <a:ext cx="4780466" cy="292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963D895-FC1F-678B-C19D-DE3EB8744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863459"/>
              </p:ext>
            </p:extLst>
          </p:nvPr>
        </p:nvGraphicFramePr>
        <p:xfrm>
          <a:off x="3294650" y="2491974"/>
          <a:ext cx="4780466" cy="292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E2DC1D7-FDE4-E63F-6A76-FF7B4F6FF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91445"/>
              </p:ext>
            </p:extLst>
          </p:nvPr>
        </p:nvGraphicFramePr>
        <p:xfrm>
          <a:off x="6589300" y="1357923"/>
          <a:ext cx="4780466" cy="292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67847F9-588D-DEE3-D12A-325AF38452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0328" y="5252432"/>
            <a:ext cx="1440138" cy="1440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478C14-4971-0176-12E2-81E36A0052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23925" y="4425080"/>
            <a:ext cx="1803400" cy="1803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EC4659-087E-8E47-A6D8-1BA70E44B5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79649" y="2820867"/>
            <a:ext cx="1605568" cy="16055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F55566-DC42-82F7-C728-78D1E6083A05}"/>
              </a:ext>
            </a:extLst>
          </p:cNvPr>
          <p:cNvSpPr txBox="1"/>
          <p:nvPr/>
        </p:nvSpPr>
        <p:spPr>
          <a:xfrm>
            <a:off x="101600" y="1203589"/>
            <a:ext cx="400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supremacy is a </a:t>
            </a:r>
            <a:r>
              <a:rPr lang="en-US" b="1" dirty="0"/>
              <a:t>complex system </a:t>
            </a:r>
            <a:r>
              <a:rPr lang="en-US" dirty="0"/>
              <a:t>comprised of beliefs, actions, and impacts at the individual (micro), organizational (</a:t>
            </a:r>
            <a:r>
              <a:rPr lang="en-US" dirty="0" err="1"/>
              <a:t>meso</a:t>
            </a:r>
            <a:r>
              <a:rPr lang="en-US" dirty="0"/>
              <a:t>), and structural (macro) levels. We might be interested in measuring any component of this system, or their interactions.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A96203-1A5D-12B5-9447-C5CEC4E200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185356">
            <a:off x="4844165" y="4949049"/>
            <a:ext cx="1810598" cy="1810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D197CD-D74A-6415-661C-63D818F1A9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185356">
            <a:off x="8213923" y="3673171"/>
            <a:ext cx="1810598" cy="18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DA43-587A-764F-4100-B8A150AC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– Individual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ABDA-CFE9-0F15-873B-4D63C4F8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+mn-lt"/>
              </a:rPr>
              <a:t>In truth, we must get considerably more specific than “beliefs”</a:t>
            </a:r>
          </a:p>
          <a:p>
            <a:pPr lvl="1"/>
            <a:r>
              <a:rPr lang="en-US" dirty="0">
                <a:latin typeface="+mn-lt"/>
              </a:rPr>
              <a:t>A </a:t>
            </a:r>
            <a:r>
              <a:rPr lang="en-US" i="1" dirty="0">
                <a:latin typeface="+mn-lt"/>
              </a:rPr>
              <a:t>stereotype </a:t>
            </a:r>
            <a:r>
              <a:rPr lang="en-US" dirty="0">
                <a:latin typeface="+mn-lt"/>
              </a:rPr>
              <a:t>is a cognitive association between two ways of categorizing people. Example?</a:t>
            </a:r>
          </a:p>
          <a:p>
            <a:pPr lvl="1"/>
            <a:r>
              <a:rPr lang="en-US" dirty="0">
                <a:latin typeface="+mn-lt"/>
              </a:rPr>
              <a:t>An </a:t>
            </a:r>
            <a:r>
              <a:rPr lang="en-US" i="1" dirty="0">
                <a:latin typeface="+mn-lt"/>
              </a:rPr>
              <a:t>attitude </a:t>
            </a:r>
            <a:r>
              <a:rPr lang="en-US" dirty="0">
                <a:latin typeface="+mn-lt"/>
              </a:rPr>
              <a:t>is a valence judgement of a particular</a:t>
            </a:r>
            <a:r>
              <a:rPr lang="en-US" i="1" dirty="0">
                <a:latin typeface="+mn-lt"/>
              </a:rPr>
              <a:t> issue</a:t>
            </a:r>
            <a:r>
              <a:rPr lang="en-US" dirty="0">
                <a:latin typeface="+mn-lt"/>
              </a:rPr>
              <a:t>. Example?</a:t>
            </a:r>
          </a:p>
          <a:p>
            <a:pPr lvl="1"/>
            <a:r>
              <a:rPr lang="en-US" dirty="0">
                <a:latin typeface="+mn-lt"/>
              </a:rPr>
              <a:t>A </a:t>
            </a:r>
            <a:r>
              <a:rPr lang="en-US" i="1" dirty="0">
                <a:latin typeface="+mn-lt"/>
              </a:rPr>
              <a:t>prejudice </a:t>
            </a:r>
            <a:r>
              <a:rPr lang="en-US" dirty="0">
                <a:latin typeface="+mn-lt"/>
              </a:rPr>
              <a:t>is a </a:t>
            </a:r>
            <a:r>
              <a:rPr lang="en-US" dirty="0" err="1">
                <a:latin typeface="+mn-lt"/>
              </a:rPr>
              <a:t>valenced</a:t>
            </a:r>
            <a:r>
              <a:rPr lang="en-US" dirty="0">
                <a:latin typeface="+mn-lt"/>
              </a:rPr>
              <a:t> judgement of a particular “type of person.” Example?</a:t>
            </a:r>
          </a:p>
          <a:p>
            <a:pPr lvl="1"/>
            <a:r>
              <a:rPr lang="en-US" dirty="0">
                <a:effectLst/>
                <a:latin typeface="+mn-lt"/>
              </a:rPr>
              <a:t>A </a:t>
            </a:r>
            <a:r>
              <a:rPr lang="en-US" i="1" dirty="0">
                <a:effectLst/>
                <a:latin typeface="+mn-lt"/>
              </a:rPr>
              <a:t>value </a:t>
            </a:r>
            <a:r>
              <a:rPr lang="en-US" dirty="0">
                <a:effectLst/>
                <a:latin typeface="+mn-lt"/>
              </a:rPr>
              <a:t>is “a moral or ethical commitment to something as being right or wrong, good or bad, moral or immoral, important or unimportant”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A </a:t>
            </a:r>
            <a:r>
              <a:rPr lang="en-US" i="1" dirty="0">
                <a:latin typeface="+mn-lt"/>
              </a:rPr>
              <a:t>belief </a:t>
            </a:r>
            <a:r>
              <a:rPr lang="en-US" dirty="0">
                <a:latin typeface="+mn-lt"/>
              </a:rPr>
              <a:t>is a generalized assumption about the way the world works. Example: </a:t>
            </a:r>
            <a:r>
              <a:rPr lang="en-US" sz="2400" dirty="0">
                <a:latin typeface="+mn-lt"/>
              </a:rPr>
              <a:t>Essentialism vs. Constructivism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All slightly different! Why? (Precision and Independent creation of ideas)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9D960-FC46-556A-B776-3CF6012C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183C-5DF6-0813-1349-CFAFBE5D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examples – Macro-level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FBE95-415F-55A3-52D1-66A1A2D0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B5EE9-760E-5C37-9AAD-AC7AEB70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91" y="1051531"/>
            <a:ext cx="8602617" cy="4464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374819-CB33-DC4C-766C-92E777780B46}"/>
              </a:ext>
            </a:extLst>
          </p:cNvPr>
          <p:cNvSpPr txBox="1"/>
          <p:nvPr/>
        </p:nvSpPr>
        <p:spPr>
          <a:xfrm>
            <a:off x="2476500" y="58064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/interactive/2018/03/19/upshot/race-class-white-and-black-</a:t>
            </a:r>
            <a:r>
              <a:rPr lang="en-US" dirty="0" err="1"/>
              <a:t>men.html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62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B0FF-C7C4-6100-190C-D1AAEA55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side note – “measuring” with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6188-F03A-955A-A179-AFB95066B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ncase.me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/polygons/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D04B0-3A13-423A-24C4-81F6B866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2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49C0-C000-9B6A-EF39-BD85EF9F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9447-8753-961C-9D2A-0218AA79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608492"/>
          </a:xfrm>
        </p:spPr>
        <p:txBody>
          <a:bodyPr/>
          <a:lstStyle/>
          <a:p>
            <a:r>
              <a:rPr lang="en-US" dirty="0"/>
              <a:t>There are many, many things we can measure</a:t>
            </a:r>
          </a:p>
          <a:p>
            <a:pPr lvl="1"/>
            <a:r>
              <a:rPr lang="en-US" dirty="0"/>
              <a:t>“Beliefs” – What a person/org/policy “thinks”</a:t>
            </a:r>
          </a:p>
          <a:p>
            <a:pPr lvl="1"/>
            <a:r>
              <a:rPr lang="en-US" dirty="0"/>
              <a:t> Actions – What they do</a:t>
            </a:r>
          </a:p>
          <a:p>
            <a:pPr lvl="1"/>
            <a:r>
              <a:rPr lang="en-US" dirty="0"/>
              <a:t> Effects – What the outcomes of a collective of beliefs and actions are</a:t>
            </a:r>
          </a:p>
          <a:p>
            <a:r>
              <a:rPr lang="en-US" dirty="0"/>
              <a:t>We can measure these at various </a:t>
            </a:r>
            <a:r>
              <a:rPr lang="en-US" i="1" dirty="0"/>
              <a:t>levels: </a:t>
            </a:r>
            <a:r>
              <a:rPr lang="en-US" dirty="0"/>
              <a:t>micro, </a:t>
            </a:r>
            <a:r>
              <a:rPr lang="en-US" dirty="0" err="1"/>
              <a:t>meso</a:t>
            </a:r>
            <a:r>
              <a:rPr lang="en-US" dirty="0"/>
              <a:t>, macro</a:t>
            </a:r>
          </a:p>
          <a:p>
            <a:r>
              <a:rPr lang="en-US" dirty="0"/>
              <a:t>We have to be clear about:</a:t>
            </a:r>
          </a:p>
          <a:p>
            <a:pPr lvl="1"/>
            <a:r>
              <a:rPr lang="en-US" dirty="0"/>
              <a:t> What, precisely, we are (and are not) measuring </a:t>
            </a:r>
            <a:r>
              <a:rPr lang="en-US" b="1" dirty="0"/>
              <a:t>(good operationalization)</a:t>
            </a:r>
            <a:endParaRPr lang="en-US" dirty="0"/>
          </a:p>
          <a:p>
            <a:pPr lvl="1"/>
            <a:r>
              <a:rPr lang="en-US" dirty="0"/>
              <a:t> Who else has measured this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E6E9-94CB-5223-3A42-9BA8B8E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9B23C-E280-4DB3-E6E6-085D5546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E773A-2365-81B1-5879-E1E414EF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7"/>
            <a:ext cx="10515600" cy="46165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 Why measure?</a:t>
            </a:r>
          </a:p>
          <a:p>
            <a:r>
              <a:rPr lang="en-US" sz="3600" dirty="0"/>
              <a:t>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What exactly are we trying to measure when we are “measuring white supremacy”?</a:t>
            </a:r>
          </a:p>
          <a:p>
            <a:r>
              <a:rPr lang="en-US" sz="3600" dirty="0"/>
              <a:t> </a:t>
            </a:r>
            <a:r>
              <a:rPr lang="en-US" sz="3600" b="1" dirty="0"/>
              <a:t>How do we get the data we need?</a:t>
            </a:r>
          </a:p>
          <a:p>
            <a:r>
              <a:rPr lang="en-US" sz="3600" dirty="0"/>
              <a:t> What analytical tools do we need?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53FC8-C16B-F779-AE27-61BB68AA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1B6C-A992-26A6-8AAD-859E54CF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Attendance: Abigail Z. Jacobs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DA49-3773-FE2E-50A2-8CF037D7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1191B-43B5-3DC4-11BD-F2FB7491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875" y="1084532"/>
            <a:ext cx="5077990" cy="35065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DE3A4F-CA9E-59AB-4953-3B4CAB22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3" y="1084532"/>
            <a:ext cx="5077989" cy="33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4B8F1E-7C2E-736C-A8AC-97A16E360E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9" t="28265" r="4380" b="4942"/>
          <a:stretch/>
        </p:blipFill>
        <p:spPr>
          <a:xfrm>
            <a:off x="757281" y="4570714"/>
            <a:ext cx="9855201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0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44E0-DC87-4C46-3926-B27313AC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66441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things to keep in mind for coming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2A80-A433-B8C7-A0FD-B5C74F959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Possible data sources</a:t>
            </a:r>
          </a:p>
          <a:p>
            <a:pPr lvl="1"/>
            <a:r>
              <a:rPr lang="en-US" dirty="0"/>
              <a:t>Administrative data</a:t>
            </a:r>
          </a:p>
          <a:p>
            <a:pPr lvl="1"/>
            <a:r>
              <a:rPr lang="en-US" dirty="0"/>
              <a:t>Experiments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r>
              <a:rPr lang="en-US" dirty="0"/>
              <a:t>Social media</a:t>
            </a:r>
          </a:p>
          <a:p>
            <a:pPr lvl="2"/>
            <a:r>
              <a:rPr lang="en-US" dirty="0"/>
              <a:t>APIs</a:t>
            </a:r>
          </a:p>
          <a:p>
            <a:pPr lvl="2"/>
            <a:r>
              <a:rPr lang="en-US" dirty="0"/>
              <a:t>Data Brokers</a:t>
            </a:r>
          </a:p>
          <a:p>
            <a:pPr lvl="1"/>
            <a:r>
              <a:rPr lang="en-US" dirty="0"/>
              <a:t>Web crawling</a:t>
            </a:r>
          </a:p>
          <a:p>
            <a:pPr lvl="1"/>
            <a:r>
              <a:rPr lang="en-US" dirty="0"/>
              <a:t>… others? </a:t>
            </a:r>
          </a:p>
          <a:p>
            <a:r>
              <a:rPr lang="en-US" dirty="0"/>
              <a:t>There is a field of study for each of these… i.e. we know that there are good and bad ways to do each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70DE1-7897-5892-DF5F-F7A75432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44E0-DC87-4C46-3926-B27313AC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2A80-A433-B8C7-A0FD-B5C74F959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Come up with a thing you think is worth measuring</a:t>
            </a:r>
          </a:p>
          <a:p>
            <a:pPr lvl="1"/>
            <a:r>
              <a:rPr lang="en-US" dirty="0"/>
              <a:t>State whether it is a belief, action, or impact</a:t>
            </a:r>
          </a:p>
          <a:p>
            <a:pPr lvl="1"/>
            <a:r>
              <a:rPr lang="en-US" dirty="0"/>
              <a:t>State what level you are measuring it</a:t>
            </a:r>
          </a:p>
          <a:p>
            <a:r>
              <a:rPr lang="en-US" b="1" dirty="0"/>
              <a:t>(Fake) Bonus points if this relates to your project!</a:t>
            </a:r>
          </a:p>
          <a:p>
            <a:r>
              <a:rPr lang="en-US" dirty="0"/>
              <a:t>Now, think about </a:t>
            </a:r>
            <a:r>
              <a:rPr lang="en-US" i="1" dirty="0"/>
              <a:t>where you could get the data to measure this</a:t>
            </a:r>
            <a:r>
              <a:rPr lang="en-US" dirty="0"/>
              <a:t>. Answer the following:</a:t>
            </a:r>
            <a:endParaRPr lang="en-US" i="1" dirty="0"/>
          </a:p>
          <a:p>
            <a:pPr lvl="1"/>
            <a:r>
              <a:rPr lang="en-US" dirty="0"/>
              <a:t>Who has that data right now?</a:t>
            </a:r>
          </a:p>
          <a:p>
            <a:pPr lvl="1"/>
            <a:r>
              <a:rPr lang="en-US" dirty="0"/>
              <a:t>If not you, how would you get it? Would you have to pay? How much? Or annotate data? How long would that take?</a:t>
            </a:r>
          </a:p>
          <a:p>
            <a:pPr lvl="1"/>
            <a:r>
              <a:rPr lang="en-US" dirty="0"/>
              <a:t>Is it </a:t>
            </a:r>
            <a:r>
              <a:rPr lang="en-US" i="1" dirty="0"/>
              <a:t>ethical </a:t>
            </a:r>
            <a:r>
              <a:rPr lang="en-US" dirty="0"/>
              <a:t>to collect this data? Could you do it ethically? Would that impact the quality of your measurement?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70DE1-7897-5892-DF5F-F7A75432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883C-05FC-DAB8-899F-DC9B00F0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66441"/>
            <a:ext cx="11513921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as a Discussion Between You and the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00C3-9964-FE62-9629-D59AC92D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7246721" cy="4351338"/>
          </a:xfrm>
        </p:spPr>
        <p:txBody>
          <a:bodyPr/>
          <a:lstStyle/>
          <a:p>
            <a:r>
              <a:rPr lang="en-US" dirty="0"/>
              <a:t>Desirability Bias</a:t>
            </a:r>
          </a:p>
          <a:p>
            <a:r>
              <a:rPr lang="en-US" dirty="0"/>
              <a:t>Representativeness</a:t>
            </a:r>
          </a:p>
          <a:p>
            <a:r>
              <a:rPr lang="en-US" dirty="0"/>
              <a:t>Which question are you asking?</a:t>
            </a:r>
          </a:p>
          <a:p>
            <a:r>
              <a:rPr lang="en-US" dirty="0"/>
              <a:t>What biases exist in social media data?</a:t>
            </a:r>
          </a:p>
          <a:p>
            <a:r>
              <a:rPr lang="en-US" dirty="0"/>
              <a:t>What to do with individual responses?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88758-A245-9824-9FFB-362DB747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F686D8-6B36-B2B1-FBAB-E1844066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58900"/>
            <a:ext cx="2741732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4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98FE-223D-A827-F0DD-74E7EC81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bigger is better, right? Right?!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03412-4964-D064-E38B-688FA85A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640CD-EA57-864C-EAEA-ED477872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82" y="1207031"/>
            <a:ext cx="8978805" cy="49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2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69E5-C588-F449-4FCA-A11C6E16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hope is </a:t>
            </a:r>
            <a:r>
              <a:rPr lang="en-US"/>
              <a:t>not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C548-7DAB-93F9-C966-2AEA5E83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BD5C4-D300-2AD9-DF7B-C6524B06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46F169-39B9-94FE-A713-3B0DE8CD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1" y="1656738"/>
            <a:ext cx="8975076" cy="45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46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2F3AA-F583-6A48-92EF-D381D490B9C2}"/>
              </a:ext>
            </a:extLst>
          </p:cNvPr>
          <p:cNvSpPr/>
          <p:nvPr/>
        </p:nvSpPr>
        <p:spPr>
          <a:xfrm>
            <a:off x="10539760" y="3345853"/>
            <a:ext cx="1537010" cy="1092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class/model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C939B-8AE4-8848-8D06-F8288774D118}"/>
              </a:ext>
            </a:extLst>
          </p:cNvPr>
          <p:cNvSpPr/>
          <p:nvPr/>
        </p:nvSpPr>
        <p:spPr>
          <a:xfrm>
            <a:off x="10539760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 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06C8A6-AF67-EA47-AF74-486D456B44F8}"/>
              </a:ext>
            </a:extLst>
          </p:cNvPr>
          <p:cNvSpPr/>
          <p:nvPr/>
        </p:nvSpPr>
        <p:spPr>
          <a:xfrm>
            <a:off x="8517667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6D8431-8CA5-414A-8D8A-F7B154DCE8C1}"/>
              </a:ext>
            </a:extLst>
          </p:cNvPr>
          <p:cNvSpPr/>
          <p:nvPr/>
        </p:nvSpPr>
        <p:spPr>
          <a:xfrm>
            <a:off x="6591290" y="4903306"/>
            <a:ext cx="1537010" cy="109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on test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C6D014-BCA0-6240-9B35-D699D5014FDD}"/>
              </a:ext>
            </a:extLst>
          </p:cNvPr>
          <p:cNvSpPr/>
          <p:nvPr/>
        </p:nvSpPr>
        <p:spPr>
          <a:xfrm>
            <a:off x="4472561" y="4903306"/>
            <a:ext cx="1537010" cy="109282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error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CDCB89-A008-BF45-91F0-2DCD7C61E529}"/>
              </a:ext>
            </a:extLst>
          </p:cNvPr>
          <p:cNvSpPr/>
          <p:nvPr/>
        </p:nvSpPr>
        <p:spPr>
          <a:xfrm>
            <a:off x="2391935" y="4903306"/>
            <a:ext cx="1537010" cy="10928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Deploy!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8B94690-C0EA-1A40-BE95-8211944CDB01}"/>
              </a:ext>
            </a:extLst>
          </p:cNvPr>
          <p:cNvSpPr/>
          <p:nvPr/>
        </p:nvSpPr>
        <p:spPr>
          <a:xfrm rot="5400000">
            <a:off x="11064561" y="2956728"/>
            <a:ext cx="472538" cy="321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432C6B0-790C-5C44-A1E0-2424938A2733}"/>
              </a:ext>
            </a:extLst>
          </p:cNvPr>
          <p:cNvSpPr/>
          <p:nvPr/>
        </p:nvSpPr>
        <p:spPr>
          <a:xfrm rot="5400000">
            <a:off x="11071995" y="4510228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959E30A-983D-4C42-97EA-BE64AB9A7747}"/>
              </a:ext>
            </a:extLst>
          </p:cNvPr>
          <p:cNvSpPr/>
          <p:nvPr/>
        </p:nvSpPr>
        <p:spPr>
          <a:xfrm rot="10800000">
            <a:off x="10054677" y="5288953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7FAAE30-166D-DA41-95EE-FCB391EDEBB2}"/>
              </a:ext>
            </a:extLst>
          </p:cNvPr>
          <p:cNvSpPr/>
          <p:nvPr/>
        </p:nvSpPr>
        <p:spPr>
          <a:xfrm rot="10800000">
            <a:off x="8140845" y="5288952"/>
            <a:ext cx="389366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470A17D1-484C-3F40-AAF8-29B8DC193A78}"/>
              </a:ext>
            </a:extLst>
          </p:cNvPr>
          <p:cNvSpPr/>
          <p:nvPr/>
        </p:nvSpPr>
        <p:spPr>
          <a:xfrm rot="10800000">
            <a:off x="6016542" y="5293603"/>
            <a:ext cx="577079" cy="39122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57E6FFED-7080-9C47-80A3-1180159355CB}"/>
              </a:ext>
            </a:extLst>
          </p:cNvPr>
          <p:cNvSpPr/>
          <p:nvPr/>
        </p:nvSpPr>
        <p:spPr>
          <a:xfrm rot="10800000">
            <a:off x="3935914" y="5288953"/>
            <a:ext cx="524101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</p:spTree>
    <p:extLst>
      <p:ext uri="{BB962C8B-B14F-4D97-AF65-F5344CB8AC3E}">
        <p14:creationId xmlns:p14="http://schemas.microsoft.com/office/powerpoint/2010/main" val="361976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2F3AA-F583-6A48-92EF-D381D490B9C2}"/>
              </a:ext>
            </a:extLst>
          </p:cNvPr>
          <p:cNvSpPr/>
          <p:nvPr/>
        </p:nvSpPr>
        <p:spPr>
          <a:xfrm>
            <a:off x="10539760" y="3345853"/>
            <a:ext cx="1537010" cy="1092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class/model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C939B-8AE4-8848-8D06-F8288774D118}"/>
              </a:ext>
            </a:extLst>
          </p:cNvPr>
          <p:cNvSpPr/>
          <p:nvPr/>
        </p:nvSpPr>
        <p:spPr>
          <a:xfrm>
            <a:off x="6388100" y="4903306"/>
            <a:ext cx="5688670" cy="1092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and validate measure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CDCB89-A008-BF45-91F0-2DCD7C61E529}"/>
              </a:ext>
            </a:extLst>
          </p:cNvPr>
          <p:cNvSpPr/>
          <p:nvPr/>
        </p:nvSpPr>
        <p:spPr>
          <a:xfrm>
            <a:off x="1968500" y="4903306"/>
            <a:ext cx="1960445" cy="10928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Tell people about your measurement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8B94690-C0EA-1A40-BE95-8211944CDB01}"/>
              </a:ext>
            </a:extLst>
          </p:cNvPr>
          <p:cNvSpPr/>
          <p:nvPr/>
        </p:nvSpPr>
        <p:spPr>
          <a:xfrm rot="5400000">
            <a:off x="11064561" y="2956728"/>
            <a:ext cx="472538" cy="321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432C6B0-790C-5C44-A1E0-2424938A2733}"/>
              </a:ext>
            </a:extLst>
          </p:cNvPr>
          <p:cNvSpPr/>
          <p:nvPr/>
        </p:nvSpPr>
        <p:spPr>
          <a:xfrm rot="5400000">
            <a:off x="11071995" y="4510228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959E30A-983D-4C42-97EA-BE64AB9A7747}"/>
              </a:ext>
            </a:extLst>
          </p:cNvPr>
          <p:cNvSpPr/>
          <p:nvPr/>
        </p:nvSpPr>
        <p:spPr>
          <a:xfrm rot="10800000">
            <a:off x="4038600" y="5288952"/>
            <a:ext cx="2293669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Big reveal: the ML pipeline is a measurement pipeline with different analytical tools</a:t>
            </a:r>
          </a:p>
        </p:txBody>
      </p:sp>
    </p:spTree>
    <p:extLst>
      <p:ext uri="{BB962C8B-B14F-4D97-AF65-F5344CB8AC3E}">
        <p14:creationId xmlns:p14="http://schemas.microsoft.com/office/powerpoint/2010/main" val="1847746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9B23C-E280-4DB3-E6E6-085D5546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E773A-2365-81B1-5879-E1E414EF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7"/>
            <a:ext cx="10515600" cy="46165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 Why measure?</a:t>
            </a:r>
          </a:p>
          <a:p>
            <a:r>
              <a:rPr lang="en-US" sz="3600" dirty="0"/>
              <a:t>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What exactly are we trying to measure when we are “measuring white supremacy”?</a:t>
            </a:r>
          </a:p>
          <a:p>
            <a:r>
              <a:rPr lang="en-US" sz="3600" dirty="0"/>
              <a:t>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How do we get the data we need?</a:t>
            </a:r>
          </a:p>
          <a:p>
            <a:r>
              <a:rPr lang="en-US" sz="3600" dirty="0"/>
              <a:t> What analytical tools do we need?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53FC8-C16B-F779-AE27-61BB68AA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2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F22A-71D1-E71E-E175-1E832F12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54DC-E9F7-CB24-5BAE-F15908961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(Aside: Machine learning can be (and often is!) a tool for measurement )</a:t>
            </a:r>
          </a:p>
          <a:p>
            <a:r>
              <a:rPr lang="en-US" sz="3600" dirty="0"/>
              <a:t>Two kinds of tools:</a:t>
            </a:r>
          </a:p>
          <a:p>
            <a:pPr lvl="1"/>
            <a:r>
              <a:rPr lang="en-US" sz="3200" dirty="0"/>
              <a:t>Tools to </a:t>
            </a:r>
            <a:r>
              <a:rPr lang="en-US" sz="3200" i="1" dirty="0"/>
              <a:t>do the measuring</a:t>
            </a:r>
          </a:p>
          <a:p>
            <a:pPr lvl="1"/>
            <a:r>
              <a:rPr lang="en-US" sz="3200" dirty="0"/>
              <a:t>Tools to </a:t>
            </a:r>
            <a:r>
              <a:rPr lang="en-US" sz="3200" i="1" dirty="0"/>
              <a:t>make sure the measure is </a:t>
            </a:r>
            <a:r>
              <a:rPr lang="en-US" sz="3200" b="1" i="1" dirty="0"/>
              <a:t>valid and reliable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35DAB-DB5F-7D48-6285-F198FDD7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2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806A-5C87-117E-9B1F-EE0C3271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and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F9764-3EAF-7031-BF0B-FA24956A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2" name="Picture 4" descr="Reliability vs validity | Chegg Writing">
            <a:extLst>
              <a:ext uri="{FF2B5EF4-FFF2-40B4-BE49-F238E27FC236}">
                <a16:creationId xmlns:a16="http://schemas.microsoft.com/office/drawing/2014/main" id="{9020F8FA-60AB-4F10-BD93-70A91A27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524000"/>
            <a:ext cx="984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95F8BB-B9BC-85BD-116E-8DD96555DD89}"/>
              </a:ext>
            </a:extLst>
          </p:cNvPr>
          <p:cNvSpPr txBox="1"/>
          <p:nvPr/>
        </p:nvSpPr>
        <p:spPr>
          <a:xfrm>
            <a:off x="2887879" y="53340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https://www.chegg.com/writing/guides/research/reliability-vs-validity/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 lol </a:t>
            </a:r>
            <a:r>
              <a:rPr lang="en-US" dirty="0" err="1"/>
              <a:t>chegg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4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3B44-C4A2-A0B7-99E4-AE47CD89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DC6C4-833D-D819-B66B-4734B0F4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Teams seem to have lost points in my batch on</a:t>
            </a:r>
          </a:p>
          <a:p>
            <a:pPr lvl="1"/>
            <a:r>
              <a:rPr lang="en-US" dirty="0"/>
              <a:t>Superficial, or no, inclusion of prior work</a:t>
            </a:r>
          </a:p>
          <a:p>
            <a:pPr lvl="1"/>
            <a:r>
              <a:rPr lang="en-US" dirty="0"/>
              <a:t>Superficial inclusion of history teammate</a:t>
            </a:r>
          </a:p>
          <a:p>
            <a:r>
              <a:rPr lang="en-US" b="1" dirty="0"/>
              <a:t>You can address the prior work part on Wednesday</a:t>
            </a:r>
          </a:p>
          <a:p>
            <a:r>
              <a:rPr lang="en-US" dirty="0"/>
              <a:t>Talks on Wednesday will be timed, strictly</a:t>
            </a:r>
          </a:p>
          <a:p>
            <a:pPr lvl="1"/>
            <a:r>
              <a:rPr lang="en-US" dirty="0"/>
              <a:t>You will be evaluated on what you present</a:t>
            </a:r>
          </a:p>
          <a:p>
            <a:pPr lvl="1"/>
            <a:r>
              <a:rPr lang="en-US" dirty="0"/>
              <a:t>Practice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EFD4C-695C-27B8-F3D2-2C6537E7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1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5E67-F642-E1C9-C20B-6628E9ED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(Some) Types of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39C6-1CE3-F3C2-D7D8-4F6D2826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Face validity- </a:t>
            </a:r>
            <a:r>
              <a:rPr lang="en-US" dirty="0"/>
              <a:t>passes the “sniff test” </a:t>
            </a:r>
          </a:p>
          <a:p>
            <a:r>
              <a:rPr lang="en-US" b="1" dirty="0"/>
              <a:t>Content validity </a:t>
            </a:r>
            <a:r>
              <a:rPr lang="en-US" dirty="0"/>
              <a:t>-  do you actually measure the entirety of what you think you’re measuring?</a:t>
            </a:r>
          </a:p>
          <a:p>
            <a:r>
              <a:rPr lang="en-US" b="1" dirty="0"/>
              <a:t>Convergent validity </a:t>
            </a:r>
            <a:r>
              <a:rPr lang="en-US" dirty="0"/>
              <a:t>– aligns OK with other things that measure the same concept</a:t>
            </a:r>
          </a:p>
          <a:p>
            <a:r>
              <a:rPr lang="en-US" b="1" dirty="0"/>
              <a:t>Discriminant validity </a:t>
            </a:r>
            <a:r>
              <a:rPr lang="en-US" dirty="0"/>
              <a:t>– doesn’t measure what it is not supposed to be measuring</a:t>
            </a:r>
          </a:p>
          <a:p>
            <a:r>
              <a:rPr lang="en-US" b="1" dirty="0"/>
              <a:t>Predictive validity </a:t>
            </a:r>
            <a:r>
              <a:rPr lang="en-US" dirty="0"/>
              <a:t>– predicts things we expect it would predict</a:t>
            </a:r>
          </a:p>
          <a:p>
            <a:r>
              <a:rPr lang="en-US" b="1" dirty="0"/>
              <a:t>Consequential validity </a:t>
            </a:r>
            <a:r>
              <a:rPr lang="en-US" dirty="0"/>
              <a:t>– what are the impacts of us measuring this 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26D6-8F18-5523-7AAF-06916B9A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59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673-34E5-4A39-32CA-AEBD4FCD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C959F-04FF-3D77-D3B0-1B7C6D38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 say I am going to measure criminality based on a model trained to differentiate </a:t>
            </a:r>
            <a:r>
              <a:rPr lang="en-US" sz="3600" b="1" dirty="0"/>
              <a:t>mugshots </a:t>
            </a:r>
            <a:r>
              <a:rPr lang="en-US" sz="3600" dirty="0"/>
              <a:t>from </a:t>
            </a:r>
            <a:r>
              <a:rPr lang="en-US" sz="3600" b="1" dirty="0"/>
              <a:t>profile pictures on LinkedIn</a:t>
            </a:r>
          </a:p>
          <a:p>
            <a:r>
              <a:rPr lang="en-US" sz="3600" dirty="0"/>
              <a:t>Pick two kinds of validity and assess the validity of this measure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DF464-B4AA-E6ED-E356-8539779A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1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D0AC-AD3F-CB8D-1615-A6E84B9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86822-F4F5-F21C-6C83-D90E9A50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28E91-9D7D-14B3-1806-6648BD2A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2" y="1650794"/>
            <a:ext cx="11118001" cy="2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50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3BD5-3328-E96B-0ED7-CC7CBBB8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“Bias in AI”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158F5-832C-FA94-11B3-20839322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7BB8D-B48A-093E-485D-B9D207DE3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050058"/>
            <a:ext cx="6413500" cy="4757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8A495E-0157-0381-23F0-1DF44DA067D5}"/>
              </a:ext>
            </a:extLst>
          </p:cNvPr>
          <p:cNvSpPr txBox="1"/>
          <p:nvPr/>
        </p:nvSpPr>
        <p:spPr>
          <a:xfrm>
            <a:off x="2362200" y="5918282"/>
            <a:ext cx="758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blaisea</a:t>
            </a:r>
            <a:r>
              <a:rPr lang="en-US" dirty="0"/>
              <a:t>/physiognomys-new-clothes-f2d4b59fdd6a</a:t>
            </a:r>
          </a:p>
        </p:txBody>
      </p:sp>
    </p:spTree>
    <p:extLst>
      <p:ext uri="{BB962C8B-B14F-4D97-AF65-F5344CB8AC3E}">
        <p14:creationId xmlns:p14="http://schemas.microsoft.com/office/powerpoint/2010/main" val="1997771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D216-34CC-3B2E-B88B-56CD4A90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measuring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E29B4-E965-0D10-D635-8DFEA3F3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many, many ways to measure</a:t>
            </a:r>
          </a:p>
          <a:p>
            <a:r>
              <a:rPr lang="en-US" dirty="0"/>
              <a:t>We’ll go over three in the next few weeks:</a:t>
            </a:r>
          </a:p>
          <a:p>
            <a:pPr lvl="1"/>
            <a:r>
              <a:rPr lang="en-US" dirty="0"/>
              <a:t>Causal inference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Experimental: (Algorithmic) Audits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Observational: Statistical models for causal inference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Measuring beliefs using text data (NLP)</a:t>
            </a:r>
          </a:p>
          <a:p>
            <a:r>
              <a:rPr lang="en-US" dirty="0"/>
              <a:t>Examples of things we won’t cover:</a:t>
            </a:r>
          </a:p>
          <a:p>
            <a:pPr lvl="1"/>
            <a:r>
              <a:rPr lang="en-US" dirty="0"/>
              <a:t>Social network analysis</a:t>
            </a:r>
          </a:p>
          <a:p>
            <a:pPr lvl="1"/>
            <a:r>
              <a:rPr lang="en-US" dirty="0"/>
              <a:t>Image analysis</a:t>
            </a:r>
          </a:p>
          <a:p>
            <a:pPr lvl="1"/>
            <a:r>
              <a:rPr lang="en-US" dirty="0"/>
              <a:t>Simulation / Theoretical modeling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36CE6-B0FB-683F-113A-F779A79A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7375-CB9F-1FF4-A53B-342F9AB3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74D9-A782-4C8F-F379-8B36ABDE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review of basic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F0B6-1732-4CF8-D63B-D15E558B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9B23C-E280-4DB3-E6E6-085D5546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E773A-2365-81B1-5879-E1E414EF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7"/>
            <a:ext cx="10515600" cy="4616541"/>
          </a:xfrm>
        </p:spPr>
        <p:txBody>
          <a:bodyPr>
            <a:normAutofit/>
          </a:bodyPr>
          <a:lstStyle/>
          <a:p>
            <a:r>
              <a:rPr lang="en-US" sz="3600" dirty="0"/>
              <a:t> Why measure?</a:t>
            </a:r>
          </a:p>
          <a:p>
            <a:r>
              <a:rPr lang="en-US" sz="3600" dirty="0"/>
              <a:t> What exactly are we trying to measure when we are “measuring white supremacy”?</a:t>
            </a:r>
          </a:p>
          <a:p>
            <a:r>
              <a:rPr lang="en-US" sz="3600" dirty="0"/>
              <a:t> How do we get the data we need?</a:t>
            </a:r>
          </a:p>
          <a:p>
            <a:r>
              <a:rPr lang="en-US" sz="3600" dirty="0"/>
              <a:t> What analytical tools do we need?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53FC8-C16B-F779-AE27-61BB68AA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551D-8F61-9402-EA53-91577603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9496-BFC9-C893-FB81-6487AB492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the need for measurement? Think a minute, give me a concrete example of where </a:t>
            </a:r>
            <a:r>
              <a:rPr lang="en-US" i="1" dirty="0"/>
              <a:t>any kind </a:t>
            </a:r>
            <a:r>
              <a:rPr lang="en-US" dirty="0"/>
              <a:t>of measurement is useful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4AA7-8098-7A29-CFD7-7FDD506B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551D-8F61-9402-EA53-91577603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9496-BFC9-C893-FB81-6487AB492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measure to </a:t>
            </a:r>
            <a:r>
              <a:rPr lang="en-US" b="1" dirty="0"/>
              <a:t>know </a:t>
            </a:r>
            <a:r>
              <a:rPr lang="en-US" dirty="0"/>
              <a:t>or to </a:t>
            </a:r>
            <a:r>
              <a:rPr lang="en-US" b="1" dirty="0"/>
              <a:t>show</a:t>
            </a:r>
          </a:p>
          <a:p>
            <a:r>
              <a:rPr lang="en-US" dirty="0"/>
              <a:t>Know</a:t>
            </a:r>
          </a:p>
          <a:p>
            <a:pPr lvl="1"/>
            <a:r>
              <a:rPr lang="en-US" dirty="0"/>
              <a:t>So we can change/improve/understand</a:t>
            </a:r>
          </a:p>
          <a:p>
            <a:pPr lvl="1"/>
            <a:r>
              <a:rPr lang="en-US" dirty="0"/>
              <a:t>How big is the problem?</a:t>
            </a:r>
          </a:p>
          <a:p>
            <a:pPr lvl="1"/>
            <a:r>
              <a:rPr lang="en-US" dirty="0"/>
              <a:t>Did what I tried have any impact?</a:t>
            </a:r>
          </a:p>
          <a:p>
            <a:r>
              <a:rPr lang="en-US" dirty="0"/>
              <a:t>Show</a:t>
            </a:r>
          </a:p>
          <a:p>
            <a:pPr lvl="1"/>
            <a:r>
              <a:rPr lang="en-US" dirty="0"/>
              <a:t>To convince other people of things</a:t>
            </a:r>
          </a:p>
          <a:p>
            <a:pPr lvl="1"/>
            <a:r>
              <a:rPr lang="en-US" dirty="0"/>
              <a:t>See?! Look how big this problem is!</a:t>
            </a:r>
          </a:p>
          <a:p>
            <a:pPr lvl="1"/>
            <a:r>
              <a:rPr lang="en-US" dirty="0"/>
              <a:t>See?! This problem impacts all of us!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4AA7-8098-7A29-CFD7-7FDD506B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551D-8F61-9402-EA53-91577603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measurement is </a:t>
            </a:r>
            <a:r>
              <a:rPr lang="en-US" i="1" dirty="0"/>
              <a:t>hard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9496-BFC9-C893-FB81-6487AB492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79" y="1464026"/>
            <a:ext cx="4725771" cy="3873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Researchers’ expertise, prior beliefs, and expectations barely predict the wide variation in research outcomes. More than 95% of the total variance in numerical results remains unexplained even after qualitative coding of all identifiable decisions in each team’s workflow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4AA7-8098-7A29-CFD7-7FDD506B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AC238-4B3C-C264-3FE2-4E28E62C8D5C}"/>
              </a:ext>
            </a:extLst>
          </p:cNvPr>
          <p:cNvSpPr txBox="1"/>
          <p:nvPr/>
        </p:nvSpPr>
        <p:spPr>
          <a:xfrm>
            <a:off x="2933700" y="5800746"/>
            <a:ext cx="789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www.pnas.org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/full/10.1073/pnas.2203150119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03EE1D-D21B-73E4-497F-454C07FA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492250"/>
            <a:ext cx="6362582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6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551D-8F61-9402-EA53-91577603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measurement is </a:t>
            </a:r>
            <a:r>
              <a:rPr lang="en-US" i="1" dirty="0"/>
              <a:t>hard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4AA7-8098-7A29-CFD7-7FDD506B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D6D33-87C1-5F2B-C0C7-8F4C4905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860921"/>
            <a:ext cx="7772400" cy="2366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2518B9-DF19-2494-FB1C-C06C72A56DD9}"/>
              </a:ext>
            </a:extLst>
          </p:cNvPr>
          <p:cNvSpPr txBox="1"/>
          <p:nvPr/>
        </p:nvSpPr>
        <p:spPr>
          <a:xfrm>
            <a:off x="190500" y="4382457"/>
            <a:ext cx="763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journals.sagepub.com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/pdf/10.1177/2515245917747646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ABFDD-099E-B454-C860-E3F89C821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54155" y="1540745"/>
            <a:ext cx="4483100" cy="35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2511-1BC3-406E-4129-274AAC22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8" y="165430"/>
            <a:ext cx="11361521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there are other challenges to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FE5-D67B-D707-CADA-DB6F8FD7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Facebook says it plans to remove posts with false vaccine claims. - The New  York Times">
            <a:extLst>
              <a:ext uri="{FF2B5EF4-FFF2-40B4-BE49-F238E27FC236}">
                <a16:creationId xmlns:a16="http://schemas.microsoft.com/office/drawing/2014/main" id="{4D996276-13DC-E8A8-4364-DFAD8381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60" y="1358421"/>
            <a:ext cx="8645037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398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_pres" id="{40A81E82-30C6-5B44-90ED-89E37171CDFA}" vid="{0A44E2B1-83CE-BE4C-9993-1082FC26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30316</TotalTime>
  <Words>1383</Words>
  <Application>Microsoft Macintosh PowerPoint</Application>
  <PresentationFormat>Widescreen</PresentationFormat>
  <Paragraphs>214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Futura Medium</vt:lpstr>
      <vt:lpstr>Menlo</vt:lpstr>
      <vt:lpstr>Open Sans</vt:lpstr>
      <vt:lpstr>Wingdings</vt:lpstr>
      <vt:lpstr>2_Office Theme</vt:lpstr>
      <vt:lpstr>PowerPoint Presentation</vt:lpstr>
      <vt:lpstr>Attendance: Abigail Z. Jacobs</vt:lpstr>
      <vt:lpstr>Projects</vt:lpstr>
      <vt:lpstr>Today</vt:lpstr>
      <vt:lpstr>Why do we measure?</vt:lpstr>
      <vt:lpstr>Why do we measure?</vt:lpstr>
      <vt:lpstr>But measurement is hard</vt:lpstr>
      <vt:lpstr>But measurement is hard</vt:lpstr>
      <vt:lpstr>And there are other challenges to measurement</vt:lpstr>
      <vt:lpstr>Bottom line</vt:lpstr>
      <vt:lpstr>PowerPoint Presentation</vt:lpstr>
      <vt:lpstr>Today</vt:lpstr>
      <vt:lpstr>Well, what do you think?</vt:lpstr>
      <vt:lpstr>What we are trying to measure</vt:lpstr>
      <vt:lpstr>Some examples – Individual Beliefs</vt:lpstr>
      <vt:lpstr>Some examples – Macro-level effects</vt:lpstr>
      <vt:lpstr>A side note – “measuring” with simulation</vt:lpstr>
      <vt:lpstr>Bottom line</vt:lpstr>
      <vt:lpstr>Today</vt:lpstr>
      <vt:lpstr>Some things to keep in mind for coming exercise</vt:lpstr>
      <vt:lpstr>Exercise</vt:lpstr>
      <vt:lpstr>Data as a Discussion Between You and the Participants</vt:lpstr>
      <vt:lpstr>But bigger is better, right? Right?!</vt:lpstr>
      <vt:lpstr>All hope is not lost</vt:lpstr>
      <vt:lpstr>ML pipeline</vt:lpstr>
      <vt:lpstr>Big reveal: the ML pipeline is a measurement pipeline with different analytical tools</vt:lpstr>
      <vt:lpstr>Today</vt:lpstr>
      <vt:lpstr>Tools for measurement</vt:lpstr>
      <vt:lpstr>Validity and Reliability</vt:lpstr>
      <vt:lpstr>(Some) Types of Validity</vt:lpstr>
      <vt:lpstr>Exercise</vt:lpstr>
      <vt:lpstr>Linking to Fairness</vt:lpstr>
      <vt:lpstr>Linking to “Bias in AI”</vt:lpstr>
      <vt:lpstr>Tools for measuring</vt:lpstr>
      <vt:lpstr>If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114</cp:revision>
  <dcterms:created xsi:type="dcterms:W3CDTF">2020-05-29T17:58:58Z</dcterms:created>
  <dcterms:modified xsi:type="dcterms:W3CDTF">2023-03-06T16:20:42Z</dcterms:modified>
</cp:coreProperties>
</file>