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1" r:id="rId1"/>
  </p:sldMasterIdLst>
  <p:notesMasterIdLst>
    <p:notesMasterId r:id="rId23"/>
  </p:notesMasterIdLst>
  <p:handoutMasterIdLst>
    <p:handoutMasterId r:id="rId24"/>
  </p:handoutMasterIdLst>
  <p:sldIdLst>
    <p:sldId id="344" r:id="rId2"/>
    <p:sldId id="302" r:id="rId3"/>
    <p:sldId id="347" r:id="rId4"/>
    <p:sldId id="318" r:id="rId5"/>
    <p:sldId id="325" r:id="rId6"/>
    <p:sldId id="333" r:id="rId7"/>
    <p:sldId id="326" r:id="rId8"/>
    <p:sldId id="340" r:id="rId9"/>
    <p:sldId id="341" r:id="rId10"/>
    <p:sldId id="342" r:id="rId11"/>
    <p:sldId id="343" r:id="rId12"/>
    <p:sldId id="320" r:id="rId13"/>
    <p:sldId id="345" r:id="rId14"/>
    <p:sldId id="321" r:id="rId15"/>
    <p:sldId id="328" r:id="rId16"/>
    <p:sldId id="329" r:id="rId17"/>
    <p:sldId id="346" r:id="rId18"/>
    <p:sldId id="338" r:id="rId19"/>
    <p:sldId id="322" r:id="rId20"/>
    <p:sldId id="348" r:id="rId21"/>
    <p:sldId id="324" r:id="rId22"/>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BB"/>
    <a:srgbClr val="00C7B1"/>
    <a:srgbClr val="828383"/>
    <a:srgbClr val="666666"/>
    <a:srgbClr val="4DC3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54"/>
    <p:restoredTop sz="80027" autoAdjust="0"/>
  </p:normalViewPr>
  <p:slideViewPr>
    <p:cSldViewPr snapToGrid="0" snapToObjects="1">
      <p:cViewPr varScale="1">
        <p:scale>
          <a:sx n="103" d="100"/>
          <a:sy n="103" d="100"/>
        </p:scale>
        <p:origin x="1216" y="184"/>
      </p:cViewPr>
      <p:guideLst/>
    </p:cSldViewPr>
  </p:slideViewPr>
  <p:outlineViewPr>
    <p:cViewPr>
      <p:scale>
        <a:sx n="33" d="100"/>
        <a:sy n="33" d="100"/>
      </p:scale>
      <p:origin x="0" y="-6064"/>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7" d="100"/>
          <a:sy n="87" d="100"/>
        </p:scale>
        <p:origin x="3904"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1D33A1-6D17-2C4C-B4C2-C83DB37352CC}" type="datetimeFigureOut">
              <a:rPr lang="en-US" smtClean="0">
                <a:latin typeface="Arial" charset="0"/>
              </a:rPr>
              <a:t>3/20/23</a:t>
            </a:fld>
            <a:endParaRPr lang="en-US" dirty="0">
              <a:latin typeface="Arial"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B59171E-5108-1245-8B63-E8B205C9AF87}" type="slidenum">
              <a:rPr lang="en-US" smtClean="0">
                <a:latin typeface="Arial" charset="0"/>
              </a:rPr>
              <a:t>‹#›</a:t>
            </a:fld>
            <a:endParaRPr lang="en-US" dirty="0">
              <a:latin typeface="Arial" charset="0"/>
            </a:endParaRPr>
          </a:p>
        </p:txBody>
      </p:sp>
    </p:spTree>
    <p:extLst>
      <p:ext uri="{BB962C8B-B14F-4D97-AF65-F5344CB8AC3E}">
        <p14:creationId xmlns:p14="http://schemas.microsoft.com/office/powerpoint/2010/main" val="967542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charset="0"/>
              </a:defRPr>
            </a:lvl1pPr>
          </a:lstStyle>
          <a:p>
            <a:fld id="{5B96CA4F-2197-CC40-B4FC-798A937A9DC6}" type="datetimeFigureOut">
              <a:rPr lang="en-US" smtClean="0"/>
              <a:pPr/>
              <a:t>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charset="0"/>
              </a:defRPr>
            </a:lvl1pPr>
          </a:lstStyle>
          <a:p>
            <a:fld id="{02322656-8894-1544-92AA-01B3CF5E6182}" type="slidenum">
              <a:rPr lang="en-US" smtClean="0"/>
              <a:pPr/>
              <a:t>‹#›</a:t>
            </a:fld>
            <a:endParaRPr lang="en-US" dirty="0"/>
          </a:p>
        </p:txBody>
      </p:sp>
    </p:spTree>
    <p:extLst>
      <p:ext uri="{BB962C8B-B14F-4D97-AF65-F5344CB8AC3E}">
        <p14:creationId xmlns:p14="http://schemas.microsoft.com/office/powerpoint/2010/main" val="702750498"/>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charset="0"/>
        <a:ea typeface="+mn-ea"/>
        <a:cs typeface="+mn-cs"/>
      </a:defRPr>
    </a:lvl1pPr>
    <a:lvl2pPr marL="609585" algn="l" defTabSz="1219170" rtl="0" eaLnBrk="1" latinLnBrk="0" hangingPunct="1">
      <a:defRPr sz="1600" kern="1200">
        <a:solidFill>
          <a:schemeClr val="tx1"/>
        </a:solidFill>
        <a:latin typeface="Arial" charset="0"/>
        <a:ea typeface="+mn-ea"/>
        <a:cs typeface="+mn-cs"/>
      </a:defRPr>
    </a:lvl2pPr>
    <a:lvl3pPr marL="1219170" algn="l" defTabSz="1219170" rtl="0" eaLnBrk="1" latinLnBrk="0" hangingPunct="1">
      <a:defRPr sz="1600" kern="1200">
        <a:solidFill>
          <a:schemeClr val="tx1"/>
        </a:solidFill>
        <a:latin typeface="Arial" charset="0"/>
        <a:ea typeface="+mn-ea"/>
        <a:cs typeface="+mn-cs"/>
      </a:defRPr>
    </a:lvl3pPr>
    <a:lvl4pPr marL="1828754" algn="l" defTabSz="1219170" rtl="0" eaLnBrk="1" latinLnBrk="0" hangingPunct="1">
      <a:defRPr sz="1600" kern="1200">
        <a:solidFill>
          <a:schemeClr val="tx1"/>
        </a:solidFill>
        <a:latin typeface="Arial" charset="0"/>
        <a:ea typeface="+mn-ea"/>
        <a:cs typeface="+mn-cs"/>
      </a:defRPr>
    </a:lvl4pPr>
    <a:lvl5pPr marL="2438339" algn="l" defTabSz="1219170" rtl="0" eaLnBrk="1" latinLnBrk="0" hangingPunct="1">
      <a:defRPr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600" kern="1200" dirty="0">
                <a:solidFill>
                  <a:schemeClr val="tx1"/>
                </a:solidFill>
                <a:effectLst/>
                <a:latin typeface="Arial" charset="0"/>
                <a:ea typeface="+mn-ea"/>
                <a:cs typeface="+mn-cs"/>
              </a:rPr>
              <a:t>An early expression of this feeling was the Luddite movement, still used in modern language to describe people with a “small minded opposition to new technology”</a:t>
            </a:r>
          </a:p>
          <a:p>
            <a:pPr lvl="1"/>
            <a:r>
              <a:rPr lang="en-US" sz="1600" kern="1200" dirty="0">
                <a:solidFill>
                  <a:schemeClr val="tx1"/>
                </a:solidFill>
                <a:effectLst/>
                <a:latin typeface="Arial" charset="0"/>
                <a:ea typeface="+mn-ea"/>
                <a:cs typeface="+mn-cs"/>
              </a:rPr>
              <a:t>However, the real Luddites weren’t superstitious or small minded, but realized that new technology entering the workplace in the early 19</a:t>
            </a:r>
            <a:r>
              <a:rPr lang="en-US" sz="1600" kern="1200" baseline="30000" dirty="0">
                <a:solidFill>
                  <a:schemeClr val="tx1"/>
                </a:solidFill>
                <a:effectLst/>
                <a:latin typeface="Arial" charset="0"/>
                <a:ea typeface="+mn-ea"/>
                <a:cs typeface="+mn-cs"/>
              </a:rPr>
              <a:t>th</a:t>
            </a:r>
            <a:r>
              <a:rPr lang="en-US" sz="1600" kern="1200" dirty="0">
                <a:solidFill>
                  <a:schemeClr val="tx1"/>
                </a:solidFill>
                <a:effectLst/>
                <a:latin typeface="Arial" charset="0"/>
                <a:ea typeface="+mn-ea"/>
                <a:cs typeface="+mn-cs"/>
              </a:rPr>
              <a:t> century was a real threat to their rights in the workplace and greatly shifted bargaining power in favor of management</a:t>
            </a:r>
          </a:p>
          <a:p>
            <a:pPr lvl="1"/>
            <a:r>
              <a:rPr lang="en-US" sz="1600" kern="1200" dirty="0">
                <a:solidFill>
                  <a:schemeClr val="tx1"/>
                </a:solidFill>
                <a:effectLst/>
                <a:latin typeface="Arial" charset="0"/>
                <a:ea typeface="+mn-ea"/>
                <a:cs typeface="+mn-cs"/>
              </a:rPr>
              <a:t>They also rallied against the increasingly unsafe and squalid working conditions of the early Industrial Revolution</a:t>
            </a:r>
          </a:p>
        </p:txBody>
      </p:sp>
      <p:sp>
        <p:nvSpPr>
          <p:cNvPr id="4" name="Slide Number Placeholder 3"/>
          <p:cNvSpPr>
            <a:spLocks noGrp="1"/>
          </p:cNvSpPr>
          <p:nvPr>
            <p:ph type="sldNum" sz="quarter" idx="5"/>
          </p:nvPr>
        </p:nvSpPr>
        <p:spPr/>
        <p:txBody>
          <a:bodyPr/>
          <a:lstStyle/>
          <a:p>
            <a:fld id="{02322656-8894-1544-92AA-01B3CF5E6182}" type="slidenum">
              <a:rPr lang="en-US" smtClean="0"/>
              <a:pPr/>
              <a:t>4</a:t>
            </a:fld>
            <a:endParaRPr lang="en-US" dirty="0"/>
          </a:p>
        </p:txBody>
      </p:sp>
    </p:spTree>
    <p:extLst>
      <p:ext uri="{BB962C8B-B14F-4D97-AF65-F5344CB8AC3E}">
        <p14:creationId xmlns:p14="http://schemas.microsoft.com/office/powerpoint/2010/main" val="960184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21</a:t>
            </a:fld>
            <a:endParaRPr lang="en-US" dirty="0"/>
          </a:p>
        </p:txBody>
      </p:sp>
    </p:spTree>
    <p:extLst>
      <p:ext uri="{BB962C8B-B14F-4D97-AF65-F5344CB8AC3E}">
        <p14:creationId xmlns:p14="http://schemas.microsoft.com/office/powerpoint/2010/main" val="810674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Participatory action research developed in different places around the world, including </a:t>
            </a:r>
            <a:r>
              <a:rPr lang="en-US" sz="1600" b="0" i="0" u="none" strike="noStrike" kern="1200" dirty="0">
                <a:solidFill>
                  <a:schemeClr val="tx1"/>
                </a:solidFill>
                <a:effectLst/>
                <a:latin typeface="Arial" charset="0"/>
                <a:ea typeface="+mn-ea"/>
                <a:cs typeface="+mn-cs"/>
              </a:rPr>
              <a:t>Tanzania, India, Brazil, Peru, Columbia, etc.</a:t>
            </a:r>
            <a:r>
              <a:rPr lang="en-US" dirty="0"/>
              <a:t> These separate projects emerged almost simultaneously, between the 50s and 70s, but it was not until 1982 that connections between them were drawn. Paulo Freire, who was primarily responsible for popularizing the movement, gave a speech at the International Participatory Research Network that tied these threads together.</a:t>
            </a:r>
          </a:p>
        </p:txBody>
      </p:sp>
      <p:sp>
        <p:nvSpPr>
          <p:cNvPr id="4" name="Slide Number Placeholder 3"/>
          <p:cNvSpPr>
            <a:spLocks noGrp="1"/>
          </p:cNvSpPr>
          <p:nvPr>
            <p:ph type="sldNum" sz="quarter" idx="5"/>
          </p:nvPr>
        </p:nvSpPr>
        <p:spPr/>
        <p:txBody>
          <a:bodyPr/>
          <a:lstStyle/>
          <a:p>
            <a:fld id="{02322656-8894-1544-92AA-01B3CF5E6182}" type="slidenum">
              <a:rPr lang="en-US" smtClean="0"/>
              <a:pPr/>
              <a:t>8</a:t>
            </a:fld>
            <a:endParaRPr lang="en-US" dirty="0"/>
          </a:p>
        </p:txBody>
      </p:sp>
    </p:spTree>
    <p:extLst>
      <p:ext uri="{BB962C8B-B14F-4D97-AF65-F5344CB8AC3E}">
        <p14:creationId xmlns:p14="http://schemas.microsoft.com/office/powerpoint/2010/main" val="3125745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600" b="0" i="0" u="none" strike="noStrike" kern="1200" dirty="0">
                <a:solidFill>
                  <a:schemeClr val="tx1"/>
                </a:solidFill>
                <a:effectLst/>
                <a:latin typeface="Arial" charset="0"/>
                <a:ea typeface="+mn-ea"/>
                <a:cs typeface="+mn-cs"/>
              </a:rPr>
              <a:t>ELEMENTS OF PAR</a:t>
            </a:r>
            <a:endParaRPr lang="en-US" dirty="0">
              <a:effectLst/>
            </a:endParaRPr>
          </a:p>
          <a:p>
            <a:pPr rtl="0" fontAlgn="base"/>
            <a:r>
              <a:rPr lang="en-US" sz="1600" b="0" i="0" u="none" strike="noStrike" kern="1200" dirty="0">
                <a:solidFill>
                  <a:schemeClr val="tx1"/>
                </a:solidFill>
                <a:effectLst/>
                <a:latin typeface="Arial" charset="0"/>
                <a:ea typeface="+mn-ea"/>
                <a:cs typeface="+mn-cs"/>
              </a:rPr>
              <a:t>Participation/</a:t>
            </a:r>
            <a:r>
              <a:rPr lang="en-US" sz="1600" b="0" i="0" u="none" strike="noStrike" kern="1200" dirty="0" err="1">
                <a:solidFill>
                  <a:schemeClr val="tx1"/>
                </a:solidFill>
                <a:effectLst/>
                <a:latin typeface="Arial" charset="0"/>
                <a:ea typeface="+mn-ea"/>
                <a:cs typeface="+mn-cs"/>
              </a:rPr>
              <a:t>Vivencia</a:t>
            </a:r>
            <a:r>
              <a:rPr lang="en-US" sz="1600" b="0" i="0" u="none" strike="noStrike" kern="1200" dirty="0">
                <a:solidFill>
                  <a:schemeClr val="tx1"/>
                </a:solidFill>
                <a:effectLst/>
                <a:latin typeface="Arial" charset="0"/>
                <a:ea typeface="+mn-ea"/>
                <a:cs typeface="+mn-cs"/>
              </a:rPr>
              <a:t> (Fals Borda, but adapted from </a:t>
            </a:r>
            <a:r>
              <a:rPr lang="en-US" sz="1600" b="0" i="0" u="none" strike="noStrike" kern="1200" dirty="0" err="1">
                <a:solidFill>
                  <a:schemeClr val="tx1"/>
                </a:solidFill>
                <a:effectLst/>
                <a:latin typeface="Arial" charset="0"/>
                <a:ea typeface="+mn-ea"/>
                <a:cs typeface="+mn-cs"/>
              </a:rPr>
              <a:t>Gasset</a:t>
            </a:r>
            <a:r>
              <a:rPr lang="en-US" sz="1600" b="0" i="0" u="none" strike="noStrike" kern="1200" dirty="0">
                <a:solidFill>
                  <a:schemeClr val="tx1"/>
                </a:solidFill>
                <a:effectLst/>
                <a:latin typeface="Arial" charset="0"/>
                <a:ea typeface="+mn-ea"/>
                <a:cs typeface="+mn-cs"/>
              </a:rPr>
              <a:t>, a Spanish philosopher): “a full experience of an event with its all possibilities, lived through direct participation” (p. 212): This is where the idea of participatory research came from, i.e., either recruiting co-researchers with lived experience or conducting research on one’s own lived experience in partnership with others. But </a:t>
            </a:r>
            <a:r>
              <a:rPr lang="en-US" sz="1600" b="0" i="0" u="none" strike="noStrike" kern="1200" dirty="0" err="1">
                <a:solidFill>
                  <a:schemeClr val="tx1"/>
                </a:solidFill>
                <a:effectLst/>
                <a:latin typeface="Arial" charset="0"/>
                <a:ea typeface="+mn-ea"/>
                <a:cs typeface="+mn-cs"/>
              </a:rPr>
              <a:t>vivencia</a:t>
            </a:r>
            <a:r>
              <a:rPr lang="en-US" sz="1600" b="0" i="0" u="none" strike="noStrike" kern="1200" dirty="0">
                <a:solidFill>
                  <a:schemeClr val="tx1"/>
                </a:solidFill>
                <a:effectLst/>
                <a:latin typeface="Arial" charset="0"/>
                <a:ea typeface="+mn-ea"/>
                <a:cs typeface="+mn-cs"/>
              </a:rPr>
              <a:t> is meant to be a transformative via “participation, sharing, sensing, feeling, and thinking” (p. 212)</a:t>
            </a:r>
          </a:p>
          <a:p>
            <a:pPr rtl="0" fontAlgn="base"/>
            <a:r>
              <a:rPr lang="en-US" sz="1600" b="0" i="0" u="none" strike="noStrike" kern="1200" dirty="0">
                <a:solidFill>
                  <a:schemeClr val="tx1"/>
                </a:solidFill>
                <a:effectLst/>
                <a:latin typeface="Arial" charset="0"/>
                <a:ea typeface="+mn-ea"/>
                <a:cs typeface="+mn-cs"/>
              </a:rPr>
              <a:t>Action/Praxis: “The transformation of </a:t>
            </a:r>
            <a:r>
              <a:rPr lang="en-US" sz="1600" b="0" i="0" u="none" strike="noStrike" kern="1200" dirty="0" err="1">
                <a:solidFill>
                  <a:schemeClr val="tx1"/>
                </a:solidFill>
                <a:effectLst/>
                <a:latin typeface="Arial" charset="0"/>
                <a:ea typeface="+mn-ea"/>
                <a:cs typeface="+mn-cs"/>
              </a:rPr>
              <a:t>vivencia</a:t>
            </a:r>
            <a:r>
              <a:rPr lang="en-US" sz="1600" b="0" i="0" u="none" strike="noStrike" kern="1200" dirty="0">
                <a:solidFill>
                  <a:schemeClr val="tx1"/>
                </a:solidFill>
                <a:effectLst/>
                <a:latin typeface="Arial" charset="0"/>
                <a:ea typeface="+mn-ea"/>
                <a:cs typeface="+mn-cs"/>
              </a:rPr>
              <a:t> . . . to a different collectively defined lived experience happens through action - praxis . . . Praxis implies a critical reflection, awareness of the process, and its aim . . . it must reach beyond abstract ideas about what you (must) do to improve your community and/or what you do to produce material goods, to what you do on a day-to-day basis to survive . . . Action as praxis . . . requires constant reflection and dialogue during the change process . . . The goal of PAR is . . . [to] give the oppressed members of a community or social group the capabilities of critiquing their own praxis of the immediate” (p. 212). The focus is particularly on changing power relations here - not simply including those who are marginalized in existing process (which would reflect a more positivist view where researchers are essentially “data owners” and participants are exploited for their knowledge by others who accumulate it in the form of wealth and expertise).</a:t>
            </a:r>
          </a:p>
        </p:txBody>
      </p:sp>
      <p:sp>
        <p:nvSpPr>
          <p:cNvPr id="4" name="Slide Number Placeholder 3"/>
          <p:cNvSpPr>
            <a:spLocks noGrp="1"/>
          </p:cNvSpPr>
          <p:nvPr>
            <p:ph type="sldNum" sz="quarter" idx="5"/>
          </p:nvPr>
        </p:nvSpPr>
        <p:spPr/>
        <p:txBody>
          <a:bodyPr/>
          <a:lstStyle/>
          <a:p>
            <a:fld id="{02322656-8894-1544-92AA-01B3CF5E6182}" type="slidenum">
              <a:rPr lang="en-US" smtClean="0"/>
              <a:pPr/>
              <a:t>9</a:t>
            </a:fld>
            <a:endParaRPr lang="en-US" dirty="0"/>
          </a:p>
        </p:txBody>
      </p:sp>
    </p:spTree>
    <p:extLst>
      <p:ext uri="{BB962C8B-B14F-4D97-AF65-F5344CB8AC3E}">
        <p14:creationId xmlns:p14="http://schemas.microsoft.com/office/powerpoint/2010/main" val="718863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600" b="0" i="0" u="none" strike="noStrike" kern="1200" dirty="0">
                <a:solidFill>
                  <a:schemeClr val="tx1"/>
                </a:solidFill>
                <a:effectLst/>
                <a:latin typeface="Arial" charset="0"/>
                <a:ea typeface="+mn-ea"/>
                <a:cs typeface="+mn-cs"/>
              </a:rPr>
              <a:t>ELEMENTS OF PAR</a:t>
            </a:r>
            <a:endParaRPr lang="en-US" dirty="0">
              <a:effectLst/>
            </a:endParaRPr>
          </a:p>
          <a:p>
            <a:pPr rtl="0" fontAlgn="base"/>
            <a:r>
              <a:rPr lang="en-US" sz="1600" b="0" i="0" u="none" strike="noStrike" kern="1200" dirty="0">
                <a:solidFill>
                  <a:schemeClr val="tx1"/>
                </a:solidFill>
                <a:effectLst/>
                <a:latin typeface="Arial" charset="0"/>
                <a:ea typeface="+mn-ea"/>
                <a:cs typeface="+mn-cs"/>
              </a:rPr>
              <a:t>Participation/</a:t>
            </a:r>
            <a:r>
              <a:rPr lang="en-US" sz="1600" b="0" i="0" u="none" strike="noStrike" kern="1200" dirty="0" err="1">
                <a:solidFill>
                  <a:schemeClr val="tx1"/>
                </a:solidFill>
                <a:effectLst/>
                <a:latin typeface="Arial" charset="0"/>
                <a:ea typeface="+mn-ea"/>
                <a:cs typeface="+mn-cs"/>
              </a:rPr>
              <a:t>Vivencia</a:t>
            </a:r>
            <a:r>
              <a:rPr lang="en-US" sz="1600" b="0" i="0" u="none" strike="noStrike" kern="1200" dirty="0">
                <a:solidFill>
                  <a:schemeClr val="tx1"/>
                </a:solidFill>
                <a:effectLst/>
                <a:latin typeface="Arial" charset="0"/>
                <a:ea typeface="+mn-ea"/>
                <a:cs typeface="+mn-cs"/>
              </a:rPr>
              <a:t> (Fals Borda, but adapted from </a:t>
            </a:r>
            <a:r>
              <a:rPr lang="en-US" sz="1600" b="0" i="0" u="none" strike="noStrike" kern="1200" dirty="0" err="1">
                <a:solidFill>
                  <a:schemeClr val="tx1"/>
                </a:solidFill>
                <a:effectLst/>
                <a:latin typeface="Arial" charset="0"/>
                <a:ea typeface="+mn-ea"/>
                <a:cs typeface="+mn-cs"/>
              </a:rPr>
              <a:t>Gasset</a:t>
            </a:r>
            <a:r>
              <a:rPr lang="en-US" sz="1600" b="0" i="0" u="none" strike="noStrike" kern="1200" dirty="0">
                <a:solidFill>
                  <a:schemeClr val="tx1"/>
                </a:solidFill>
                <a:effectLst/>
                <a:latin typeface="Arial" charset="0"/>
                <a:ea typeface="+mn-ea"/>
                <a:cs typeface="+mn-cs"/>
              </a:rPr>
              <a:t>, a Spanish philosopher): “a full experience of an event with its all possibilities, lived through direct participation” (p. 212): This is where the idea of participatory research came from, i.e., either recruiting co-researchers with lived experience or conducting research on one’s own lived experience in partnership with others. But </a:t>
            </a:r>
            <a:r>
              <a:rPr lang="en-US" sz="1600" b="0" i="0" u="none" strike="noStrike" kern="1200" dirty="0" err="1">
                <a:solidFill>
                  <a:schemeClr val="tx1"/>
                </a:solidFill>
                <a:effectLst/>
                <a:latin typeface="Arial" charset="0"/>
                <a:ea typeface="+mn-ea"/>
                <a:cs typeface="+mn-cs"/>
              </a:rPr>
              <a:t>vivencia</a:t>
            </a:r>
            <a:r>
              <a:rPr lang="en-US" sz="1600" b="0" i="0" u="none" strike="noStrike" kern="1200" dirty="0">
                <a:solidFill>
                  <a:schemeClr val="tx1"/>
                </a:solidFill>
                <a:effectLst/>
                <a:latin typeface="Arial" charset="0"/>
                <a:ea typeface="+mn-ea"/>
                <a:cs typeface="+mn-cs"/>
              </a:rPr>
              <a:t> is meant to be a transformative via “participation, sharing, sensing, feeling, and thinking” (p. 212)</a:t>
            </a:r>
          </a:p>
          <a:p>
            <a:pPr rtl="0" fontAlgn="base"/>
            <a:r>
              <a:rPr lang="en-US" sz="1600" b="0" i="0" u="none" strike="noStrike" kern="1200" dirty="0">
                <a:solidFill>
                  <a:schemeClr val="tx1"/>
                </a:solidFill>
                <a:effectLst/>
                <a:latin typeface="Arial" charset="0"/>
                <a:ea typeface="+mn-ea"/>
                <a:cs typeface="+mn-cs"/>
              </a:rPr>
              <a:t>Action/Praxis: “The transformation of </a:t>
            </a:r>
            <a:r>
              <a:rPr lang="en-US" sz="1600" b="0" i="0" u="none" strike="noStrike" kern="1200" dirty="0" err="1">
                <a:solidFill>
                  <a:schemeClr val="tx1"/>
                </a:solidFill>
                <a:effectLst/>
                <a:latin typeface="Arial" charset="0"/>
                <a:ea typeface="+mn-ea"/>
                <a:cs typeface="+mn-cs"/>
              </a:rPr>
              <a:t>vivencia</a:t>
            </a:r>
            <a:r>
              <a:rPr lang="en-US" sz="1600" b="0" i="0" u="none" strike="noStrike" kern="1200" dirty="0">
                <a:solidFill>
                  <a:schemeClr val="tx1"/>
                </a:solidFill>
                <a:effectLst/>
                <a:latin typeface="Arial" charset="0"/>
                <a:ea typeface="+mn-ea"/>
                <a:cs typeface="+mn-cs"/>
              </a:rPr>
              <a:t> . . . to a different collectively defined lived experience happens through action - praxis . . . Praxis implies a critical reflection, awareness of the process, and its aim . . . it must reach beyond abstract ideas about what you (must) do to improve your community and/or what you do to produce material goods, to what you do on a day-to-day basis to survive . . . Action as praxis . . . requires constant reflection and dialogue during the change process . . . The goal of PAR is . . . [to] give the oppressed members of a community or social group the capabilities of critiquing their own praxis of the immediate” (p. 212). The focus is particularly on changing power relations here - not simply including those who are marginalized in existing process (which would reflect a more positivist view where researchers are essentially “data owners” and participants are exploited for their knowledge by others who accumulate it in the form of wealth and expertise).</a:t>
            </a:r>
          </a:p>
        </p:txBody>
      </p:sp>
      <p:sp>
        <p:nvSpPr>
          <p:cNvPr id="4" name="Slide Number Placeholder 3"/>
          <p:cNvSpPr>
            <a:spLocks noGrp="1"/>
          </p:cNvSpPr>
          <p:nvPr>
            <p:ph type="sldNum" sz="quarter" idx="5"/>
          </p:nvPr>
        </p:nvSpPr>
        <p:spPr/>
        <p:txBody>
          <a:bodyPr/>
          <a:lstStyle/>
          <a:p>
            <a:fld id="{02322656-8894-1544-92AA-01B3CF5E6182}" type="slidenum">
              <a:rPr lang="en-US" smtClean="0"/>
              <a:pPr/>
              <a:t>10</a:t>
            </a:fld>
            <a:endParaRPr lang="en-US" dirty="0"/>
          </a:p>
        </p:txBody>
      </p:sp>
    </p:spTree>
    <p:extLst>
      <p:ext uri="{BB962C8B-B14F-4D97-AF65-F5344CB8AC3E}">
        <p14:creationId xmlns:p14="http://schemas.microsoft.com/office/powerpoint/2010/main" val="1492865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11</a:t>
            </a:fld>
            <a:endParaRPr lang="en-US" dirty="0"/>
          </a:p>
        </p:txBody>
      </p:sp>
    </p:spTree>
    <p:extLst>
      <p:ext uri="{BB962C8B-B14F-4D97-AF65-F5344CB8AC3E}">
        <p14:creationId xmlns:p14="http://schemas.microsoft.com/office/powerpoint/2010/main" val="2303424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12</a:t>
            </a:fld>
            <a:endParaRPr lang="en-US" dirty="0"/>
          </a:p>
        </p:txBody>
      </p:sp>
    </p:spTree>
    <p:extLst>
      <p:ext uri="{BB962C8B-B14F-4D97-AF65-F5344CB8AC3E}">
        <p14:creationId xmlns:p14="http://schemas.microsoft.com/office/powerpoint/2010/main" val="787437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Business partner was originally pushing for individuals to collaborate and form new group constellations, but HWA pushed back on this as they prioritized maintenance of a collective and group collaboration</a:t>
            </a:r>
          </a:p>
        </p:txBody>
      </p:sp>
      <p:sp>
        <p:nvSpPr>
          <p:cNvPr id="4" name="Slide Number Placeholder 3"/>
          <p:cNvSpPr>
            <a:spLocks noGrp="1"/>
          </p:cNvSpPr>
          <p:nvPr>
            <p:ph type="sldNum" sz="quarter" idx="5"/>
          </p:nvPr>
        </p:nvSpPr>
        <p:spPr/>
        <p:txBody>
          <a:bodyPr/>
          <a:lstStyle/>
          <a:p>
            <a:fld id="{02322656-8894-1544-92AA-01B3CF5E6182}" type="slidenum">
              <a:rPr lang="en-US" smtClean="0"/>
              <a:pPr/>
              <a:t>15</a:t>
            </a:fld>
            <a:endParaRPr lang="en-US" dirty="0"/>
          </a:p>
        </p:txBody>
      </p:sp>
    </p:spTree>
    <p:extLst>
      <p:ext uri="{BB962C8B-B14F-4D97-AF65-F5344CB8AC3E}">
        <p14:creationId xmlns:p14="http://schemas.microsoft.com/office/powerpoint/2010/main" val="1994576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Business partner was originally pushing for individuals to collaborate and form new group constellations, but HWA pushed back on this as they prioritized maintenance of a collective and group collaboration</a:t>
            </a:r>
          </a:p>
        </p:txBody>
      </p:sp>
      <p:sp>
        <p:nvSpPr>
          <p:cNvPr id="4" name="Slide Number Placeholder 3"/>
          <p:cNvSpPr>
            <a:spLocks noGrp="1"/>
          </p:cNvSpPr>
          <p:nvPr>
            <p:ph type="sldNum" sz="quarter" idx="5"/>
          </p:nvPr>
        </p:nvSpPr>
        <p:spPr/>
        <p:txBody>
          <a:bodyPr/>
          <a:lstStyle/>
          <a:p>
            <a:fld id="{02322656-8894-1544-92AA-01B3CF5E6182}" type="slidenum">
              <a:rPr lang="en-US" smtClean="0"/>
              <a:pPr/>
              <a:t>16</a:t>
            </a:fld>
            <a:endParaRPr lang="en-US" dirty="0"/>
          </a:p>
        </p:txBody>
      </p:sp>
    </p:spTree>
    <p:extLst>
      <p:ext uri="{BB962C8B-B14F-4D97-AF65-F5344CB8AC3E}">
        <p14:creationId xmlns:p14="http://schemas.microsoft.com/office/powerpoint/2010/main" val="2503326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322656-8894-1544-92AA-01B3CF5E6182}" type="slidenum">
              <a:rPr lang="en-US" smtClean="0"/>
              <a:pPr/>
              <a:t>17</a:t>
            </a:fld>
            <a:endParaRPr lang="en-US" dirty="0"/>
          </a:p>
        </p:txBody>
      </p:sp>
    </p:spTree>
    <p:extLst>
      <p:ext uri="{BB962C8B-B14F-4D97-AF65-F5344CB8AC3E}">
        <p14:creationId xmlns:p14="http://schemas.microsoft.com/office/powerpoint/2010/main" val="4029626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188950" cy="6857998"/>
          </a:xfrm>
          <a:prstGeom prst="rect">
            <a:avLst/>
          </a:prstGeom>
        </p:spPr>
      </p:pic>
      <p:sp>
        <p:nvSpPr>
          <p:cNvPr id="10" name="Text Placeholder 5"/>
          <p:cNvSpPr>
            <a:spLocks noGrp="1"/>
          </p:cNvSpPr>
          <p:nvPr>
            <p:ph type="body" sz="quarter" idx="10" hasCustomPrompt="1"/>
          </p:nvPr>
        </p:nvSpPr>
        <p:spPr>
          <a:xfrm>
            <a:off x="658368" y="3968496"/>
            <a:ext cx="6638544" cy="1650381"/>
          </a:xfrm>
          <a:prstGeom prst="rect">
            <a:avLst/>
          </a:prstGeom>
        </p:spPr>
        <p:txBody>
          <a:bodyPr lIns="0">
            <a:noAutofit/>
          </a:bodyPr>
          <a:lstStyle>
            <a:lvl1pPr marL="0" indent="0">
              <a:buNone/>
              <a:defRPr sz="2800" b="0" i="0">
                <a:solidFill>
                  <a:schemeClr val="tx1"/>
                </a:solidFill>
                <a:latin typeface="+mj-lt"/>
                <a:ea typeface="Georgia" charset="0"/>
                <a:cs typeface="Georgia" charset="0"/>
              </a:defRPr>
            </a:lvl1pPr>
          </a:lstStyle>
          <a:p>
            <a:pPr lvl="0"/>
            <a:r>
              <a:rPr lang="en-US" dirty="0"/>
              <a:t>Sub-topic</a:t>
            </a:r>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noAutofit/>
          </a:bodyPr>
          <a:lstStyle>
            <a:lvl1pPr algn="l">
              <a:lnSpc>
                <a:spcPts val="5800"/>
              </a:lnSpc>
              <a:defRPr sz="6000" b="1" i="0" cap="all" baseline="0">
                <a:solidFill>
                  <a:srgbClr val="005BBB"/>
                </a:solidFill>
                <a:latin typeface="Arial" charset="0"/>
                <a:ea typeface="Arial" charset="0"/>
                <a:cs typeface="Arial" charset="0"/>
              </a:defRPr>
            </a:lvl1pPr>
          </a:lstStyle>
          <a:p>
            <a:r>
              <a:rPr lang="en-US" dirty="0"/>
              <a:t>Presentation</a:t>
            </a:r>
            <a:br>
              <a:rPr lang="en-US" dirty="0"/>
            </a:br>
            <a:r>
              <a:rPr lang="en-US" dirty="0"/>
              <a:t>Title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368" y="5393551"/>
            <a:ext cx="2292080" cy="633531"/>
          </a:xfrm>
          <a:prstGeom prst="rect">
            <a:avLst/>
          </a:prstGeom>
        </p:spPr>
      </p:pic>
    </p:spTree>
    <p:extLst>
      <p:ext uri="{BB962C8B-B14F-4D97-AF65-F5344CB8AC3E}">
        <p14:creationId xmlns:p14="http://schemas.microsoft.com/office/powerpoint/2010/main" val="811521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11" name="Picture Placeholder 2"/>
          <p:cNvSpPr>
            <a:spLocks noGrp="1" noChangeAspect="1"/>
          </p:cNvSpPr>
          <p:nvPr>
            <p:ph type="pic" idx="13"/>
          </p:nvPr>
        </p:nvSpPr>
        <p:spPr>
          <a:xfrm>
            <a:off x="5473699" y="1143001"/>
            <a:ext cx="6718301" cy="2855295"/>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
        <p:nvSpPr>
          <p:cNvPr id="7" name="Picture Placeholder 2"/>
          <p:cNvSpPr>
            <a:spLocks noGrp="1" noChangeAspect="1"/>
          </p:cNvSpPr>
          <p:nvPr>
            <p:ph type="pic" idx="14"/>
          </p:nvPr>
        </p:nvSpPr>
        <p:spPr>
          <a:xfrm>
            <a:off x="5473699" y="3998296"/>
            <a:ext cx="3429001"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
        <p:nvSpPr>
          <p:cNvPr id="9" name="Picture Placeholder 2"/>
          <p:cNvSpPr>
            <a:spLocks noGrp="1" noChangeAspect="1"/>
          </p:cNvSpPr>
          <p:nvPr>
            <p:ph type="pic" idx="15"/>
          </p:nvPr>
        </p:nvSpPr>
        <p:spPr>
          <a:xfrm>
            <a:off x="8902701" y="3998296"/>
            <a:ext cx="3289300"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
        <p:nvSpPr>
          <p:cNvPr id="10" name="Text Placeholder 2"/>
          <p:cNvSpPr>
            <a:spLocks noGrp="1"/>
          </p:cNvSpPr>
          <p:nvPr>
            <p:ph type="body" idx="1" hasCustomPrompt="1"/>
          </p:nvPr>
        </p:nvSpPr>
        <p:spPr>
          <a:xfrm>
            <a:off x="569469" y="2189263"/>
            <a:ext cx="4002532" cy="2768327"/>
          </a:xfrm>
          <a:prstGeom prst="rect">
            <a:avLst/>
          </a:prstGeom>
        </p:spPr>
        <p:txBody>
          <a:bodyPr>
            <a:noAutofit/>
          </a:bodyPr>
          <a:lstStyle>
            <a:lvl1pPr marL="0" indent="0">
              <a:lnSpc>
                <a:spcPct val="100000"/>
              </a:lnSpc>
              <a:buNone/>
              <a:defRPr sz="1800" b="0" i="0" spc="-50" baseline="0">
                <a:solidFill>
                  <a:schemeClr val="tx1"/>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8" name="Title Placeholder 12"/>
          <p:cNvSpPr>
            <a:spLocks noGrp="1"/>
          </p:cNvSpPr>
          <p:nvPr>
            <p:ph type="title" hasCustomPrompt="1"/>
          </p:nvPr>
        </p:nvSpPr>
        <p:spPr>
          <a:xfrm>
            <a:off x="566928" y="1316736"/>
            <a:ext cx="4531638" cy="868430"/>
          </a:xfrm>
          <a:prstGeom prst="rect">
            <a:avLst/>
          </a:prstGeom>
        </p:spPr>
        <p:txBody>
          <a:bodyPr vert="horz" lIns="91440" tIns="45720" rIns="91440" bIns="45720" rtlCol="0" anchor="t" anchorCtr="0">
            <a:noAutofit/>
          </a:bodyPr>
          <a:lstStyle/>
          <a:p>
            <a:r>
              <a:rPr lang="en-US" dirty="0"/>
              <a:t>Click to </a:t>
            </a:r>
            <a:r>
              <a:rPr lang="en-US"/>
              <a:t>edit title</a:t>
            </a:r>
            <a:endParaRPr lang="en-US" dirty="0"/>
          </a:p>
        </p:txBody>
      </p:sp>
    </p:spTree>
    <p:extLst>
      <p:ext uri="{BB962C8B-B14F-4D97-AF65-F5344CB8AC3E}">
        <p14:creationId xmlns:p14="http://schemas.microsoft.com/office/powerpoint/2010/main" val="1787271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Width Photo">
    <p:spTree>
      <p:nvGrpSpPr>
        <p:cNvPr id="1" name=""/>
        <p:cNvGrpSpPr/>
        <p:nvPr/>
      </p:nvGrpSpPr>
      <p:grpSpPr>
        <a:xfrm>
          <a:off x="0" y="0"/>
          <a:ext cx="0" cy="0"/>
          <a:chOff x="0" y="0"/>
          <a:chExt cx="0" cy="0"/>
        </a:xfrm>
      </p:grpSpPr>
      <p:sp>
        <p:nvSpPr>
          <p:cNvPr id="3" name="Picture Placeholder 2"/>
          <p:cNvSpPr>
            <a:spLocks noGrp="1" noChangeAspect="1"/>
          </p:cNvSpPr>
          <p:nvPr>
            <p:ph type="pic" idx="13"/>
          </p:nvPr>
        </p:nvSpPr>
        <p:spPr>
          <a:xfrm>
            <a:off x="0" y="1143001"/>
            <a:ext cx="12192000" cy="5718174"/>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Tree>
    <p:extLst>
      <p:ext uri="{BB962C8B-B14F-4D97-AF65-F5344CB8AC3E}">
        <p14:creationId xmlns:p14="http://schemas.microsoft.com/office/powerpoint/2010/main" val="784519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0"/>
            <a:ext cx="12188952" cy="6857999"/>
          </a:xfrm>
          <a:prstGeom prst="rect">
            <a:avLst/>
          </a:prstGeom>
        </p:spPr>
      </p:pic>
      <p:sp>
        <p:nvSpPr>
          <p:cNvPr id="10" name="Text Placeholder 5"/>
          <p:cNvSpPr>
            <a:spLocks noGrp="1"/>
          </p:cNvSpPr>
          <p:nvPr>
            <p:ph type="body" sz="quarter" idx="10" hasCustomPrompt="1"/>
          </p:nvPr>
        </p:nvSpPr>
        <p:spPr>
          <a:xfrm>
            <a:off x="658368" y="3968496"/>
            <a:ext cx="6638544" cy="1650381"/>
          </a:xfrm>
          <a:prstGeom prst="rect">
            <a:avLst/>
          </a:prstGeom>
        </p:spPr>
        <p:txBody>
          <a:bodyPr lIns="0">
            <a:noAutofit/>
          </a:bodyPr>
          <a:lstStyle>
            <a:lvl1pPr marL="0" indent="0">
              <a:buNone/>
              <a:defRPr sz="2800" b="0" i="0">
                <a:solidFill>
                  <a:schemeClr val="bg1"/>
                </a:solidFill>
                <a:latin typeface="+mj-lt"/>
                <a:ea typeface="Georgia" charset="0"/>
                <a:cs typeface="Georgia" charset="0"/>
              </a:defRPr>
            </a:lvl1pPr>
          </a:lstStyle>
          <a:p>
            <a:pPr lvl="0"/>
            <a:r>
              <a:rPr lang="en-US" dirty="0"/>
              <a:t>Sub-topic</a:t>
            </a:r>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noAutofit/>
          </a:bodyPr>
          <a:lstStyle>
            <a:lvl1pPr algn="l">
              <a:lnSpc>
                <a:spcPts val="5800"/>
              </a:lnSpc>
              <a:defRPr sz="6000" b="1" i="0" cap="all" baseline="0">
                <a:solidFill>
                  <a:schemeClr val="bg1"/>
                </a:solidFill>
                <a:latin typeface="Arial" charset="0"/>
                <a:ea typeface="Arial" charset="0"/>
                <a:cs typeface="Arial" charset="0"/>
              </a:defRPr>
            </a:lvl1pPr>
          </a:lstStyle>
          <a:p>
            <a:r>
              <a:rPr lang="en-US" dirty="0"/>
              <a:t>Presentation</a:t>
            </a:r>
            <a:br>
              <a:rPr lang="en-US" dirty="0"/>
            </a:br>
            <a:r>
              <a:rPr lang="en-US" dirty="0"/>
              <a:t>Title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8368" y="5341841"/>
            <a:ext cx="2192032" cy="605878"/>
          </a:xfrm>
          <a:prstGeom prst="rect">
            <a:avLst/>
          </a:prstGeom>
        </p:spPr>
      </p:pic>
    </p:spTree>
    <p:extLst>
      <p:ext uri="{BB962C8B-B14F-4D97-AF65-F5344CB8AC3E}">
        <p14:creationId xmlns:p14="http://schemas.microsoft.com/office/powerpoint/2010/main" val="505879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950" cy="6857999"/>
          </a:xfrm>
          <a:prstGeom prst="rect">
            <a:avLst/>
          </a:prstGeom>
        </p:spPr>
      </p:pic>
      <p:sp>
        <p:nvSpPr>
          <p:cNvPr id="5" name="Title 1"/>
          <p:cNvSpPr>
            <a:spLocks noGrp="1"/>
          </p:cNvSpPr>
          <p:nvPr>
            <p:ph type="ctrTitle" hasCustomPrompt="1"/>
          </p:nvPr>
        </p:nvSpPr>
        <p:spPr>
          <a:xfrm>
            <a:off x="658368" y="1490663"/>
            <a:ext cx="6638544" cy="2387600"/>
          </a:xfrm>
          <a:prstGeom prst="rect">
            <a:avLst/>
          </a:prstGeom>
          <a:ln>
            <a:noFill/>
          </a:ln>
        </p:spPr>
        <p:txBody>
          <a:bodyPr lIns="0" anchor="b">
            <a:noAutofit/>
          </a:bodyPr>
          <a:lstStyle>
            <a:lvl1pPr algn="l">
              <a:lnSpc>
                <a:spcPts val="5800"/>
              </a:lnSpc>
              <a:defRPr sz="6000" b="1" i="0" cap="all" baseline="0">
                <a:solidFill>
                  <a:srgbClr val="005BBB"/>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Autofit/>
          </a:bodyPr>
          <a:lstStyle>
            <a:lvl1pPr marL="0" indent="0" algn="l">
              <a:buNone/>
              <a:defRPr sz="2800" b="0" baseline="0">
                <a:solidFill>
                  <a:schemeClr val="tx1"/>
                </a:solidFill>
                <a:latin typeface="+mj-lt"/>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8638" y="183805"/>
            <a:ext cx="2292080" cy="633531"/>
          </a:xfrm>
          <a:prstGeom prst="rect">
            <a:avLst/>
          </a:prstGeom>
        </p:spPr>
      </p:pic>
    </p:spTree>
    <p:extLst>
      <p:ext uri="{BB962C8B-B14F-4D97-AF65-F5344CB8AC3E}">
        <p14:creationId xmlns:p14="http://schemas.microsoft.com/office/powerpoint/2010/main" val="75046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Bl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950" cy="6857998"/>
          </a:xfrm>
          <a:prstGeom prst="rect">
            <a:avLst/>
          </a:prstGeom>
        </p:spPr>
      </p:pic>
      <p:sp>
        <p:nvSpPr>
          <p:cNvPr id="5" name="Title 1"/>
          <p:cNvSpPr>
            <a:spLocks noGrp="1"/>
          </p:cNvSpPr>
          <p:nvPr>
            <p:ph type="ctrTitle" hasCustomPrompt="1"/>
          </p:nvPr>
        </p:nvSpPr>
        <p:spPr>
          <a:xfrm>
            <a:off x="658368" y="1490663"/>
            <a:ext cx="6638544" cy="2387600"/>
          </a:xfrm>
          <a:prstGeom prst="rect">
            <a:avLst/>
          </a:prstGeom>
          <a:ln>
            <a:noFill/>
          </a:ln>
        </p:spPr>
        <p:txBody>
          <a:bodyPr lIns="0" anchor="b">
            <a:noAutofit/>
          </a:bodyPr>
          <a:lstStyle>
            <a:lvl1pPr algn="l">
              <a:lnSpc>
                <a:spcPts val="5800"/>
              </a:lnSpc>
              <a:defRPr sz="6000" b="1" i="0" cap="all" baseline="0">
                <a:solidFill>
                  <a:schemeClr val="bg1"/>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Autofit/>
          </a:bodyPr>
          <a:lstStyle>
            <a:lvl1pPr marL="0" indent="0" algn="l">
              <a:buNone/>
              <a:defRPr sz="2800" b="0" baseline="0">
                <a:solidFill>
                  <a:schemeClr val="bg1"/>
                </a:solidFill>
                <a:latin typeface="+mj-lt"/>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1189" y="210100"/>
            <a:ext cx="2192032" cy="605878"/>
          </a:xfrm>
          <a:prstGeom prst="rect">
            <a:avLst/>
          </a:prstGeom>
        </p:spPr>
      </p:pic>
    </p:spTree>
    <p:extLst>
      <p:ext uri="{BB962C8B-B14F-4D97-AF65-F5344CB8AC3E}">
        <p14:creationId xmlns:p14="http://schemas.microsoft.com/office/powerpoint/2010/main" val="851996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69468" y="2189263"/>
            <a:ext cx="6402832" cy="3790483"/>
          </a:xfrm>
          <a:prstGeom prst="rect">
            <a:avLst/>
          </a:prstGeom>
        </p:spPr>
        <p:txBody>
          <a:bodyPr>
            <a:noAutofit/>
          </a:bodyPr>
          <a:lstStyle>
            <a:lvl1pPr marL="0" indent="0">
              <a:lnSpc>
                <a:spcPct val="100000"/>
              </a:lnSpc>
              <a:buNone/>
              <a:defRPr sz="1800" b="0" i="0" spc="-50" baseline="0">
                <a:solidFill>
                  <a:schemeClr val="tx1"/>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5"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t" anchorCtr="0">
            <a:noAutofit/>
          </a:bodyPr>
          <a:lstStyle>
            <a:lvl1pPr>
              <a:defRPr b="0"/>
            </a:lvl1pPr>
          </a:lstStyle>
          <a:p>
            <a:r>
              <a:rPr lang="en-US" dirty="0"/>
              <a:t>Click to edit title</a:t>
            </a:r>
          </a:p>
        </p:txBody>
      </p:sp>
    </p:spTree>
    <p:extLst>
      <p:ext uri="{BB962C8B-B14F-4D97-AF65-F5344CB8AC3E}">
        <p14:creationId xmlns:p14="http://schemas.microsoft.com/office/powerpoint/2010/main" val="366897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12" name="Text Placeholder 2"/>
          <p:cNvSpPr>
            <a:spLocks noGrp="1"/>
          </p:cNvSpPr>
          <p:nvPr>
            <p:ph type="body" idx="10" hasCustomPrompt="1"/>
          </p:nvPr>
        </p:nvSpPr>
        <p:spPr>
          <a:xfrm>
            <a:off x="566928" y="2185416"/>
            <a:ext cx="4179753" cy="3511409"/>
          </a:xfrm>
          <a:prstGeom prst="rect">
            <a:avLst/>
          </a:prstGeom>
        </p:spPr>
        <p:txBody>
          <a:bodyPr>
            <a:noAutofit/>
          </a:bodyPr>
          <a:lstStyle>
            <a:lvl1pPr marL="0" indent="0">
              <a:lnSpc>
                <a:spcPct val="100000"/>
              </a:lnSpc>
              <a:buNone/>
              <a:defRPr sz="1800" b="0" i="0" spc="-50" baseline="0">
                <a:solidFill>
                  <a:schemeClr val="tx1"/>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a:t>
            </a:r>
          </a:p>
        </p:txBody>
      </p:sp>
      <p:sp>
        <p:nvSpPr>
          <p:cNvPr id="13" name="Text Placeholder 2"/>
          <p:cNvSpPr>
            <a:spLocks noGrp="1"/>
          </p:cNvSpPr>
          <p:nvPr>
            <p:ph type="body" idx="11" hasCustomPrompt="1"/>
          </p:nvPr>
        </p:nvSpPr>
        <p:spPr>
          <a:xfrm>
            <a:off x="5029200" y="2185416"/>
            <a:ext cx="4179753" cy="3511409"/>
          </a:xfrm>
          <a:prstGeom prst="rect">
            <a:avLst/>
          </a:prstGeom>
        </p:spPr>
        <p:txBody>
          <a:bodyPr>
            <a:noAutofit/>
          </a:bodyPr>
          <a:lstStyle>
            <a:lvl1pPr marL="0" indent="0">
              <a:lnSpc>
                <a:spcPct val="100000"/>
              </a:lnSpc>
              <a:buNone/>
              <a:defRPr sz="1800" b="0" i="0" spc="-50" baseline="0">
                <a:solidFill>
                  <a:schemeClr val="tx1"/>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err="1"/>
              <a:t>Etiam</a:t>
            </a:r>
            <a:r>
              <a:rPr lang="en-US" dirty="0"/>
              <a:t> </a:t>
            </a:r>
            <a:r>
              <a:rPr lang="en-US" dirty="0" err="1"/>
              <a:t>molestie</a:t>
            </a:r>
            <a:r>
              <a:rPr lang="en-US" dirty="0"/>
              <a:t> </a:t>
            </a:r>
            <a:r>
              <a:rPr lang="en-US" dirty="0" err="1"/>
              <a:t>velit</a:t>
            </a:r>
            <a:r>
              <a:rPr lang="en-US" dirty="0"/>
              <a:t> vitae dolor </a:t>
            </a:r>
            <a:r>
              <a:rPr lang="en-US" dirty="0" err="1"/>
              <a:t>euismod</a:t>
            </a:r>
            <a:r>
              <a:rPr lang="en-US" dirty="0"/>
              <a:t>, sit </a:t>
            </a:r>
            <a:r>
              <a:rPr lang="en-US" dirty="0" err="1"/>
              <a:t>amet</a:t>
            </a:r>
            <a:r>
              <a:rPr lang="en-US" dirty="0"/>
              <a:t> </a:t>
            </a:r>
            <a:r>
              <a:rPr lang="en-US" dirty="0" err="1"/>
              <a:t>finibus</a:t>
            </a:r>
            <a:r>
              <a:rPr lang="en-US" dirty="0"/>
              <a:t> </a:t>
            </a:r>
            <a:r>
              <a:rPr lang="en-US" dirty="0" err="1"/>
              <a:t>risus</a:t>
            </a:r>
            <a:r>
              <a:rPr lang="en-US" dirty="0"/>
              <a:t> </a:t>
            </a:r>
            <a:r>
              <a:rPr lang="en-US" dirty="0" err="1"/>
              <a:t>mattis</a:t>
            </a:r>
            <a:r>
              <a:rPr lang="en-US" dirty="0"/>
              <a:t>. In </a:t>
            </a:r>
            <a:r>
              <a:rPr lang="en-US" dirty="0" err="1"/>
              <a:t>ornare</a:t>
            </a:r>
            <a:r>
              <a:rPr lang="en-US" dirty="0"/>
              <a:t> convallis </a:t>
            </a:r>
            <a:r>
              <a:rPr lang="en-US" dirty="0" err="1"/>
              <a:t>velit</a:t>
            </a:r>
            <a:r>
              <a:rPr lang="en-US" dirty="0"/>
              <a:t> vitae cursus. Integer </a:t>
            </a:r>
            <a:r>
              <a:rPr lang="en-US" dirty="0" err="1"/>
              <a:t>egestas</a:t>
            </a:r>
            <a:r>
              <a:rPr lang="en-US" dirty="0"/>
              <a:t> sit </a:t>
            </a:r>
            <a:r>
              <a:rPr lang="en-US" dirty="0" err="1"/>
              <a:t>amet</a:t>
            </a:r>
            <a:r>
              <a:rPr lang="en-US" dirty="0"/>
              <a:t> mi </a:t>
            </a:r>
            <a:r>
              <a:rPr lang="en-US" dirty="0" err="1"/>
              <a:t>vehicula</a:t>
            </a:r>
            <a:r>
              <a:rPr lang="en-US" dirty="0"/>
              <a:t> </a:t>
            </a:r>
            <a:r>
              <a:rPr lang="en-US" dirty="0" err="1"/>
              <a:t>sollicitudin</a:t>
            </a:r>
            <a:r>
              <a:rPr lang="en-US" dirty="0"/>
              <a:t>.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a:t>
            </a:r>
          </a:p>
        </p:txBody>
      </p:sp>
      <p:sp>
        <p:nvSpPr>
          <p:cNvPr id="6"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t" anchorCtr="0">
            <a:noAutofit/>
          </a:bodyPr>
          <a:lstStyle>
            <a:lvl1pPr>
              <a:defRPr b="0"/>
            </a:lvl1pPr>
          </a:lstStyle>
          <a:p>
            <a:r>
              <a:rPr lang="en-US" dirty="0"/>
              <a:t>Click to edit title</a:t>
            </a:r>
          </a:p>
        </p:txBody>
      </p:sp>
    </p:spTree>
    <p:extLst>
      <p:ext uri="{BB962C8B-B14F-4D97-AF65-F5344CB8AC3E}">
        <p14:creationId xmlns:p14="http://schemas.microsoft.com/office/powerpoint/2010/main" val="61855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5" name="Text Placeholder 2"/>
          <p:cNvSpPr>
            <a:spLocks noGrp="1"/>
          </p:cNvSpPr>
          <p:nvPr>
            <p:ph type="body" idx="10" hasCustomPrompt="1"/>
          </p:nvPr>
        </p:nvSpPr>
        <p:spPr>
          <a:xfrm>
            <a:off x="566928" y="2185416"/>
            <a:ext cx="8557757" cy="3732425"/>
          </a:xfrm>
          <a:prstGeom prst="rect">
            <a:avLst/>
          </a:prstGeom>
        </p:spPr>
        <p:txBody>
          <a:bodyPr lIns="182880" rIns="182880">
            <a:noAutofit/>
          </a:bodyPr>
          <a:lstStyle>
            <a:lvl1pPr marL="457200" marR="0" indent="-406400" algn="l" defTabSz="914400" rtl="0" eaLnBrk="1" fontAlgn="auto" latinLnBrk="0" hangingPunct="1">
              <a:lnSpc>
                <a:spcPct val="100000"/>
              </a:lnSpc>
              <a:spcBef>
                <a:spcPts val="1000"/>
              </a:spcBef>
              <a:spcAft>
                <a:spcPts val="0"/>
              </a:spcAft>
              <a:buClr>
                <a:srgbClr val="005BBB"/>
              </a:buClr>
              <a:buSzPct val="109000"/>
              <a:buFont typeface="Arial" charset="0"/>
              <a:buChar char="•"/>
              <a:tabLst/>
              <a:defRPr sz="2000" b="0" i="0" spc="-50" baseline="0">
                <a:solidFill>
                  <a:schemeClr val="tx1"/>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r>
              <a:rPr lang="en-US" dirty="0" err="1"/>
              <a:t>Quisque</a:t>
            </a:r>
            <a:r>
              <a:rPr lang="en-US" dirty="0"/>
              <a:t> ac </a:t>
            </a:r>
            <a:r>
              <a:rPr lang="en-US" dirty="0" err="1"/>
              <a:t>orci</a:t>
            </a:r>
            <a:r>
              <a:rPr lang="en-US" dirty="0"/>
              <a:t> in </a:t>
            </a:r>
            <a:r>
              <a:rPr lang="en-US" dirty="0" err="1"/>
              <a:t>turpis</a:t>
            </a:r>
            <a:r>
              <a:rPr lang="en-US" dirty="0"/>
              <a:t> </a:t>
            </a:r>
            <a:r>
              <a:rPr lang="en-US" dirty="0" err="1"/>
              <a:t>dapibus</a:t>
            </a:r>
            <a:r>
              <a:rPr lang="en-US" dirty="0"/>
              <a:t> </a:t>
            </a:r>
            <a:r>
              <a:rPr lang="en-US" dirty="0" err="1"/>
              <a:t>sagittis</a:t>
            </a:r>
            <a:r>
              <a:rPr lang="en-US" dirty="0"/>
              <a:t>.</a:t>
            </a:r>
          </a:p>
          <a:p>
            <a:r>
              <a:rPr lang="en-US" dirty="0" err="1"/>
              <a:t>Donec</a:t>
            </a:r>
            <a:r>
              <a:rPr lang="en-US" dirty="0"/>
              <a:t> vitae </a:t>
            </a:r>
            <a:r>
              <a:rPr lang="en-US" dirty="0" err="1"/>
              <a:t>justo</a:t>
            </a:r>
            <a:r>
              <a:rPr lang="en-US" dirty="0"/>
              <a:t> et </a:t>
            </a:r>
            <a:r>
              <a:rPr lang="en-US" dirty="0" err="1"/>
              <a:t>neque</a:t>
            </a:r>
            <a:r>
              <a:rPr lang="en-US" dirty="0"/>
              <a:t> </a:t>
            </a:r>
            <a:r>
              <a:rPr lang="en-US" dirty="0" err="1"/>
              <a:t>mollis</a:t>
            </a:r>
            <a:r>
              <a:rPr lang="en-US" dirty="0"/>
              <a:t> </a:t>
            </a:r>
            <a:r>
              <a:rPr lang="en-US" dirty="0" err="1"/>
              <a:t>consectetur</a:t>
            </a:r>
            <a:r>
              <a:rPr lang="en-US" dirty="0"/>
              <a:t>.</a:t>
            </a:r>
          </a:p>
          <a:p>
            <a:r>
              <a:rPr lang="en-US" dirty="0" err="1"/>
              <a:t>Etiam</a:t>
            </a:r>
            <a:r>
              <a:rPr lang="en-US" dirty="0"/>
              <a:t> </a:t>
            </a:r>
            <a:r>
              <a:rPr lang="en-US" dirty="0" err="1"/>
              <a:t>aliquet</a:t>
            </a:r>
            <a:r>
              <a:rPr lang="en-US" dirty="0"/>
              <a:t> ex </a:t>
            </a:r>
            <a:r>
              <a:rPr lang="en-US" dirty="0" err="1"/>
              <a:t>sed</a:t>
            </a:r>
            <a:r>
              <a:rPr lang="en-US" dirty="0"/>
              <a:t> </a:t>
            </a:r>
            <a:r>
              <a:rPr lang="en-US" dirty="0" err="1"/>
              <a:t>bibendum</a:t>
            </a:r>
            <a:r>
              <a:rPr lang="en-US" dirty="0"/>
              <a:t> </a:t>
            </a:r>
            <a:r>
              <a:rPr lang="en-US" dirty="0" err="1"/>
              <a:t>consequat</a:t>
            </a:r>
            <a:r>
              <a:rPr lang="en-US" dirty="0"/>
              <a:t>.</a:t>
            </a:r>
          </a:p>
          <a:p>
            <a:r>
              <a:rPr lang="en-US" dirty="0" err="1"/>
              <a:t>Cras</a:t>
            </a:r>
            <a:r>
              <a:rPr lang="en-US" dirty="0"/>
              <a:t> </a:t>
            </a:r>
            <a:r>
              <a:rPr lang="en-US" dirty="0" err="1"/>
              <a:t>lacinia</a:t>
            </a:r>
            <a:r>
              <a:rPr lang="en-US" dirty="0"/>
              <a:t> </a:t>
            </a:r>
            <a:r>
              <a:rPr lang="en-US" dirty="0" err="1"/>
              <a:t>est</a:t>
            </a:r>
            <a:r>
              <a:rPr lang="en-US" dirty="0"/>
              <a:t> ac </a:t>
            </a:r>
            <a:r>
              <a:rPr lang="en-US" dirty="0" err="1"/>
              <a:t>elit</a:t>
            </a:r>
            <a:r>
              <a:rPr lang="en-US" dirty="0"/>
              <a:t> </a:t>
            </a:r>
            <a:r>
              <a:rPr lang="en-US" dirty="0" err="1"/>
              <a:t>dignissim</a:t>
            </a:r>
            <a:r>
              <a:rPr lang="en-US" dirty="0"/>
              <a:t> </a:t>
            </a:r>
            <a:r>
              <a:rPr lang="en-US" dirty="0" err="1"/>
              <a:t>varius</a:t>
            </a:r>
            <a:r>
              <a:rPr lang="en-US" dirty="0"/>
              <a:t>.</a:t>
            </a:r>
          </a:p>
          <a:p>
            <a:r>
              <a:rPr lang="en-US" dirty="0" err="1"/>
              <a:t>Duis</a:t>
            </a:r>
            <a:r>
              <a:rPr lang="en-US" dirty="0"/>
              <a:t> sit </a:t>
            </a:r>
            <a:r>
              <a:rPr lang="en-US" dirty="0" err="1"/>
              <a:t>amet</a:t>
            </a:r>
            <a:r>
              <a:rPr lang="en-US" dirty="0"/>
              <a:t> </a:t>
            </a:r>
            <a:r>
              <a:rPr lang="en-US" dirty="0" err="1"/>
              <a:t>odio</a:t>
            </a:r>
            <a:r>
              <a:rPr lang="en-US" dirty="0"/>
              <a:t> </a:t>
            </a:r>
            <a:r>
              <a:rPr lang="en-US" dirty="0" err="1"/>
              <a:t>facilisis</a:t>
            </a:r>
            <a:r>
              <a:rPr lang="en-US" dirty="0"/>
              <a:t> </a:t>
            </a:r>
            <a:r>
              <a:rPr lang="en-US" dirty="0" err="1"/>
              <a:t>turpis</a:t>
            </a:r>
            <a:r>
              <a:rPr lang="en-US" dirty="0"/>
              <a:t> </a:t>
            </a:r>
            <a:r>
              <a:rPr lang="en-US" dirty="0" err="1"/>
              <a:t>sodales</a:t>
            </a:r>
            <a:r>
              <a:rPr lang="en-US" dirty="0"/>
              <a:t> </a:t>
            </a:r>
            <a:r>
              <a:rPr lang="en-US" dirty="0" err="1"/>
              <a:t>placerat</a:t>
            </a:r>
            <a:r>
              <a:rPr lang="en-US" dirty="0"/>
              <a:t>.</a:t>
            </a:r>
          </a:p>
          <a:p>
            <a:r>
              <a:rPr lang="en-US" dirty="0"/>
              <a:t>Justo et neque odio facilisis turpis </a:t>
            </a:r>
            <a:r>
              <a:rPr lang="en-US" dirty="0" err="1"/>
              <a:t>sodales</a:t>
            </a:r>
            <a:r>
              <a:rPr lang="en-US" dirty="0"/>
              <a:t> placerat.</a:t>
            </a:r>
          </a:p>
        </p:txBody>
      </p:sp>
      <p:sp>
        <p:nvSpPr>
          <p:cNvPr id="6"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t" anchorCtr="0">
            <a:noAutofit/>
          </a:bodyPr>
          <a:lstStyle>
            <a:lvl1pPr>
              <a:defRPr b="0" baseline="0"/>
            </a:lvl1pPr>
          </a:lstStyle>
          <a:p>
            <a:r>
              <a:rPr lang="en-US" dirty="0"/>
              <a:t>Click to edit title</a:t>
            </a:r>
          </a:p>
        </p:txBody>
      </p:sp>
    </p:spTree>
    <p:extLst>
      <p:ext uri="{BB962C8B-B14F-4D97-AF65-F5344CB8AC3E}">
        <p14:creationId xmlns:p14="http://schemas.microsoft.com/office/powerpoint/2010/main" val="30740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 3 level Bullet List">
    <p:spTree>
      <p:nvGrpSpPr>
        <p:cNvPr id="1" name=""/>
        <p:cNvGrpSpPr/>
        <p:nvPr/>
      </p:nvGrpSpPr>
      <p:grpSpPr>
        <a:xfrm>
          <a:off x="0" y="0"/>
          <a:ext cx="0" cy="0"/>
          <a:chOff x="0" y="0"/>
          <a:chExt cx="0" cy="0"/>
        </a:xfrm>
      </p:grpSpPr>
      <p:sp>
        <p:nvSpPr>
          <p:cNvPr id="7" name="Content Placeholder 6"/>
          <p:cNvSpPr>
            <a:spLocks noGrp="1"/>
          </p:cNvSpPr>
          <p:nvPr>
            <p:ph sz="quarter" idx="10" hasCustomPrompt="1"/>
          </p:nvPr>
        </p:nvSpPr>
        <p:spPr>
          <a:xfrm>
            <a:off x="566928" y="2185416"/>
            <a:ext cx="9678987" cy="3848100"/>
          </a:xfrm>
          <a:prstGeom prst="rect">
            <a:avLst/>
          </a:prstGeom>
        </p:spPr>
        <p:txBody>
          <a:bodyPr>
            <a:noAutofit/>
          </a:bodyPr>
          <a:lstStyle>
            <a:lvl1pPr marL="0" indent="0">
              <a:lnSpc>
                <a:spcPct val="100000"/>
              </a:lnSpc>
              <a:buClr>
                <a:srgbClr val="005BBB"/>
              </a:buClr>
              <a:buFontTx/>
              <a:buNone/>
              <a:defRPr sz="1700" b="1">
                <a:solidFill>
                  <a:srgbClr val="005BBB"/>
                </a:solidFill>
                <a:latin typeface="Arial" charset="0"/>
                <a:ea typeface="Arial" charset="0"/>
                <a:cs typeface="Arial" charset="0"/>
              </a:defRPr>
            </a:lvl1pPr>
            <a:lvl2pPr marL="736600" indent="-279400">
              <a:lnSpc>
                <a:spcPct val="100000"/>
              </a:lnSpc>
              <a:buClr>
                <a:srgbClr val="005BBB"/>
              </a:buClr>
              <a:buFont typeface="Arial" charset="0"/>
              <a:buChar char="•"/>
              <a:tabLst/>
              <a:defRPr sz="2000">
                <a:solidFill>
                  <a:schemeClr val="tx1"/>
                </a:solidFill>
                <a:latin typeface="Arial" charset="0"/>
                <a:ea typeface="Arial" charset="0"/>
                <a:cs typeface="Arial" charset="0"/>
              </a:defRPr>
            </a:lvl2pPr>
            <a:lvl3pPr marL="1143000" marR="0" indent="-228600" algn="l" defTabSz="914400" rtl="0" eaLnBrk="1" fontAlgn="auto" latinLnBrk="0" hangingPunct="1">
              <a:lnSpc>
                <a:spcPct val="100000"/>
              </a:lnSpc>
              <a:spcBef>
                <a:spcPts val="500"/>
              </a:spcBef>
              <a:spcAft>
                <a:spcPts val="0"/>
              </a:spcAft>
              <a:buClr>
                <a:srgbClr val="005BBB"/>
              </a:buClr>
              <a:buSzTx/>
              <a:buFont typeface="LucidaGrande" charset="0"/>
              <a:buChar char="-"/>
              <a:tabLst>
                <a:tab pos="1143000" algn="l"/>
              </a:tabLst>
              <a:defRPr sz="2000">
                <a:solidFill>
                  <a:schemeClr val="tx1"/>
                </a:solidFill>
                <a:latin typeface="Arial" charset="0"/>
                <a:ea typeface="Arial" charset="0"/>
                <a:cs typeface="Arial" charset="0"/>
              </a:defRPr>
            </a:lvl3pPr>
            <a:lvl4pPr>
              <a:buClr>
                <a:srgbClr val="005BBB"/>
              </a:buClr>
              <a:defRPr>
                <a:solidFill>
                  <a:srgbClr val="666666"/>
                </a:solidFill>
                <a:latin typeface="Arial" charset="0"/>
                <a:ea typeface="Arial" charset="0"/>
                <a:cs typeface="Arial" charset="0"/>
              </a:defRPr>
            </a:lvl4pPr>
            <a:lvl5pPr>
              <a:buClr>
                <a:srgbClr val="005BBB"/>
              </a:buClr>
              <a:defRPr>
                <a:solidFill>
                  <a:srgbClr val="666666"/>
                </a:solidFill>
                <a:latin typeface="Arial" charset="0"/>
                <a:ea typeface="Arial" charset="0"/>
                <a:cs typeface="Arial" charset="0"/>
              </a:defRPr>
            </a:lvl5pPr>
          </a:lstStyle>
          <a:p>
            <a:pPr lvl="0"/>
            <a:r>
              <a:rPr lang="en-US" dirty="0"/>
              <a:t>CLICK TO EDIT MASTER TEXT STYLES</a:t>
            </a:r>
          </a:p>
          <a:p>
            <a:pPr lvl="1"/>
            <a:r>
              <a:rPr lang="en-US" dirty="0"/>
              <a:t>Second level text</a:t>
            </a:r>
          </a:p>
          <a:p>
            <a:pPr lvl="2"/>
            <a:r>
              <a:rPr lang="en-US" dirty="0"/>
              <a:t>Third level</a:t>
            </a:r>
          </a:p>
          <a:p>
            <a:pPr lvl="1"/>
            <a:r>
              <a:rPr lang="en-US" dirty="0"/>
              <a:t>Second level text</a:t>
            </a:r>
          </a:p>
          <a:p>
            <a:pPr marL="1143000" marR="0" lvl="2" indent="-228600" algn="l" defTabSz="914400" rtl="0" eaLnBrk="1" fontAlgn="auto" latinLnBrk="0" hangingPunct="1">
              <a:lnSpc>
                <a:spcPts val="2300"/>
              </a:lnSpc>
              <a:spcBef>
                <a:spcPts val="500"/>
              </a:spcBef>
              <a:spcAft>
                <a:spcPts val="0"/>
              </a:spcAft>
              <a:buClr>
                <a:srgbClr val="005BBB"/>
              </a:buClr>
              <a:buSzTx/>
              <a:buFont typeface="LucidaGrande" charset="0"/>
              <a:buChar char="-"/>
              <a:tabLst/>
              <a:defRPr/>
            </a:pPr>
            <a:r>
              <a:rPr lang="en-US" dirty="0"/>
              <a:t>Third level</a:t>
            </a:r>
          </a:p>
          <a:p>
            <a:pPr lvl="0"/>
            <a:r>
              <a:rPr lang="en-US" dirty="0"/>
              <a:t>CLICK TO EDIT MASTER TEXT STYLES</a:t>
            </a:r>
          </a:p>
          <a:p>
            <a:pPr lvl="1"/>
            <a:r>
              <a:rPr lang="en-US" dirty="0"/>
              <a:t>Second level text </a:t>
            </a:r>
          </a:p>
          <a:p>
            <a:pPr lvl="2"/>
            <a:r>
              <a:rPr lang="en-US" dirty="0"/>
              <a:t>Third level</a:t>
            </a:r>
          </a:p>
          <a:p>
            <a:pPr marL="1143000" marR="0" lvl="2" indent="-228600" algn="l" defTabSz="914400" rtl="0" eaLnBrk="1" fontAlgn="auto" latinLnBrk="0" hangingPunct="1">
              <a:lnSpc>
                <a:spcPts val="2300"/>
              </a:lnSpc>
              <a:spcBef>
                <a:spcPts val="500"/>
              </a:spcBef>
              <a:spcAft>
                <a:spcPts val="0"/>
              </a:spcAft>
              <a:buClr>
                <a:srgbClr val="005BBB"/>
              </a:buClr>
              <a:buSzTx/>
              <a:buFont typeface="LucidaGrande" charset="0"/>
              <a:buChar char="-"/>
              <a:tabLst/>
              <a:defRPr/>
            </a:pPr>
            <a:r>
              <a:rPr lang="en-US" dirty="0"/>
              <a:t>Third level</a:t>
            </a:r>
          </a:p>
        </p:txBody>
      </p:sp>
      <p:sp>
        <p:nvSpPr>
          <p:cNvPr id="5"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t" anchorCtr="0">
            <a:noAutofit/>
          </a:bodyPr>
          <a:lstStyle>
            <a:lvl1pPr>
              <a:defRPr b="0"/>
            </a:lvl1pPr>
          </a:lstStyle>
          <a:p>
            <a:r>
              <a:rPr lang="en-US" dirty="0"/>
              <a:t>Click to edit title</a:t>
            </a:r>
          </a:p>
        </p:txBody>
      </p:sp>
    </p:spTree>
    <p:extLst>
      <p:ext uri="{BB962C8B-B14F-4D97-AF65-F5344CB8AC3E}">
        <p14:creationId xmlns:p14="http://schemas.microsoft.com/office/powerpoint/2010/main" val="549412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5473700" y="1143001"/>
            <a:ext cx="6718300" cy="5718174"/>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
        <p:nvSpPr>
          <p:cNvPr id="8" name="Text Placeholder 2"/>
          <p:cNvSpPr>
            <a:spLocks noGrp="1"/>
          </p:cNvSpPr>
          <p:nvPr>
            <p:ph type="body" idx="1" hasCustomPrompt="1"/>
          </p:nvPr>
        </p:nvSpPr>
        <p:spPr>
          <a:xfrm>
            <a:off x="569469" y="2189263"/>
            <a:ext cx="4002532" cy="2768327"/>
          </a:xfrm>
          <a:prstGeom prst="rect">
            <a:avLst/>
          </a:prstGeom>
        </p:spPr>
        <p:txBody>
          <a:bodyPr>
            <a:noAutofit/>
          </a:bodyPr>
          <a:lstStyle>
            <a:lvl1pPr marL="0" indent="0">
              <a:lnSpc>
                <a:spcPct val="100000"/>
              </a:lnSpc>
              <a:buNone/>
              <a:defRPr sz="1800" b="0" i="0" spc="-50" baseline="0">
                <a:solidFill>
                  <a:schemeClr val="tx1"/>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5" name="Title Placeholder 12"/>
          <p:cNvSpPr>
            <a:spLocks noGrp="1"/>
          </p:cNvSpPr>
          <p:nvPr>
            <p:ph type="title" hasCustomPrompt="1"/>
          </p:nvPr>
        </p:nvSpPr>
        <p:spPr>
          <a:xfrm>
            <a:off x="566928" y="1316736"/>
            <a:ext cx="4531638" cy="868430"/>
          </a:xfrm>
          <a:prstGeom prst="rect">
            <a:avLst/>
          </a:prstGeom>
        </p:spPr>
        <p:txBody>
          <a:bodyPr vert="horz" lIns="91440" tIns="45720" rIns="91440" bIns="45720" rtlCol="0" anchor="t" anchorCtr="0">
            <a:noAutofit/>
          </a:bodyPr>
          <a:lstStyle>
            <a:lvl1pPr>
              <a:defRPr b="0"/>
            </a:lvl1pPr>
          </a:lstStyle>
          <a:p>
            <a:r>
              <a:rPr lang="en-US" dirty="0"/>
              <a:t>Click to edit title</a:t>
            </a:r>
          </a:p>
        </p:txBody>
      </p:sp>
      <p:sp>
        <p:nvSpPr>
          <p:cNvPr id="7" name="Picture Placeholder 2"/>
          <p:cNvSpPr>
            <a:spLocks noGrp="1" noChangeAspect="1"/>
          </p:cNvSpPr>
          <p:nvPr>
            <p:ph type="pic" idx="14"/>
          </p:nvPr>
        </p:nvSpPr>
        <p:spPr>
          <a:xfrm>
            <a:off x="5626100" y="1295401"/>
            <a:ext cx="6718300" cy="5718174"/>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Tree>
    <p:extLst>
      <p:ext uri="{BB962C8B-B14F-4D97-AF65-F5344CB8AC3E}">
        <p14:creationId xmlns:p14="http://schemas.microsoft.com/office/powerpoint/2010/main" val="1748040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68638" y="0"/>
            <a:ext cx="116960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6" algn="ctr"/>
            <a:r>
              <a:rPr lang="en-US" sz="2400" dirty="0">
                <a:latin typeface="Arial" charset="0"/>
              </a:rPr>
              <a:t>‘-</a:t>
            </a:r>
          </a:p>
        </p:txBody>
      </p:sp>
      <p:sp>
        <p:nvSpPr>
          <p:cNvPr id="8" name="Title 1"/>
          <p:cNvSpPr txBox="1">
            <a:spLocks/>
          </p:cNvSpPr>
          <p:nvPr userDrawn="1"/>
        </p:nvSpPr>
        <p:spPr>
          <a:xfrm>
            <a:off x="2045778" y="1023929"/>
            <a:ext cx="8557756" cy="1402691"/>
          </a:xfrm>
          <a:prstGeom prst="rect">
            <a:avLst/>
          </a:prstGeom>
        </p:spPr>
        <p:txBody>
          <a:bodyPr anchor="t" anchorCtr="0">
            <a:normAutofit/>
          </a:bodyPr>
          <a:lstStyle>
            <a:lvl1pPr algn="l" defTabSz="685800" rtl="0" eaLnBrk="1" latinLnBrk="0" hangingPunct="1">
              <a:lnSpc>
                <a:spcPct val="80000"/>
              </a:lnSpc>
              <a:spcBef>
                <a:spcPct val="0"/>
              </a:spcBef>
              <a:buNone/>
              <a:defRPr sz="3600" b="1" i="0" kern="1200" baseline="0">
                <a:solidFill>
                  <a:schemeClr val="tx1"/>
                </a:solidFill>
                <a:latin typeface="Effra Trial Heavy" charset="0"/>
                <a:ea typeface="Effra Trial Heavy" charset="0"/>
                <a:cs typeface="Effra Trial Heavy" charset="0"/>
              </a:defRPr>
            </a:lvl1pPr>
          </a:lstStyle>
          <a:p>
            <a:endParaRPr lang="en-US" sz="4800" dirty="0">
              <a:latin typeface="Georgia" charset="0"/>
              <a:ea typeface="Georgia" charset="0"/>
              <a:cs typeface="Georgia" charset="0"/>
            </a:endParaRPr>
          </a:p>
        </p:txBody>
      </p:sp>
      <p:sp>
        <p:nvSpPr>
          <p:cNvPr id="9" name="Text Placeholder 2"/>
          <p:cNvSpPr txBox="1">
            <a:spLocks/>
          </p:cNvSpPr>
          <p:nvPr userDrawn="1"/>
        </p:nvSpPr>
        <p:spPr>
          <a:xfrm>
            <a:off x="2045778" y="2555888"/>
            <a:ext cx="8557756" cy="3078205"/>
          </a:xfrm>
          <a:prstGeom prst="rect">
            <a:avLst/>
          </a:prstGeom>
        </p:spPr>
        <p:txBody>
          <a:bodyPr>
            <a:noAutofit/>
          </a:bodyPr>
          <a:lstStyle>
            <a:lvl1pPr marL="0" indent="0" algn="l" defTabSz="685800" rtl="0" eaLnBrk="1" latinLnBrk="0" hangingPunct="1">
              <a:lnSpc>
                <a:spcPct val="100000"/>
              </a:lnSpc>
              <a:spcBef>
                <a:spcPts val="750"/>
              </a:spcBef>
              <a:buFont typeface="Arial" panose="020B0604020202020204" pitchFamily="34" charset="0"/>
              <a:buNone/>
              <a:defRPr sz="1200" b="0" i="0" kern="1200">
                <a:solidFill>
                  <a:srgbClr val="828383"/>
                </a:solidFill>
                <a:latin typeface="Museo Slab 100" charset="0"/>
                <a:ea typeface="Museo Slab 100" charset="0"/>
                <a:cs typeface="Museo Slab 100"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endParaRPr lang="en-US" sz="1600" dirty="0">
              <a:latin typeface="Arial" charset="0"/>
              <a:ea typeface="Arial" charset="0"/>
              <a:cs typeface="Arial" charset="0"/>
            </a:endParaRPr>
          </a:p>
        </p:txBody>
      </p:sp>
      <p:pic>
        <p:nvPicPr>
          <p:cNvPr id="14" name="Picture 1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0"/>
            <a:ext cx="12188950" cy="6857998"/>
          </a:xfrm>
          <a:prstGeom prst="rect">
            <a:avLst/>
          </a:prstGeom>
        </p:spPr>
      </p:pic>
      <p:sp>
        <p:nvSpPr>
          <p:cNvPr id="12" name="Text Placeholder 11"/>
          <p:cNvSpPr>
            <a:spLocks noGrp="1"/>
          </p:cNvSpPr>
          <p:nvPr>
            <p:ph type="body" idx="1"/>
          </p:nvPr>
        </p:nvSpPr>
        <p:spPr>
          <a:xfrm>
            <a:off x="566928" y="2320111"/>
            <a:ext cx="10515600" cy="381338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3" name="Title Placeholder 12"/>
          <p:cNvSpPr>
            <a:spLocks noGrp="1"/>
          </p:cNvSpPr>
          <p:nvPr>
            <p:ph type="title"/>
          </p:nvPr>
        </p:nvSpPr>
        <p:spPr>
          <a:xfrm>
            <a:off x="566928" y="1316736"/>
            <a:ext cx="10515600" cy="868430"/>
          </a:xfrm>
          <a:prstGeom prst="rect">
            <a:avLst/>
          </a:prstGeom>
        </p:spPr>
        <p:txBody>
          <a:bodyPr vert="horz" lIns="91440" tIns="45720" rIns="91440" bIns="45720" rtlCol="0" anchor="t" anchorCtr="0">
            <a:normAutofit/>
          </a:bodyPr>
          <a:lstStyle/>
          <a:p>
            <a:r>
              <a:rPr lang="en-US" dirty="0"/>
              <a:t>Click to edit title</a:t>
            </a:r>
          </a:p>
        </p:txBody>
      </p:sp>
      <p:sp>
        <p:nvSpPr>
          <p:cNvPr id="11" name="Slide Number Placeholder 6"/>
          <p:cNvSpPr txBox="1">
            <a:spLocks/>
          </p:cNvSpPr>
          <p:nvPr userDrawn="1"/>
        </p:nvSpPr>
        <p:spPr>
          <a:xfrm>
            <a:off x="10255504" y="6240989"/>
            <a:ext cx="725424" cy="534516"/>
          </a:xfrm>
          <a:prstGeom prst="rect">
            <a:avLst/>
          </a:prstGeom>
        </p:spPr>
        <p:txBody>
          <a:bodyPr vert="horz" lIns="121920" tIns="60960" rIns="121920" bIns="60960" rtlCol="0" anchor="ctr"/>
          <a:lstStyle>
            <a:defPPr>
              <a:defRPr lang="en-US"/>
            </a:defPPr>
            <a:lvl1pPr marL="0" algn="r" defTabSz="685800" rtl="0" eaLnBrk="1" latinLnBrk="0" hangingPunct="1">
              <a:defRPr sz="1000" b="1" i="0" kern="1200">
                <a:solidFill>
                  <a:srgbClr val="828383"/>
                </a:solidFill>
                <a:latin typeface="Museo Slab 900" charset="0"/>
                <a:ea typeface="Museo Slab 900" charset="0"/>
                <a:cs typeface="Museo Slab 900"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2915D2C3-7EB9-F849-9C19-1CC92E2870ED}" type="slidenum">
              <a:rPr lang="en-US" sz="1600" b="1" smtClean="0">
                <a:solidFill>
                  <a:schemeClr val="tx1"/>
                </a:solidFill>
                <a:latin typeface="Arial" charset="0"/>
                <a:ea typeface="Arial" charset="0"/>
                <a:cs typeface="Arial" charset="0"/>
              </a:rPr>
              <a:pPr/>
              <a:t>‹#›</a:t>
            </a:fld>
            <a:endParaRPr lang="en-US" sz="1600" b="1" dirty="0">
              <a:solidFill>
                <a:schemeClr val="tx1"/>
              </a:solidFill>
              <a:latin typeface="Arial" charset="0"/>
              <a:ea typeface="Arial" charset="0"/>
              <a:cs typeface="Arial" charset="0"/>
            </a:endParaRPr>
          </a:p>
        </p:txBody>
      </p:sp>
      <p:pic>
        <p:nvPicPr>
          <p:cNvPr id="10" name="Picture 9"/>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8638" y="183805"/>
            <a:ext cx="2292080" cy="633531"/>
          </a:xfrm>
          <a:prstGeom prst="rect">
            <a:avLst/>
          </a:prstGeom>
        </p:spPr>
      </p:pic>
    </p:spTree>
    <p:extLst>
      <p:ext uri="{BB962C8B-B14F-4D97-AF65-F5344CB8AC3E}">
        <p14:creationId xmlns:p14="http://schemas.microsoft.com/office/powerpoint/2010/main" val="538035647"/>
      </p:ext>
    </p:extLst>
  </p:cSld>
  <p:clrMap bg1="lt1" tx1="dk1" bg2="lt2" tx2="dk2" accent1="accent1" accent2="accent2" accent3="accent3" accent4="accent4" accent5="accent5" accent6="accent6" hlink="hlink" folHlink="folHlink"/>
  <p:sldLayoutIdLst>
    <p:sldLayoutId id="2147483908" r:id="rId1"/>
    <p:sldLayoutId id="2147483896" r:id="rId2"/>
    <p:sldLayoutId id="2147483894" r:id="rId3"/>
    <p:sldLayoutId id="2147483909" r:id="rId4"/>
    <p:sldLayoutId id="2147483895" r:id="rId5"/>
    <p:sldLayoutId id="2147483897" r:id="rId6"/>
    <p:sldLayoutId id="2147483907" r:id="rId7"/>
    <p:sldLayoutId id="2147483898" r:id="rId8"/>
    <p:sldLayoutId id="2147483900" r:id="rId9"/>
    <p:sldLayoutId id="2147483906" r:id="rId10"/>
    <p:sldLayoutId id="2147483902" r:id="rId11"/>
  </p:sldLayoutIdLst>
  <p:hf hdr="0" dt="0"/>
  <p:txStyles>
    <p:titleStyle>
      <a:lvl1pPr algn="l" defTabSz="914400" rtl="0" eaLnBrk="1" latinLnBrk="0" hangingPunct="1">
        <a:lnSpc>
          <a:spcPct val="90000"/>
        </a:lnSpc>
        <a:spcBef>
          <a:spcPct val="0"/>
        </a:spcBef>
        <a:buNone/>
        <a:defRPr sz="3000" b="0" kern="1200">
          <a:solidFill>
            <a:schemeClr val="tx2"/>
          </a:solidFill>
          <a:latin typeface="+mj-lt"/>
          <a:ea typeface="Georgia" charset="0"/>
          <a:cs typeface="Georgia" charset="0"/>
        </a:defRPr>
      </a:lvl1pPr>
    </p:titleStyle>
    <p:bodyStyle>
      <a:lvl1pPr marL="228600" indent="-228600" algn="l" defTabSz="914400" rtl="0" eaLnBrk="1" latinLnBrk="0" hangingPunct="1">
        <a:lnSpc>
          <a:spcPct val="100000"/>
        </a:lnSpc>
        <a:spcBef>
          <a:spcPts val="1000"/>
        </a:spcBef>
        <a:buClr>
          <a:srgbClr val="005BBB"/>
        </a:buClr>
        <a:buFont typeface="Arial" panose="020B0604020202020204" pitchFamily="34" charset="0"/>
        <a:buChar char="•"/>
        <a:defRPr sz="2000" kern="1200" baseline="0">
          <a:solidFill>
            <a:schemeClr val="tx1"/>
          </a:solidFill>
          <a:latin typeface="Arial" charset="0"/>
          <a:ea typeface="Arial" charset="0"/>
          <a:cs typeface="Arial" charset="0"/>
        </a:defRPr>
      </a:lvl1pPr>
      <a:lvl2pPr marL="685800" indent="-228600" algn="l" defTabSz="914400" rtl="0" eaLnBrk="1" latinLnBrk="0" hangingPunct="1">
        <a:lnSpc>
          <a:spcPct val="100000"/>
        </a:lnSpc>
        <a:spcBef>
          <a:spcPts val="500"/>
        </a:spcBef>
        <a:buClr>
          <a:srgbClr val="005BBB"/>
        </a:buClr>
        <a:buFont typeface="Arial" panose="020B0604020202020204" pitchFamily="34" charset="0"/>
        <a:buChar char="•"/>
        <a:defRPr sz="2000" kern="1200" baseline="0">
          <a:solidFill>
            <a:schemeClr val="tx1"/>
          </a:solidFill>
          <a:latin typeface="Arial" charset="0"/>
          <a:ea typeface="Arial" charset="0"/>
          <a:cs typeface="Arial" charset="0"/>
        </a:defRPr>
      </a:lvl2pPr>
      <a:lvl3pPr marL="1143000" indent="-228600" algn="l" defTabSz="914400" rtl="0" eaLnBrk="1" latinLnBrk="0" hangingPunct="1">
        <a:lnSpc>
          <a:spcPct val="100000"/>
        </a:lnSpc>
        <a:spcBef>
          <a:spcPts val="500"/>
        </a:spcBef>
        <a:buClr>
          <a:srgbClr val="005BBB"/>
        </a:buClr>
        <a:buFont typeface="LucidaGrande" charset="0"/>
        <a:buChar char="-"/>
        <a:defRPr sz="1800" kern="1200" baseline="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5BBB"/>
        </a:buClr>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5BBB"/>
        </a:buClr>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0">
          <p15:clr>
            <a:srgbClr val="F26B43"/>
          </p15:clr>
        </p15:guide>
        <p15:guide id="2" pos="416">
          <p15:clr>
            <a:srgbClr val="F26B43"/>
          </p15:clr>
        </p15:guide>
        <p15:guide id="3" orient="horz" pos="4016">
          <p15:clr>
            <a:srgbClr val="F26B43"/>
          </p15:clr>
        </p15:guide>
        <p15:guide id="4" pos="7392">
          <p15:clr>
            <a:srgbClr val="F26B43"/>
          </p15:clr>
        </p15:guide>
        <p15:guide id="5" pos="288">
          <p15:clr>
            <a:srgbClr val="F26B43"/>
          </p15:clr>
        </p15:guide>
        <p15:guide id="6" pos="4464">
          <p15:clr>
            <a:srgbClr val="F26B43"/>
          </p15:clr>
        </p15:guide>
        <p15:guide id="7" pos="4704">
          <p15:clr>
            <a:srgbClr val="F26B43"/>
          </p15:clr>
        </p15:guide>
        <p15:guide id="8" pos="4512">
          <p15:clr>
            <a:srgbClr val="F26B43"/>
          </p15:clr>
        </p15:guide>
        <p15:guide id="9" orient="horz" pos="1848">
          <p15:clr>
            <a:srgbClr val="F26B43"/>
          </p15:clr>
        </p15:guide>
        <p15:guide id="10" orient="horz" pos="1896">
          <p15:clr>
            <a:srgbClr val="F26B43"/>
          </p15:clr>
        </p15:guide>
        <p15:guide id="11" orient="horz" pos="2880">
          <p15:clr>
            <a:srgbClr val="F26B43"/>
          </p15:clr>
        </p15:guide>
        <p15:guide id="12" orient="horz" pos="283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iseeed.org/programs/"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hyperlink" Target="https://covid.streetwyze.com/"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doi.org/10.1177/0741713614523667"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hyperlink" Target="https://doi.org/10.1177/1090198118769357"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DDABCD-95A5-48FB-8D3D-555E63409C55}"/>
              </a:ext>
            </a:extLst>
          </p:cNvPr>
          <p:cNvSpPr>
            <a:spLocks noGrp="1"/>
          </p:cNvSpPr>
          <p:nvPr>
            <p:ph type="title"/>
          </p:nvPr>
        </p:nvSpPr>
        <p:spPr>
          <a:xfrm>
            <a:off x="906262" y="2311983"/>
            <a:ext cx="10853615" cy="2963930"/>
          </a:xfrm>
        </p:spPr>
        <p:txBody>
          <a:bodyPr/>
          <a:lstStyle/>
          <a:p>
            <a:pPr algn="ctr"/>
            <a:r>
              <a:rPr lang="en-US" sz="9600" dirty="0"/>
              <a:t>Sasha      Costanza-Chock</a:t>
            </a:r>
          </a:p>
        </p:txBody>
      </p:sp>
    </p:spTree>
    <p:extLst>
      <p:ext uri="{BB962C8B-B14F-4D97-AF65-F5344CB8AC3E}">
        <p14:creationId xmlns:p14="http://schemas.microsoft.com/office/powerpoint/2010/main" val="3534279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E7FF46-BFFB-4BCD-88D2-ADEC257B1B96}"/>
              </a:ext>
            </a:extLst>
          </p:cNvPr>
          <p:cNvPicPr>
            <a:picLocks noChangeAspect="1"/>
          </p:cNvPicPr>
          <p:nvPr/>
        </p:nvPicPr>
        <p:blipFill>
          <a:blip r:embed="rId3"/>
          <a:stretch>
            <a:fillRect/>
          </a:stretch>
        </p:blipFill>
        <p:spPr>
          <a:xfrm>
            <a:off x="3942854" y="12940"/>
            <a:ext cx="5099922" cy="6858000"/>
          </a:xfrm>
          <a:prstGeom prst="rect">
            <a:avLst/>
          </a:prstGeom>
        </p:spPr>
      </p:pic>
    </p:spTree>
    <p:extLst>
      <p:ext uri="{BB962C8B-B14F-4D97-AF65-F5344CB8AC3E}">
        <p14:creationId xmlns:p14="http://schemas.microsoft.com/office/powerpoint/2010/main" val="3029565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2B6DEA-1CE8-4890-9D95-1794D6B593D0}"/>
              </a:ext>
            </a:extLst>
          </p:cNvPr>
          <p:cNvSpPr>
            <a:spLocks noGrp="1"/>
          </p:cNvSpPr>
          <p:nvPr>
            <p:ph type="body" idx="1"/>
          </p:nvPr>
        </p:nvSpPr>
        <p:spPr>
          <a:xfrm>
            <a:off x="569467" y="1820411"/>
            <a:ext cx="4571876" cy="4159335"/>
          </a:xfrm>
        </p:spPr>
        <p:txBody>
          <a:bodyPr/>
          <a:lstStyle/>
          <a:p>
            <a:pPr marL="285750" indent="-285750" fontAlgn="base">
              <a:buFont typeface="Arial" panose="020B0604020202020204" pitchFamily="34" charset="0"/>
              <a:buChar char="•"/>
            </a:pPr>
            <a:r>
              <a:rPr lang="en-US" b="1" dirty="0"/>
              <a:t>Public education or awareness-/consciousness-raising campaigns</a:t>
            </a:r>
          </a:p>
          <a:p>
            <a:pPr marL="285750" indent="-285750" fontAlgn="base">
              <a:buFont typeface="Arial" panose="020B0604020202020204" pitchFamily="34" charset="0"/>
              <a:buChar char="•"/>
            </a:pPr>
            <a:r>
              <a:rPr lang="en-US" b="1" dirty="0"/>
              <a:t>Advocacy campaigns </a:t>
            </a:r>
            <a:r>
              <a:rPr lang="en-US" dirty="0"/>
              <a:t>(e.g., meeting with a decision-maker to advocate for policy reform, policy briefs)</a:t>
            </a:r>
          </a:p>
          <a:p>
            <a:pPr marL="285750" indent="-285750" fontAlgn="base">
              <a:buFont typeface="Arial" panose="020B0604020202020204" pitchFamily="34" charset="0"/>
              <a:buChar char="•"/>
            </a:pPr>
            <a:r>
              <a:rPr lang="en-US" b="1" dirty="0"/>
              <a:t>Mobilization and organizing</a:t>
            </a:r>
            <a:r>
              <a:rPr lang="en-US" dirty="0"/>
              <a:t>: Energizing people to take steps to address a social issue, and then organizing a movement around that issue</a:t>
            </a:r>
          </a:p>
          <a:p>
            <a:pPr marL="285750" indent="-285750" fontAlgn="base">
              <a:buFont typeface="Arial" panose="020B0604020202020204" pitchFamily="34" charset="0"/>
              <a:buChar char="•"/>
            </a:pPr>
            <a:r>
              <a:rPr lang="en-US" b="1" dirty="0"/>
              <a:t>Mutual aid</a:t>
            </a:r>
          </a:p>
          <a:p>
            <a:endParaRPr lang="en-US" dirty="0"/>
          </a:p>
        </p:txBody>
      </p:sp>
      <p:sp>
        <p:nvSpPr>
          <p:cNvPr id="3" name="Title 2">
            <a:extLst>
              <a:ext uri="{FF2B5EF4-FFF2-40B4-BE49-F238E27FC236}">
                <a16:creationId xmlns:a16="http://schemas.microsoft.com/office/drawing/2014/main" id="{96DE9F73-A805-48D3-B52F-1C10719C3B71}"/>
              </a:ext>
            </a:extLst>
          </p:cNvPr>
          <p:cNvSpPr>
            <a:spLocks noGrp="1"/>
          </p:cNvSpPr>
          <p:nvPr>
            <p:ph type="title"/>
          </p:nvPr>
        </p:nvSpPr>
        <p:spPr>
          <a:xfrm>
            <a:off x="1000788" y="951981"/>
            <a:ext cx="10515600" cy="868430"/>
          </a:xfrm>
        </p:spPr>
        <p:txBody>
          <a:bodyPr/>
          <a:lstStyle/>
          <a:p>
            <a:r>
              <a:rPr lang="en-US" dirty="0"/>
              <a:t>What can data-driven activism look like?</a:t>
            </a:r>
          </a:p>
        </p:txBody>
      </p:sp>
      <p:sp>
        <p:nvSpPr>
          <p:cNvPr id="4" name="TextBox 3">
            <a:extLst>
              <a:ext uri="{FF2B5EF4-FFF2-40B4-BE49-F238E27FC236}">
                <a16:creationId xmlns:a16="http://schemas.microsoft.com/office/drawing/2014/main" id="{C74283DB-2CF7-4A80-A92A-D30069E2EEDD}"/>
              </a:ext>
            </a:extLst>
          </p:cNvPr>
          <p:cNvSpPr txBox="1"/>
          <p:nvPr/>
        </p:nvSpPr>
        <p:spPr>
          <a:xfrm>
            <a:off x="569467" y="6366294"/>
            <a:ext cx="4571876" cy="276999"/>
          </a:xfrm>
          <a:prstGeom prst="rect">
            <a:avLst/>
          </a:prstGeom>
          <a:noFill/>
        </p:spPr>
        <p:txBody>
          <a:bodyPr wrap="square" rtlCol="0">
            <a:spAutoFit/>
          </a:bodyPr>
          <a:lstStyle/>
          <a:p>
            <a:r>
              <a:rPr lang="en-US" sz="1200" dirty="0"/>
              <a:t>(Anyon et al., 2018)</a:t>
            </a:r>
          </a:p>
        </p:txBody>
      </p:sp>
      <p:pic>
        <p:nvPicPr>
          <p:cNvPr id="8" name="Picture 7">
            <a:extLst>
              <a:ext uri="{FF2B5EF4-FFF2-40B4-BE49-F238E27FC236}">
                <a16:creationId xmlns:a16="http://schemas.microsoft.com/office/drawing/2014/main" id="{BE6F7BA5-CE7F-4020-90AE-FCDF727674CC}"/>
              </a:ext>
            </a:extLst>
          </p:cNvPr>
          <p:cNvPicPr>
            <a:picLocks noChangeAspect="1"/>
          </p:cNvPicPr>
          <p:nvPr/>
        </p:nvPicPr>
        <p:blipFill>
          <a:blip r:embed="rId3"/>
          <a:stretch>
            <a:fillRect/>
          </a:stretch>
        </p:blipFill>
        <p:spPr>
          <a:xfrm>
            <a:off x="5375500" y="1820411"/>
            <a:ext cx="6402843" cy="3790483"/>
          </a:xfrm>
          <a:prstGeom prst="rect">
            <a:avLst/>
          </a:prstGeom>
        </p:spPr>
      </p:pic>
    </p:spTree>
    <p:extLst>
      <p:ext uri="{BB962C8B-B14F-4D97-AF65-F5344CB8AC3E}">
        <p14:creationId xmlns:p14="http://schemas.microsoft.com/office/powerpoint/2010/main" val="595435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CF8188AE-6BAC-47F3-BD91-182914213053}"/>
              </a:ext>
            </a:extLst>
          </p:cNvPr>
          <p:cNvSpPr/>
          <p:nvPr/>
        </p:nvSpPr>
        <p:spPr>
          <a:xfrm>
            <a:off x="180622" y="982133"/>
            <a:ext cx="7631289" cy="5768623"/>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960EDA8-1541-4013-AF6F-245DECDBE3B7}"/>
              </a:ext>
            </a:extLst>
          </p:cNvPr>
          <p:cNvSpPr/>
          <p:nvPr/>
        </p:nvSpPr>
        <p:spPr>
          <a:xfrm>
            <a:off x="3341511" y="982132"/>
            <a:ext cx="7755467" cy="5768623"/>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52AE675-FDBF-4ADA-8E24-6010619A3E60}"/>
              </a:ext>
            </a:extLst>
          </p:cNvPr>
          <p:cNvSpPr txBox="1"/>
          <p:nvPr/>
        </p:nvSpPr>
        <p:spPr>
          <a:xfrm>
            <a:off x="999067" y="1788951"/>
            <a:ext cx="2477912" cy="4154984"/>
          </a:xfrm>
          <a:prstGeom prst="rect">
            <a:avLst/>
          </a:prstGeom>
          <a:noFill/>
        </p:spPr>
        <p:txBody>
          <a:bodyPr wrap="square" rtlCol="0">
            <a:spAutoFit/>
          </a:bodyPr>
          <a:lstStyle/>
          <a:p>
            <a:pPr algn="ctr"/>
            <a:r>
              <a:rPr lang="en-US" sz="2400" dirty="0"/>
              <a:t>Engineering focused</a:t>
            </a:r>
          </a:p>
          <a:p>
            <a:pPr algn="ctr"/>
            <a:endParaRPr lang="en-US" sz="2400" dirty="0"/>
          </a:p>
          <a:p>
            <a:pPr algn="ctr"/>
            <a:r>
              <a:rPr lang="en-US" sz="2400" dirty="0"/>
              <a:t>Origins in labor organizing</a:t>
            </a:r>
          </a:p>
          <a:p>
            <a:pPr algn="ctr"/>
            <a:endParaRPr lang="en-US" sz="2400" dirty="0"/>
          </a:p>
          <a:p>
            <a:pPr algn="ctr"/>
            <a:r>
              <a:rPr lang="en-US" sz="2400" dirty="0"/>
              <a:t>Technology output</a:t>
            </a:r>
          </a:p>
          <a:p>
            <a:pPr algn="ctr"/>
            <a:endParaRPr lang="en-US" sz="2400" dirty="0"/>
          </a:p>
          <a:p>
            <a:pPr algn="ctr"/>
            <a:r>
              <a:rPr lang="en-US" sz="2400" dirty="0"/>
              <a:t>Stronger execution</a:t>
            </a:r>
          </a:p>
        </p:txBody>
      </p:sp>
      <p:sp>
        <p:nvSpPr>
          <p:cNvPr id="11" name="TextBox 10">
            <a:extLst>
              <a:ext uri="{FF2B5EF4-FFF2-40B4-BE49-F238E27FC236}">
                <a16:creationId xmlns:a16="http://schemas.microsoft.com/office/drawing/2014/main" id="{D19D04FB-97B9-446C-AA4D-5DC6CD84A09E}"/>
              </a:ext>
            </a:extLst>
          </p:cNvPr>
          <p:cNvSpPr txBox="1"/>
          <p:nvPr/>
        </p:nvSpPr>
        <p:spPr>
          <a:xfrm>
            <a:off x="7507111" y="1907819"/>
            <a:ext cx="3262489" cy="4154984"/>
          </a:xfrm>
          <a:prstGeom prst="rect">
            <a:avLst/>
          </a:prstGeom>
          <a:noFill/>
        </p:spPr>
        <p:txBody>
          <a:bodyPr wrap="square" rtlCol="0">
            <a:spAutoFit/>
          </a:bodyPr>
          <a:lstStyle/>
          <a:p>
            <a:pPr algn="ctr"/>
            <a:r>
              <a:rPr lang="en-US" sz="2400" dirty="0"/>
              <a:t>Social science focused</a:t>
            </a:r>
          </a:p>
          <a:p>
            <a:pPr algn="ctr"/>
            <a:endParaRPr lang="en-US" sz="2400" dirty="0"/>
          </a:p>
          <a:p>
            <a:pPr algn="ctr"/>
            <a:r>
              <a:rPr lang="en-US" sz="2400" dirty="0"/>
              <a:t>Origin in anticolonial practice</a:t>
            </a:r>
          </a:p>
          <a:p>
            <a:pPr algn="ctr"/>
            <a:endParaRPr lang="en-US" sz="2400" dirty="0"/>
          </a:p>
          <a:p>
            <a:pPr algn="ctr"/>
            <a:r>
              <a:rPr lang="en-US" sz="2400" dirty="0"/>
              <a:t>Research </a:t>
            </a:r>
          </a:p>
          <a:p>
            <a:pPr algn="ctr"/>
            <a:r>
              <a:rPr lang="en-US" sz="2400" dirty="0"/>
              <a:t>output</a:t>
            </a:r>
          </a:p>
          <a:p>
            <a:pPr algn="ctr"/>
            <a:endParaRPr lang="en-US" sz="2400" dirty="0"/>
          </a:p>
          <a:p>
            <a:pPr algn="ctr"/>
            <a:r>
              <a:rPr lang="en-US" sz="2400" dirty="0"/>
              <a:t>Stronger </a:t>
            </a:r>
          </a:p>
          <a:p>
            <a:pPr algn="ctr"/>
            <a:r>
              <a:rPr lang="en-US" sz="2400" dirty="0"/>
              <a:t>background</a:t>
            </a:r>
          </a:p>
        </p:txBody>
      </p:sp>
      <p:sp>
        <p:nvSpPr>
          <p:cNvPr id="12" name="TextBox 11">
            <a:extLst>
              <a:ext uri="{FF2B5EF4-FFF2-40B4-BE49-F238E27FC236}">
                <a16:creationId xmlns:a16="http://schemas.microsoft.com/office/drawing/2014/main" id="{66263417-8914-4731-B1B4-F7DD4176C446}"/>
              </a:ext>
            </a:extLst>
          </p:cNvPr>
          <p:cNvSpPr txBox="1"/>
          <p:nvPr/>
        </p:nvSpPr>
        <p:spPr>
          <a:xfrm>
            <a:off x="4284134" y="1907819"/>
            <a:ext cx="2974622" cy="3785652"/>
          </a:xfrm>
          <a:prstGeom prst="rect">
            <a:avLst/>
          </a:prstGeom>
          <a:noFill/>
        </p:spPr>
        <p:txBody>
          <a:bodyPr wrap="square" rtlCol="0">
            <a:spAutoFit/>
          </a:bodyPr>
          <a:lstStyle/>
          <a:p>
            <a:pPr algn="ctr"/>
            <a:r>
              <a:rPr lang="en-US" sz="2400" dirty="0" err="1"/>
              <a:t>Vivencia</a:t>
            </a:r>
            <a:r>
              <a:rPr lang="en-US" sz="2400" dirty="0"/>
              <a:t> (whole process approach)</a:t>
            </a:r>
          </a:p>
          <a:p>
            <a:pPr algn="ctr"/>
            <a:endParaRPr lang="en-US" sz="2400" dirty="0"/>
          </a:p>
          <a:p>
            <a:pPr algn="ctr"/>
            <a:r>
              <a:rPr lang="en-US" sz="2400" dirty="0"/>
              <a:t>Constraints created by academic settings</a:t>
            </a:r>
          </a:p>
          <a:p>
            <a:pPr algn="ctr"/>
            <a:endParaRPr lang="en-US" sz="2400" dirty="0"/>
          </a:p>
          <a:p>
            <a:pPr algn="ctr"/>
            <a:r>
              <a:rPr lang="en-US" sz="2400" dirty="0"/>
              <a:t>Antagonism / challenge to power and hierarchy</a:t>
            </a:r>
          </a:p>
        </p:txBody>
      </p:sp>
      <p:sp>
        <p:nvSpPr>
          <p:cNvPr id="13" name="TextBox 12">
            <a:extLst>
              <a:ext uri="{FF2B5EF4-FFF2-40B4-BE49-F238E27FC236}">
                <a16:creationId xmlns:a16="http://schemas.microsoft.com/office/drawing/2014/main" id="{66BD6D64-9722-47BC-8AFF-2147966AF727}"/>
              </a:ext>
            </a:extLst>
          </p:cNvPr>
          <p:cNvSpPr txBox="1"/>
          <p:nvPr/>
        </p:nvSpPr>
        <p:spPr>
          <a:xfrm>
            <a:off x="2757310" y="335799"/>
            <a:ext cx="2477912" cy="646331"/>
          </a:xfrm>
          <a:prstGeom prst="rect">
            <a:avLst/>
          </a:prstGeom>
          <a:noFill/>
        </p:spPr>
        <p:txBody>
          <a:bodyPr wrap="square" rtlCol="0">
            <a:spAutoFit/>
          </a:bodyPr>
          <a:lstStyle/>
          <a:p>
            <a:pPr algn="ctr"/>
            <a:r>
              <a:rPr lang="en-US" sz="3600" b="1" dirty="0">
                <a:solidFill>
                  <a:srgbClr val="005BBB"/>
                </a:solidFill>
              </a:rPr>
              <a:t>PD</a:t>
            </a:r>
          </a:p>
        </p:txBody>
      </p:sp>
      <p:sp>
        <p:nvSpPr>
          <p:cNvPr id="14" name="TextBox 13">
            <a:extLst>
              <a:ext uri="{FF2B5EF4-FFF2-40B4-BE49-F238E27FC236}">
                <a16:creationId xmlns:a16="http://schemas.microsoft.com/office/drawing/2014/main" id="{8F7CC6B1-AE7A-4680-B0B3-8A0584223583}"/>
              </a:ext>
            </a:extLst>
          </p:cNvPr>
          <p:cNvSpPr txBox="1"/>
          <p:nvPr/>
        </p:nvSpPr>
        <p:spPr>
          <a:xfrm>
            <a:off x="6268155" y="361014"/>
            <a:ext cx="2477912" cy="646331"/>
          </a:xfrm>
          <a:prstGeom prst="rect">
            <a:avLst/>
          </a:prstGeom>
          <a:noFill/>
        </p:spPr>
        <p:txBody>
          <a:bodyPr wrap="square" rtlCol="0">
            <a:spAutoFit/>
          </a:bodyPr>
          <a:lstStyle/>
          <a:p>
            <a:pPr algn="ctr"/>
            <a:r>
              <a:rPr lang="en-US" sz="3600" b="1" dirty="0">
                <a:solidFill>
                  <a:srgbClr val="005BBB"/>
                </a:solidFill>
              </a:rPr>
              <a:t>PAR</a:t>
            </a:r>
          </a:p>
        </p:txBody>
      </p:sp>
    </p:spTree>
    <p:extLst>
      <p:ext uri="{BB962C8B-B14F-4D97-AF65-F5344CB8AC3E}">
        <p14:creationId xmlns:p14="http://schemas.microsoft.com/office/powerpoint/2010/main" val="4142958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DDABCD-95A5-48FB-8D3D-555E63409C55}"/>
              </a:ext>
            </a:extLst>
          </p:cNvPr>
          <p:cNvSpPr>
            <a:spLocks noGrp="1"/>
          </p:cNvSpPr>
          <p:nvPr>
            <p:ph type="title"/>
          </p:nvPr>
        </p:nvSpPr>
        <p:spPr>
          <a:xfrm>
            <a:off x="854963" y="1912870"/>
            <a:ext cx="5241037" cy="2963930"/>
          </a:xfrm>
        </p:spPr>
        <p:txBody>
          <a:bodyPr/>
          <a:lstStyle/>
          <a:p>
            <a:pPr algn="ctr"/>
            <a:r>
              <a:rPr lang="en-US" sz="9600" dirty="0"/>
              <a:t>Case Studies</a:t>
            </a:r>
          </a:p>
        </p:txBody>
      </p:sp>
      <p:pic>
        <p:nvPicPr>
          <p:cNvPr id="4" name="Picture 3">
            <a:extLst>
              <a:ext uri="{FF2B5EF4-FFF2-40B4-BE49-F238E27FC236}">
                <a16:creationId xmlns:a16="http://schemas.microsoft.com/office/drawing/2014/main" id="{512CDD86-5F45-4A4E-B92D-E649B72DB81B}"/>
              </a:ext>
            </a:extLst>
          </p:cNvPr>
          <p:cNvPicPr>
            <a:picLocks noChangeAspect="1"/>
          </p:cNvPicPr>
          <p:nvPr/>
        </p:nvPicPr>
        <p:blipFill>
          <a:blip r:embed="rId2"/>
          <a:stretch>
            <a:fillRect/>
          </a:stretch>
        </p:blipFill>
        <p:spPr>
          <a:xfrm>
            <a:off x="6838950" y="4000500"/>
            <a:ext cx="5715000" cy="2857500"/>
          </a:xfrm>
          <a:prstGeom prst="rect">
            <a:avLst/>
          </a:prstGeom>
        </p:spPr>
      </p:pic>
    </p:spTree>
    <p:extLst>
      <p:ext uri="{BB962C8B-B14F-4D97-AF65-F5344CB8AC3E}">
        <p14:creationId xmlns:p14="http://schemas.microsoft.com/office/powerpoint/2010/main" val="3060037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DDABCD-95A5-48FB-8D3D-555E63409C55}"/>
              </a:ext>
            </a:extLst>
          </p:cNvPr>
          <p:cNvSpPr>
            <a:spLocks noGrp="1"/>
          </p:cNvSpPr>
          <p:nvPr>
            <p:ph type="title"/>
          </p:nvPr>
        </p:nvSpPr>
        <p:spPr/>
        <p:txBody>
          <a:bodyPr/>
          <a:lstStyle/>
          <a:p>
            <a:r>
              <a:rPr lang="en-US" dirty="0"/>
              <a:t>Agonistic Participatory Design: Working with Marginalized Social Movements</a:t>
            </a:r>
          </a:p>
        </p:txBody>
      </p:sp>
      <p:pic>
        <p:nvPicPr>
          <p:cNvPr id="4" name="Picture 3">
            <a:extLst>
              <a:ext uri="{FF2B5EF4-FFF2-40B4-BE49-F238E27FC236}">
                <a16:creationId xmlns:a16="http://schemas.microsoft.com/office/drawing/2014/main" id="{70FE4CB0-9D15-4F12-A7E9-14240339AC37}"/>
              </a:ext>
            </a:extLst>
          </p:cNvPr>
          <p:cNvPicPr>
            <a:picLocks noChangeAspect="1"/>
          </p:cNvPicPr>
          <p:nvPr/>
        </p:nvPicPr>
        <p:blipFill>
          <a:blip r:embed="rId2"/>
          <a:stretch>
            <a:fillRect/>
          </a:stretch>
        </p:blipFill>
        <p:spPr>
          <a:xfrm>
            <a:off x="6443663" y="2555231"/>
            <a:ext cx="5748337" cy="4302769"/>
          </a:xfrm>
          <a:prstGeom prst="rect">
            <a:avLst/>
          </a:prstGeom>
        </p:spPr>
      </p:pic>
      <p:sp>
        <p:nvSpPr>
          <p:cNvPr id="6" name="Text Placeholder 1">
            <a:extLst>
              <a:ext uri="{FF2B5EF4-FFF2-40B4-BE49-F238E27FC236}">
                <a16:creationId xmlns:a16="http://schemas.microsoft.com/office/drawing/2014/main" id="{90C82361-69CF-4BE4-932B-7C6C2ABC1BDB}"/>
              </a:ext>
            </a:extLst>
          </p:cNvPr>
          <p:cNvSpPr>
            <a:spLocks noGrp="1"/>
          </p:cNvSpPr>
          <p:nvPr>
            <p:ph type="body" idx="1"/>
          </p:nvPr>
        </p:nvSpPr>
        <p:spPr>
          <a:xfrm>
            <a:off x="0" y="2266950"/>
            <a:ext cx="6095551" cy="2787752"/>
          </a:xfrm>
        </p:spPr>
        <p:txBody>
          <a:bodyPr/>
          <a:lstStyle/>
          <a:p>
            <a:pPr marL="857239" lvl="1" indent="-285750">
              <a:lnSpc>
                <a:spcPct val="150000"/>
              </a:lnSpc>
              <a:buFont typeface="Arial" panose="020B0604020202020204" pitchFamily="34" charset="0"/>
              <a:buChar char="•"/>
            </a:pPr>
            <a:r>
              <a:rPr lang="en-US" dirty="0">
                <a:solidFill>
                  <a:schemeClr val="accent6"/>
                </a:solidFill>
              </a:rPr>
              <a:t>The complexity of designing for public space</a:t>
            </a:r>
          </a:p>
          <a:p>
            <a:pPr marL="1257277" lvl="2" indent="-285750">
              <a:lnSpc>
                <a:spcPct val="150000"/>
              </a:lnSpc>
              <a:buFont typeface="Arial" panose="020B0604020202020204" pitchFamily="34" charset="0"/>
              <a:buChar char="•"/>
            </a:pPr>
            <a:r>
              <a:rPr lang="en-US" sz="2000" dirty="0"/>
              <a:t>Multiple “publics” created by interaction of diverse entities and perspectives</a:t>
            </a:r>
          </a:p>
          <a:p>
            <a:pPr marL="1257277" lvl="2" indent="-285750">
              <a:lnSpc>
                <a:spcPct val="150000"/>
              </a:lnSpc>
              <a:buFont typeface="Arial" panose="020B0604020202020204" pitchFamily="34" charset="0"/>
              <a:buChar char="•"/>
            </a:pPr>
            <a:r>
              <a:rPr lang="en-US" sz="2000" dirty="0"/>
              <a:t>Navigating these interactions through tolerant disputes and challenges to hegemony</a:t>
            </a:r>
          </a:p>
          <a:p>
            <a:pPr marL="857239" lvl="1" indent="-285750">
              <a:lnSpc>
                <a:spcPct val="150000"/>
              </a:lnSpc>
              <a:buFont typeface="Arial" panose="020B0604020202020204" pitchFamily="34" charset="0"/>
              <a:buChar char="•"/>
            </a:pPr>
            <a:r>
              <a:rPr lang="en-US" dirty="0">
                <a:solidFill>
                  <a:schemeClr val="accent6"/>
                </a:solidFill>
              </a:rPr>
              <a:t>Malmö Living Labs</a:t>
            </a:r>
          </a:p>
          <a:p>
            <a:pPr marL="1257277" lvl="2" indent="-285750">
              <a:lnSpc>
                <a:spcPct val="150000"/>
              </a:lnSpc>
              <a:buFont typeface="Arial" panose="020B0604020202020204" pitchFamily="34" charset="0"/>
              <a:buChar char="•"/>
            </a:pPr>
            <a:r>
              <a:rPr lang="en-US" sz="2000" dirty="0"/>
              <a:t>A number of different PD projects </a:t>
            </a:r>
          </a:p>
          <a:p>
            <a:pPr marL="1257277" lvl="2" indent="-285750">
              <a:lnSpc>
                <a:spcPct val="150000"/>
              </a:lnSpc>
              <a:buFont typeface="Arial" panose="020B0604020202020204" pitchFamily="34" charset="0"/>
              <a:buChar char="•"/>
            </a:pPr>
            <a:r>
              <a:rPr lang="en-US" sz="2000" dirty="0"/>
              <a:t>Social Innovation Incubator</a:t>
            </a:r>
          </a:p>
        </p:txBody>
      </p:sp>
    </p:spTree>
    <p:extLst>
      <p:ext uri="{BB962C8B-B14F-4D97-AF65-F5344CB8AC3E}">
        <p14:creationId xmlns:p14="http://schemas.microsoft.com/office/powerpoint/2010/main" val="565944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DDABCD-95A5-48FB-8D3D-555E63409C55}"/>
              </a:ext>
            </a:extLst>
          </p:cNvPr>
          <p:cNvSpPr>
            <a:spLocks noGrp="1"/>
          </p:cNvSpPr>
          <p:nvPr>
            <p:ph type="title"/>
          </p:nvPr>
        </p:nvSpPr>
        <p:spPr/>
        <p:txBody>
          <a:bodyPr/>
          <a:lstStyle/>
          <a:p>
            <a:r>
              <a:rPr lang="en-US" dirty="0"/>
              <a:t>Malmö Living Labs: Working with </a:t>
            </a:r>
            <a:r>
              <a:rPr lang="en-US" dirty="0" err="1"/>
              <a:t>Herrgards</a:t>
            </a:r>
            <a:r>
              <a:rPr lang="en-US" dirty="0"/>
              <a:t> Women Association</a:t>
            </a:r>
          </a:p>
        </p:txBody>
      </p:sp>
      <p:sp>
        <p:nvSpPr>
          <p:cNvPr id="6" name="Text Placeholder 1">
            <a:extLst>
              <a:ext uri="{FF2B5EF4-FFF2-40B4-BE49-F238E27FC236}">
                <a16:creationId xmlns:a16="http://schemas.microsoft.com/office/drawing/2014/main" id="{90C82361-69CF-4BE4-932B-7C6C2ABC1BDB}"/>
              </a:ext>
            </a:extLst>
          </p:cNvPr>
          <p:cNvSpPr>
            <a:spLocks noGrp="1"/>
          </p:cNvSpPr>
          <p:nvPr>
            <p:ph type="body" idx="1"/>
          </p:nvPr>
        </p:nvSpPr>
        <p:spPr>
          <a:xfrm>
            <a:off x="1" y="2266950"/>
            <a:ext cx="5829300" cy="2787752"/>
          </a:xfrm>
        </p:spPr>
        <p:txBody>
          <a:bodyPr/>
          <a:lstStyle/>
          <a:p>
            <a:pPr marL="857239" lvl="1" indent="-285750">
              <a:lnSpc>
                <a:spcPct val="150000"/>
              </a:lnSpc>
              <a:buFont typeface="Arial" panose="020B0604020202020204" pitchFamily="34" charset="0"/>
              <a:buChar char="•"/>
            </a:pPr>
            <a:r>
              <a:rPr lang="en-US" dirty="0">
                <a:solidFill>
                  <a:schemeClr val="accent6"/>
                </a:solidFill>
              </a:rPr>
              <a:t>Organization of immigrant women in a suburb of Malmö</a:t>
            </a:r>
          </a:p>
          <a:p>
            <a:pPr marL="1314427" lvl="2" indent="-285750">
              <a:lnSpc>
                <a:spcPct val="150000"/>
              </a:lnSpc>
              <a:buFont typeface="Arial" panose="020B0604020202020204" pitchFamily="34" charset="0"/>
              <a:buChar char="•"/>
            </a:pPr>
            <a:r>
              <a:rPr lang="en-US" dirty="0"/>
              <a:t>Focused on social innovation – not just technological </a:t>
            </a:r>
          </a:p>
          <a:p>
            <a:pPr marL="1314427" lvl="2" indent="-285750">
              <a:lnSpc>
                <a:spcPct val="150000"/>
              </a:lnSpc>
              <a:buFont typeface="Arial" panose="020B0604020202020204" pitchFamily="34" charset="0"/>
              <a:buChar char="•"/>
            </a:pPr>
            <a:r>
              <a:rPr lang="en-US" dirty="0"/>
              <a:t>How to support the organization in leveraging their own skills for their own ends</a:t>
            </a:r>
          </a:p>
          <a:p>
            <a:pPr marL="1314427" lvl="2" indent="-285750">
              <a:lnSpc>
                <a:spcPct val="150000"/>
              </a:lnSpc>
              <a:buFont typeface="Arial" panose="020B0604020202020204" pitchFamily="34" charset="0"/>
              <a:buChar char="•"/>
            </a:pPr>
            <a:r>
              <a:rPr lang="en-US" dirty="0"/>
              <a:t>Developed programs to support newly arrived refugees and organize catering services</a:t>
            </a:r>
          </a:p>
        </p:txBody>
      </p:sp>
      <p:pic>
        <p:nvPicPr>
          <p:cNvPr id="2" name="Picture 1">
            <a:extLst>
              <a:ext uri="{FF2B5EF4-FFF2-40B4-BE49-F238E27FC236}">
                <a16:creationId xmlns:a16="http://schemas.microsoft.com/office/drawing/2014/main" id="{FBCA707E-8580-4D5C-8881-C1CB6DD98579}"/>
              </a:ext>
            </a:extLst>
          </p:cNvPr>
          <p:cNvPicPr>
            <a:picLocks noChangeAspect="1"/>
          </p:cNvPicPr>
          <p:nvPr/>
        </p:nvPicPr>
        <p:blipFill>
          <a:blip r:embed="rId3"/>
          <a:stretch>
            <a:fillRect/>
          </a:stretch>
        </p:blipFill>
        <p:spPr>
          <a:xfrm>
            <a:off x="5695949" y="2358031"/>
            <a:ext cx="5057775" cy="3790356"/>
          </a:xfrm>
          <a:prstGeom prst="rect">
            <a:avLst/>
          </a:prstGeom>
        </p:spPr>
      </p:pic>
    </p:spTree>
    <p:extLst>
      <p:ext uri="{BB962C8B-B14F-4D97-AF65-F5344CB8AC3E}">
        <p14:creationId xmlns:p14="http://schemas.microsoft.com/office/powerpoint/2010/main" val="2262280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DDABCD-95A5-48FB-8D3D-555E63409C55}"/>
              </a:ext>
            </a:extLst>
          </p:cNvPr>
          <p:cNvSpPr>
            <a:spLocks noGrp="1"/>
          </p:cNvSpPr>
          <p:nvPr>
            <p:ph type="title"/>
          </p:nvPr>
        </p:nvSpPr>
        <p:spPr/>
        <p:txBody>
          <a:bodyPr/>
          <a:lstStyle/>
          <a:p>
            <a:r>
              <a:rPr lang="en-US" dirty="0"/>
              <a:t>Malmö Living Labs: Social Innovation Incubator </a:t>
            </a:r>
          </a:p>
        </p:txBody>
      </p:sp>
      <p:sp>
        <p:nvSpPr>
          <p:cNvPr id="6" name="Text Placeholder 1">
            <a:extLst>
              <a:ext uri="{FF2B5EF4-FFF2-40B4-BE49-F238E27FC236}">
                <a16:creationId xmlns:a16="http://schemas.microsoft.com/office/drawing/2014/main" id="{90C82361-69CF-4BE4-932B-7C6C2ABC1BDB}"/>
              </a:ext>
            </a:extLst>
          </p:cNvPr>
          <p:cNvSpPr>
            <a:spLocks noGrp="1"/>
          </p:cNvSpPr>
          <p:nvPr>
            <p:ph type="body" idx="1"/>
          </p:nvPr>
        </p:nvSpPr>
        <p:spPr>
          <a:xfrm>
            <a:off x="0" y="2104158"/>
            <a:ext cx="11601450" cy="2787752"/>
          </a:xfrm>
        </p:spPr>
        <p:txBody>
          <a:bodyPr/>
          <a:lstStyle/>
          <a:p>
            <a:pPr marL="857239" lvl="1" indent="-285750">
              <a:lnSpc>
                <a:spcPct val="150000"/>
              </a:lnSpc>
              <a:buFont typeface="Arial" panose="020B0604020202020204" pitchFamily="34" charset="0"/>
              <a:buChar char="•"/>
            </a:pPr>
            <a:r>
              <a:rPr lang="en-US" dirty="0">
                <a:solidFill>
                  <a:schemeClr val="accent6"/>
                </a:solidFill>
              </a:rPr>
              <a:t>Three design workshops conducted with the municipality to investigate the establishment of a social innovation incubator</a:t>
            </a:r>
          </a:p>
          <a:p>
            <a:pPr marL="1314427" lvl="2" indent="-285750">
              <a:lnSpc>
                <a:spcPct val="150000"/>
              </a:lnSpc>
              <a:buFont typeface="Arial" panose="020B0604020202020204" pitchFamily="34" charset="0"/>
              <a:buChar char="•"/>
            </a:pPr>
            <a:r>
              <a:rPr lang="en-US" dirty="0"/>
              <a:t>Who should be included? How should the process be conducted?</a:t>
            </a:r>
          </a:p>
          <a:p>
            <a:pPr marL="1314427" lvl="2" indent="-285750">
              <a:lnSpc>
                <a:spcPct val="150000"/>
              </a:lnSpc>
              <a:buFont typeface="Arial" panose="020B0604020202020204" pitchFamily="34" charset="0"/>
              <a:buChar char="•"/>
            </a:pPr>
            <a:r>
              <a:rPr lang="en-US" dirty="0"/>
              <a:t>Broad group of stakeholders initially involved: civil servants, local citizens, potential investors, local business owners, etc.</a:t>
            </a:r>
          </a:p>
          <a:p>
            <a:pPr marL="1771616" lvl="3" indent="-285750">
              <a:lnSpc>
                <a:spcPct val="150000"/>
              </a:lnSpc>
              <a:buFont typeface="Arial" panose="020B0604020202020204" pitchFamily="34" charset="0"/>
              <a:buChar char="•"/>
            </a:pPr>
            <a:r>
              <a:rPr lang="en-US" dirty="0"/>
              <a:t>Some powerful actors fully dropped out because of challenged hegemony</a:t>
            </a:r>
          </a:p>
          <a:p>
            <a:pPr marL="1771616" lvl="3" indent="-285750">
              <a:lnSpc>
                <a:spcPct val="150000"/>
              </a:lnSpc>
              <a:buFont typeface="Arial" panose="020B0604020202020204" pitchFamily="34" charset="0"/>
              <a:buChar char="•"/>
            </a:pPr>
            <a:r>
              <a:rPr lang="en-US" dirty="0"/>
              <a:t>Contested structure – centralized or distributed</a:t>
            </a:r>
          </a:p>
          <a:p>
            <a:pPr marL="1314427" lvl="2" indent="-285750">
              <a:lnSpc>
                <a:spcPct val="150000"/>
              </a:lnSpc>
              <a:buFont typeface="Arial" panose="020B0604020202020204" pitchFamily="34" charset="0"/>
              <a:buChar char="•"/>
            </a:pPr>
            <a:r>
              <a:rPr lang="en-US" dirty="0"/>
              <a:t>Ongoing process of </a:t>
            </a:r>
            <a:r>
              <a:rPr lang="en-US" i="1" dirty="0" err="1"/>
              <a:t>infrastructuring</a:t>
            </a:r>
            <a:r>
              <a:rPr lang="en-US" dirty="0"/>
              <a:t> – when design is focused on spaces and processes rather than final products</a:t>
            </a:r>
          </a:p>
        </p:txBody>
      </p:sp>
    </p:spTree>
    <p:extLst>
      <p:ext uri="{BB962C8B-B14F-4D97-AF65-F5344CB8AC3E}">
        <p14:creationId xmlns:p14="http://schemas.microsoft.com/office/powerpoint/2010/main" val="3810632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8117D7-A0F9-411E-93F9-C33FF6FFB587}"/>
              </a:ext>
            </a:extLst>
          </p:cNvPr>
          <p:cNvSpPr>
            <a:spLocks noGrp="1"/>
          </p:cNvSpPr>
          <p:nvPr>
            <p:ph type="body" idx="1"/>
          </p:nvPr>
        </p:nvSpPr>
        <p:spPr>
          <a:xfrm>
            <a:off x="327805" y="2189263"/>
            <a:ext cx="11662912" cy="3790483"/>
          </a:xfrm>
        </p:spPr>
        <p:txBody>
          <a:bodyPr/>
          <a:lstStyle/>
          <a:p>
            <a:pPr marL="285750" indent="-285750">
              <a:buFont typeface="Arial" panose="020B0604020202020204" pitchFamily="34" charset="0"/>
              <a:buChar char="•"/>
            </a:pPr>
            <a:r>
              <a:rPr lang="en-US" dirty="0"/>
              <a:t>Institute for Sustainable and Economic Educational and Environmental Design (ISEEED) in Oakland, CA: </a:t>
            </a:r>
            <a:r>
              <a:rPr lang="en-US" dirty="0" err="1">
                <a:hlinkClick r:id="rId3"/>
              </a:rPr>
              <a:t>iseeed</a:t>
            </a:r>
            <a:endParaRPr lang="en-US" dirty="0"/>
          </a:p>
          <a:p>
            <a:pPr marL="285750" indent="-285750">
              <a:buFont typeface="Arial" panose="020B0604020202020204" pitchFamily="34" charset="0"/>
              <a:buChar char="•"/>
            </a:pPr>
            <a:r>
              <a:rPr lang="en-US" b="1" dirty="0"/>
              <a:t>Aim:</a:t>
            </a:r>
            <a:r>
              <a:rPr lang="en-US" dirty="0"/>
              <a:t> ‘Ground-truth’ the County health department’s official database on food outlets, which had labeled East Oakland as a food oasis </a:t>
            </a:r>
          </a:p>
          <a:p>
            <a:pPr marL="285750" indent="-285750">
              <a:buFont typeface="Arial" panose="020B0604020202020204" pitchFamily="34" charset="0"/>
              <a:buChar char="•"/>
            </a:pPr>
            <a:r>
              <a:rPr lang="en-US" dirty="0"/>
              <a:t>Youth and adults worked together to create an app that young people could use to capture information about locations in their environment and conduct interviews and surveys with store owners and residents: </a:t>
            </a:r>
            <a:r>
              <a:rPr lang="en-US" u="sng" dirty="0" err="1">
                <a:hlinkClick r:id="rId4"/>
              </a:rPr>
              <a:t>streetwyze</a:t>
            </a:r>
            <a:endParaRPr lang="en-US" u="sng" dirty="0"/>
          </a:p>
          <a:p>
            <a:pPr marL="285750" indent="-285750">
              <a:buFont typeface="Arial" panose="020B0604020202020204" pitchFamily="34" charset="0"/>
              <a:buChar char="•"/>
            </a:pPr>
            <a:r>
              <a:rPr lang="en-US" b="1" dirty="0"/>
              <a:t>Findings:</a:t>
            </a:r>
            <a:r>
              <a:rPr lang="en-US" dirty="0"/>
              <a:t> The county claimed there were 50 grocery stores, but there were only 3. The rest were liquor or corner stores. </a:t>
            </a:r>
          </a:p>
          <a:p>
            <a:pPr marL="285750" indent="-285750">
              <a:buFont typeface="Arial" panose="020B0604020202020204" pitchFamily="34" charset="0"/>
              <a:buChar char="•"/>
            </a:pPr>
            <a:r>
              <a:rPr lang="en-US" b="1" dirty="0"/>
              <a:t>Action</a:t>
            </a:r>
            <a:r>
              <a:rPr lang="en-US" dirty="0"/>
              <a:t>: Made recommendations to decision makers and convinced them to add a farmers market, food commissary, and urban farm to local school districts</a:t>
            </a:r>
          </a:p>
          <a:p>
            <a:pPr marL="285750" indent="-285750">
              <a:buFont typeface="Arial" panose="020B0604020202020204" pitchFamily="34" charset="0"/>
              <a:buChar char="•"/>
            </a:pPr>
            <a:r>
              <a:rPr lang="en-US" b="1" dirty="0"/>
              <a:t>Youth outcomes: </a:t>
            </a:r>
            <a:r>
              <a:rPr lang="en-US" dirty="0"/>
              <a:t>Newfound of their social locations within systems of race and class</a:t>
            </a:r>
          </a:p>
          <a:p>
            <a:pPr marL="285750" indent="-28575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3FD9A87F-7376-4657-BDAA-72BB51F75442}"/>
              </a:ext>
            </a:extLst>
          </p:cNvPr>
          <p:cNvSpPr>
            <a:spLocks noGrp="1"/>
          </p:cNvSpPr>
          <p:nvPr>
            <p:ph type="title"/>
          </p:nvPr>
        </p:nvSpPr>
        <p:spPr>
          <a:xfrm>
            <a:off x="566928" y="1040691"/>
            <a:ext cx="10515600" cy="868430"/>
          </a:xfrm>
        </p:spPr>
        <p:txBody>
          <a:bodyPr/>
          <a:lstStyle/>
          <a:p>
            <a:r>
              <a:rPr lang="en-US" dirty="0"/>
              <a:t>PAR Case Study: Youth Participatory Action Research (YPAR) 2.0</a:t>
            </a:r>
          </a:p>
        </p:txBody>
      </p:sp>
      <p:sp>
        <p:nvSpPr>
          <p:cNvPr id="4" name="TextBox 3">
            <a:extLst>
              <a:ext uri="{FF2B5EF4-FFF2-40B4-BE49-F238E27FC236}">
                <a16:creationId xmlns:a16="http://schemas.microsoft.com/office/drawing/2014/main" id="{5B86F786-B235-4499-949A-66C1F76A9081}"/>
              </a:ext>
            </a:extLst>
          </p:cNvPr>
          <p:cNvSpPr txBox="1"/>
          <p:nvPr/>
        </p:nvSpPr>
        <p:spPr>
          <a:xfrm>
            <a:off x="327805" y="6314536"/>
            <a:ext cx="2812210" cy="369332"/>
          </a:xfrm>
          <a:prstGeom prst="rect">
            <a:avLst/>
          </a:prstGeom>
          <a:noFill/>
        </p:spPr>
        <p:txBody>
          <a:bodyPr wrap="square" rtlCol="0">
            <a:spAutoFit/>
          </a:bodyPr>
          <a:lstStyle/>
          <a:p>
            <a:r>
              <a:rPr lang="en-US" dirty="0"/>
              <a:t>(Akom et al., 2016) </a:t>
            </a:r>
          </a:p>
        </p:txBody>
      </p:sp>
    </p:spTree>
    <p:extLst>
      <p:ext uri="{BB962C8B-B14F-4D97-AF65-F5344CB8AC3E}">
        <p14:creationId xmlns:p14="http://schemas.microsoft.com/office/powerpoint/2010/main" val="3381427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4093FB-56AE-4330-837C-85E2B4F6EBCE}"/>
              </a:ext>
            </a:extLst>
          </p:cNvPr>
          <p:cNvSpPr>
            <a:spLocks noGrp="1"/>
          </p:cNvSpPr>
          <p:nvPr>
            <p:ph type="title"/>
          </p:nvPr>
        </p:nvSpPr>
        <p:spPr>
          <a:xfrm>
            <a:off x="566928" y="1126236"/>
            <a:ext cx="10515600" cy="868430"/>
          </a:xfrm>
        </p:spPr>
        <p:txBody>
          <a:bodyPr/>
          <a:lstStyle/>
          <a:p>
            <a:r>
              <a:rPr lang="en-US" dirty="0"/>
              <a:t>Lessons Learned and Final Thoughts </a:t>
            </a:r>
          </a:p>
        </p:txBody>
      </p:sp>
      <p:sp>
        <p:nvSpPr>
          <p:cNvPr id="4" name="Text Placeholder 1">
            <a:extLst>
              <a:ext uri="{FF2B5EF4-FFF2-40B4-BE49-F238E27FC236}">
                <a16:creationId xmlns:a16="http://schemas.microsoft.com/office/drawing/2014/main" id="{9358F5AA-F60D-4F90-87D7-5F5DD0F358B1}"/>
              </a:ext>
            </a:extLst>
          </p:cNvPr>
          <p:cNvSpPr>
            <a:spLocks noGrp="1"/>
          </p:cNvSpPr>
          <p:nvPr>
            <p:ph type="body" idx="1"/>
          </p:nvPr>
        </p:nvSpPr>
        <p:spPr>
          <a:xfrm>
            <a:off x="389699" y="1739769"/>
            <a:ext cx="10870057" cy="3790483"/>
          </a:xfrm>
        </p:spPr>
        <p:txBody>
          <a:bodyPr/>
          <a:lstStyle/>
          <a:p>
            <a:pPr marL="285750" indent="-285750">
              <a:lnSpc>
                <a:spcPct val="150000"/>
              </a:lnSpc>
              <a:buFont typeface="Arial" panose="020B0604020202020204" pitchFamily="34" charset="0"/>
              <a:buChar char="•"/>
            </a:pPr>
            <a:r>
              <a:rPr lang="en-US" sz="2000" dirty="0">
                <a:solidFill>
                  <a:schemeClr val="accent6"/>
                </a:solidFill>
              </a:rPr>
              <a:t>Fundamental aspects of participatory design – taken from a systematic literature review</a:t>
            </a:r>
          </a:p>
          <a:p>
            <a:pPr marL="1314427" lvl="2" indent="-285750">
              <a:lnSpc>
                <a:spcPct val="150000"/>
              </a:lnSpc>
              <a:buFont typeface="Arial" panose="020B0604020202020204" pitchFamily="34" charset="0"/>
              <a:buChar char="•"/>
            </a:pPr>
            <a:r>
              <a:rPr lang="en-US" dirty="0"/>
              <a:t>Politics</a:t>
            </a:r>
          </a:p>
          <a:p>
            <a:pPr marL="1771616" lvl="3" indent="-285750">
              <a:lnSpc>
                <a:spcPct val="150000"/>
              </a:lnSpc>
              <a:buFont typeface="Arial" panose="020B0604020202020204" pitchFamily="34" charset="0"/>
              <a:buChar char="•"/>
            </a:pPr>
            <a:r>
              <a:rPr lang="en-US" dirty="0"/>
              <a:t>People who are affected by a decision should have an opportunity to influence it</a:t>
            </a:r>
          </a:p>
          <a:p>
            <a:pPr marL="1314427" lvl="2" indent="-285750">
              <a:lnSpc>
                <a:spcPct val="150000"/>
              </a:lnSpc>
              <a:buFont typeface="Arial" panose="020B0604020202020204" pitchFamily="34" charset="0"/>
              <a:buChar char="•"/>
            </a:pPr>
            <a:r>
              <a:rPr lang="en-US" dirty="0"/>
              <a:t>People</a:t>
            </a:r>
          </a:p>
          <a:p>
            <a:pPr marL="1771616" lvl="3" indent="-285750">
              <a:lnSpc>
                <a:spcPct val="150000"/>
              </a:lnSpc>
              <a:buFont typeface="Arial" panose="020B0604020202020204" pitchFamily="34" charset="0"/>
              <a:buChar char="•"/>
            </a:pPr>
            <a:r>
              <a:rPr lang="en-US" dirty="0"/>
              <a:t>People play critical roles in design by being experts in their own lives</a:t>
            </a:r>
          </a:p>
          <a:p>
            <a:pPr marL="1314427" lvl="2" indent="-285750">
              <a:lnSpc>
                <a:spcPct val="150000"/>
              </a:lnSpc>
              <a:buFont typeface="Arial" panose="020B0604020202020204" pitchFamily="34" charset="0"/>
              <a:buChar char="•"/>
            </a:pPr>
            <a:r>
              <a:rPr lang="en-US" dirty="0"/>
              <a:t>Context</a:t>
            </a:r>
          </a:p>
          <a:p>
            <a:pPr marL="1771616" lvl="3" indent="-285750">
              <a:lnSpc>
                <a:spcPct val="150000"/>
              </a:lnSpc>
              <a:buFont typeface="Arial" panose="020B0604020202020204" pitchFamily="34" charset="0"/>
              <a:buChar char="•"/>
            </a:pPr>
            <a:r>
              <a:rPr lang="en-US" dirty="0"/>
              <a:t>The use situation is the fundamental starting point for the design situation</a:t>
            </a:r>
          </a:p>
          <a:p>
            <a:pPr marL="1314427" lvl="2" indent="-285750">
              <a:lnSpc>
                <a:spcPct val="150000"/>
              </a:lnSpc>
              <a:buFont typeface="Arial" panose="020B0604020202020204" pitchFamily="34" charset="0"/>
              <a:buChar char="•"/>
            </a:pPr>
            <a:r>
              <a:rPr lang="en-US" dirty="0"/>
              <a:t>Methods</a:t>
            </a:r>
          </a:p>
          <a:p>
            <a:pPr marL="1771616" lvl="3" indent="-285750">
              <a:lnSpc>
                <a:spcPct val="150000"/>
              </a:lnSpc>
              <a:buFont typeface="Arial" panose="020B0604020202020204" pitchFamily="34" charset="0"/>
              <a:buChar char="•"/>
            </a:pPr>
            <a:r>
              <a:rPr lang="en-US" dirty="0"/>
              <a:t>Methods are means for users to gain influence in design processes</a:t>
            </a:r>
          </a:p>
          <a:p>
            <a:pPr marL="1314427" lvl="2" indent="-285750">
              <a:lnSpc>
                <a:spcPct val="150000"/>
              </a:lnSpc>
              <a:buFont typeface="Arial" panose="020B0604020202020204" pitchFamily="34" charset="0"/>
              <a:buChar char="•"/>
            </a:pPr>
            <a:r>
              <a:rPr lang="en-US" dirty="0"/>
              <a:t>Product</a:t>
            </a:r>
          </a:p>
          <a:p>
            <a:pPr marL="1771616" lvl="3" indent="-285750">
              <a:lnSpc>
                <a:spcPct val="150000"/>
              </a:lnSpc>
              <a:buFont typeface="Arial" panose="020B0604020202020204" pitchFamily="34" charset="0"/>
              <a:buChar char="•"/>
            </a:pPr>
            <a:r>
              <a:rPr lang="en-US" dirty="0"/>
              <a:t>The goal of participation is to design alternatives, improving quality of life</a:t>
            </a:r>
          </a:p>
          <a:p>
            <a:pPr marL="1314427" lvl="2" indent="-285750">
              <a:lnSpc>
                <a:spcPct val="150000"/>
              </a:lnSpc>
              <a:buFont typeface="Arial" panose="020B0604020202020204" pitchFamily="34" charset="0"/>
              <a:buChar char="•"/>
            </a:pPr>
            <a:endParaRPr lang="en-US" dirty="0"/>
          </a:p>
          <a:p>
            <a:pPr marL="1200127" lvl="2" indent="-285750">
              <a:buFont typeface="Arial" panose="020B0604020202020204" pitchFamily="34" charset="0"/>
              <a:buChar char="•"/>
            </a:pPr>
            <a:endParaRPr lang="en-US" dirty="0"/>
          </a:p>
        </p:txBody>
      </p:sp>
    </p:spTree>
    <p:extLst>
      <p:ext uri="{BB962C8B-B14F-4D97-AF65-F5344CB8AC3E}">
        <p14:creationId xmlns:p14="http://schemas.microsoft.com/office/powerpoint/2010/main" val="1541584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4093FB-56AE-4330-837C-85E2B4F6EBCE}"/>
              </a:ext>
            </a:extLst>
          </p:cNvPr>
          <p:cNvSpPr>
            <a:spLocks noGrp="1"/>
          </p:cNvSpPr>
          <p:nvPr>
            <p:ph type="title"/>
          </p:nvPr>
        </p:nvSpPr>
        <p:spPr>
          <a:xfrm>
            <a:off x="566928" y="1126236"/>
            <a:ext cx="10515600" cy="868430"/>
          </a:xfrm>
        </p:spPr>
        <p:txBody>
          <a:bodyPr/>
          <a:lstStyle/>
          <a:p>
            <a:r>
              <a:rPr lang="en-US" dirty="0"/>
              <a:t>Lessons Learned and Final Thoughts </a:t>
            </a:r>
          </a:p>
        </p:txBody>
      </p:sp>
      <p:sp>
        <p:nvSpPr>
          <p:cNvPr id="4" name="Text Placeholder 1">
            <a:extLst>
              <a:ext uri="{FF2B5EF4-FFF2-40B4-BE49-F238E27FC236}">
                <a16:creationId xmlns:a16="http://schemas.microsoft.com/office/drawing/2014/main" id="{9358F5AA-F60D-4F90-87D7-5F5DD0F358B1}"/>
              </a:ext>
            </a:extLst>
          </p:cNvPr>
          <p:cNvSpPr>
            <a:spLocks noGrp="1"/>
          </p:cNvSpPr>
          <p:nvPr>
            <p:ph type="body" idx="1"/>
          </p:nvPr>
        </p:nvSpPr>
        <p:spPr>
          <a:xfrm>
            <a:off x="389699" y="1739769"/>
            <a:ext cx="10870057" cy="3790483"/>
          </a:xfrm>
        </p:spPr>
        <p:txBody>
          <a:bodyPr/>
          <a:lstStyle/>
          <a:p>
            <a:pPr marL="285750" indent="-285750">
              <a:lnSpc>
                <a:spcPct val="150000"/>
              </a:lnSpc>
              <a:buFont typeface="Arial" panose="020B0604020202020204" pitchFamily="34" charset="0"/>
              <a:buChar char="•"/>
            </a:pPr>
            <a:r>
              <a:rPr lang="en-US" sz="2000" dirty="0">
                <a:solidFill>
                  <a:schemeClr val="accent6"/>
                </a:solidFill>
              </a:rPr>
              <a:t>Real participatory design is challenging!</a:t>
            </a:r>
          </a:p>
          <a:p>
            <a:pPr marL="1314427" lvl="2" indent="-285750">
              <a:lnSpc>
                <a:spcPct val="150000"/>
              </a:lnSpc>
              <a:buFont typeface="Arial" panose="020B0604020202020204" pitchFamily="34" charset="0"/>
              <a:buChar char="•"/>
            </a:pPr>
            <a:r>
              <a:rPr lang="en-US" dirty="0"/>
              <a:t>Uncertain outcomes</a:t>
            </a:r>
          </a:p>
          <a:p>
            <a:pPr marL="1314427" lvl="2" indent="-285750">
              <a:lnSpc>
                <a:spcPct val="150000"/>
              </a:lnSpc>
              <a:buFont typeface="Arial" panose="020B0604020202020204" pitchFamily="34" charset="0"/>
              <a:buChar char="•"/>
            </a:pPr>
            <a:r>
              <a:rPr lang="en-US" dirty="0"/>
              <a:t>Long timelines</a:t>
            </a:r>
          </a:p>
          <a:p>
            <a:pPr marL="1314427" lvl="2" indent="-285750">
              <a:lnSpc>
                <a:spcPct val="150000"/>
              </a:lnSpc>
              <a:buFont typeface="Arial" panose="020B0604020202020204" pitchFamily="34" charset="0"/>
              <a:buChar char="•"/>
            </a:pPr>
            <a:r>
              <a:rPr lang="en-US" dirty="0"/>
              <a:t>Interpersonal dynamics of participation</a:t>
            </a:r>
          </a:p>
          <a:p>
            <a:pPr marL="1314427" lvl="2" indent="-285750">
              <a:lnSpc>
                <a:spcPct val="150000"/>
              </a:lnSpc>
              <a:buFont typeface="Arial" panose="020B0604020202020204" pitchFamily="34" charset="0"/>
              <a:buChar char="•"/>
            </a:pPr>
            <a:r>
              <a:rPr lang="en-US" dirty="0"/>
              <a:t>Buy-in from investors</a:t>
            </a:r>
          </a:p>
          <a:p>
            <a:pPr marL="285750" indent="-285750">
              <a:lnSpc>
                <a:spcPct val="150000"/>
              </a:lnSpc>
              <a:buFont typeface="Arial" panose="020B0604020202020204" pitchFamily="34" charset="0"/>
              <a:buChar char="•"/>
            </a:pPr>
            <a:r>
              <a:rPr lang="en-US" sz="2000" dirty="0">
                <a:solidFill>
                  <a:schemeClr val="accent6"/>
                </a:solidFill>
              </a:rPr>
              <a:t>Real participatory design is important!</a:t>
            </a:r>
          </a:p>
          <a:p>
            <a:pPr marL="1314427" lvl="2" indent="-285750">
              <a:lnSpc>
                <a:spcPct val="150000"/>
              </a:lnSpc>
              <a:buFont typeface="Arial" panose="020B0604020202020204" pitchFamily="34" charset="0"/>
              <a:buChar char="•"/>
            </a:pPr>
            <a:r>
              <a:rPr lang="en-US" dirty="0"/>
              <a:t>Democratic development of public good – rather than tech for tech’s sake</a:t>
            </a:r>
          </a:p>
          <a:p>
            <a:pPr marL="1314427" lvl="2" indent="-285750">
              <a:lnSpc>
                <a:spcPct val="150000"/>
              </a:lnSpc>
              <a:buFont typeface="Arial" panose="020B0604020202020204" pitchFamily="34" charset="0"/>
              <a:buChar char="•"/>
            </a:pPr>
            <a:r>
              <a:rPr lang="en-US" dirty="0"/>
              <a:t>Not just inclusion – empowerment </a:t>
            </a:r>
          </a:p>
          <a:p>
            <a:pPr marL="1314427" lvl="2" indent="-285750">
              <a:lnSpc>
                <a:spcPct val="150000"/>
              </a:lnSpc>
              <a:buFont typeface="Arial" panose="020B0604020202020204" pitchFamily="34" charset="0"/>
              <a:buChar char="•"/>
            </a:pPr>
            <a:r>
              <a:rPr lang="en-US" dirty="0"/>
              <a:t>Genuinely novel design insight generated by jumping far out of the box</a:t>
            </a:r>
          </a:p>
          <a:p>
            <a:pPr marL="1314427" lvl="2" indent="-285750">
              <a:lnSpc>
                <a:spcPct val="150000"/>
              </a:lnSpc>
              <a:buFont typeface="Arial" panose="020B0604020202020204" pitchFamily="34" charset="0"/>
              <a:buChar char="•"/>
            </a:pPr>
            <a:r>
              <a:rPr lang="en-US" dirty="0"/>
              <a:t>Projects with longevity that can thrive well after you have left the space</a:t>
            </a:r>
          </a:p>
          <a:p>
            <a:pPr marL="1200127" lvl="2" indent="-28575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4096E8E0-E886-47EB-9EED-E0B26F86B1E5}"/>
              </a:ext>
            </a:extLst>
          </p:cNvPr>
          <p:cNvPicPr>
            <a:picLocks noChangeAspect="1"/>
          </p:cNvPicPr>
          <p:nvPr/>
        </p:nvPicPr>
        <p:blipFill>
          <a:blip r:embed="rId2"/>
          <a:stretch>
            <a:fillRect/>
          </a:stretch>
        </p:blipFill>
        <p:spPr>
          <a:xfrm>
            <a:off x="6943725" y="1660714"/>
            <a:ext cx="5248275" cy="3059745"/>
          </a:xfrm>
          <a:prstGeom prst="rect">
            <a:avLst/>
          </a:prstGeom>
        </p:spPr>
      </p:pic>
    </p:spTree>
    <p:extLst>
      <p:ext uri="{BB962C8B-B14F-4D97-AF65-F5344CB8AC3E}">
        <p14:creationId xmlns:p14="http://schemas.microsoft.com/office/powerpoint/2010/main" val="736702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58367" y="1500631"/>
            <a:ext cx="6914007" cy="3347593"/>
          </a:xfrm>
        </p:spPr>
        <p:txBody>
          <a:bodyPr/>
          <a:lstStyle/>
          <a:p>
            <a:r>
              <a:rPr lang="en-US" dirty="0"/>
              <a:t>participatory Design and Participatory action research</a:t>
            </a:r>
          </a:p>
        </p:txBody>
      </p:sp>
    </p:spTree>
    <p:extLst>
      <p:ext uri="{BB962C8B-B14F-4D97-AF65-F5344CB8AC3E}">
        <p14:creationId xmlns:p14="http://schemas.microsoft.com/office/powerpoint/2010/main" val="1736673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F9ED64-D9B8-416A-A1FF-42EE7F1688BF}"/>
              </a:ext>
            </a:extLst>
          </p:cNvPr>
          <p:cNvSpPr>
            <a:spLocks noGrp="1"/>
          </p:cNvSpPr>
          <p:nvPr>
            <p:ph type="body" idx="1"/>
          </p:nvPr>
        </p:nvSpPr>
        <p:spPr>
          <a:xfrm>
            <a:off x="569468" y="2095019"/>
            <a:ext cx="10513060" cy="3884728"/>
          </a:xfrm>
        </p:spPr>
        <p:txBody>
          <a:bodyPr/>
          <a:lstStyle/>
          <a:p>
            <a:r>
              <a:rPr lang="en-US" dirty="0"/>
              <a:t>UB CSE has a massive number of applications for its CSE Masters program, several thousand for Fall 2023 alone. Administrators at UB and within the department have been considering the development of an automated system to make decisions about the admissions process.  They have tasked you with developing that system. Your task:</a:t>
            </a:r>
          </a:p>
          <a:p>
            <a:pPr marL="285750" indent="-285750">
              <a:buFont typeface="Arial" panose="020B0604020202020204" pitchFamily="34" charset="0"/>
              <a:buChar char="•"/>
            </a:pPr>
            <a:r>
              <a:rPr lang="en-US" dirty="0"/>
              <a:t>Define the set of stakeholders who should have a say in this system, and why</a:t>
            </a:r>
          </a:p>
          <a:p>
            <a:pPr marL="285750" indent="-285750">
              <a:buFont typeface="Arial" panose="020B0604020202020204" pitchFamily="34" charset="0"/>
              <a:buChar char="•"/>
            </a:pPr>
            <a:r>
              <a:rPr lang="en-US" dirty="0"/>
              <a:t>Describe a participatory process by which you will design the system. Determine who will have “final say” on what, and how “final say” will be determined</a:t>
            </a:r>
          </a:p>
          <a:p>
            <a:pPr marL="285750" indent="-285750">
              <a:buFont typeface="Arial" panose="020B0604020202020204" pitchFamily="34" charset="0"/>
              <a:buChar char="•"/>
            </a:pPr>
            <a:r>
              <a:rPr lang="en-US" dirty="0"/>
              <a:t>Describe any feedback mechanisms that will be put into place for future changes to the system.</a:t>
            </a:r>
          </a:p>
          <a:p>
            <a:endParaRPr lang="en-US" dirty="0"/>
          </a:p>
        </p:txBody>
      </p:sp>
      <p:sp>
        <p:nvSpPr>
          <p:cNvPr id="3" name="Title 2">
            <a:extLst>
              <a:ext uri="{FF2B5EF4-FFF2-40B4-BE49-F238E27FC236}">
                <a16:creationId xmlns:a16="http://schemas.microsoft.com/office/drawing/2014/main" id="{33688C5D-C20C-4D77-A828-A9DBC35A9A7A}"/>
              </a:ext>
            </a:extLst>
          </p:cNvPr>
          <p:cNvSpPr>
            <a:spLocks noGrp="1"/>
          </p:cNvSpPr>
          <p:nvPr>
            <p:ph type="title"/>
          </p:nvPr>
        </p:nvSpPr>
        <p:spPr/>
        <p:txBody>
          <a:bodyPr/>
          <a:lstStyle/>
          <a:p>
            <a:r>
              <a:rPr lang="en-US" dirty="0"/>
              <a:t>Activity</a:t>
            </a:r>
          </a:p>
        </p:txBody>
      </p:sp>
    </p:spTree>
    <p:extLst>
      <p:ext uri="{BB962C8B-B14F-4D97-AF65-F5344CB8AC3E}">
        <p14:creationId xmlns:p14="http://schemas.microsoft.com/office/powerpoint/2010/main" val="810243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6C0BC9-3402-44D3-87CE-FDEFE32A72A1}"/>
              </a:ext>
            </a:extLst>
          </p:cNvPr>
          <p:cNvSpPr>
            <a:spLocks noGrp="1"/>
          </p:cNvSpPr>
          <p:nvPr>
            <p:ph type="body" idx="1"/>
          </p:nvPr>
        </p:nvSpPr>
        <p:spPr>
          <a:xfrm>
            <a:off x="362391" y="1533758"/>
            <a:ext cx="11288235" cy="5011421"/>
          </a:xfrm>
        </p:spPr>
        <p:txBody>
          <a:bodyPr/>
          <a:lstStyle/>
          <a:p>
            <a:pPr marL="342900" indent="-342900">
              <a:buFont typeface="+mj-lt"/>
              <a:buAutoNum type="arabicPeriod"/>
            </a:pPr>
            <a:r>
              <a:rPr lang="en-US" sz="1400" dirty="0"/>
              <a:t>Sankey, M. (2013). Luddites. In (pp. 606-608).</a:t>
            </a:r>
          </a:p>
          <a:p>
            <a:pPr marL="342900" indent="-342900">
              <a:buFont typeface="+mj-lt"/>
              <a:buAutoNum type="arabicPeriod"/>
            </a:pPr>
            <a:r>
              <a:rPr lang="en-US" sz="1400" dirty="0" err="1"/>
              <a:t>Sundblad</a:t>
            </a:r>
            <a:r>
              <a:rPr lang="en-US" sz="1400" dirty="0"/>
              <a:t>, Y. (2011). </a:t>
            </a:r>
            <a:r>
              <a:rPr lang="en-US" sz="1400" i="1" dirty="0"/>
              <a:t>UTOPIA: Participatory Design from Scandinavia to the World</a:t>
            </a:r>
            <a:r>
              <a:rPr lang="en-US" sz="1400" dirty="0"/>
              <a:t>, Berlin, Heidelberg.</a:t>
            </a:r>
          </a:p>
          <a:p>
            <a:pPr marL="342900" indent="-342900">
              <a:buFont typeface="+mj-lt"/>
              <a:buAutoNum type="arabicPeriod"/>
            </a:pPr>
            <a:r>
              <a:rPr lang="en-US" sz="1400" dirty="0"/>
              <a:t>Smith, R. C., &amp; Iversen, O. S. (2018). Participatory design for sustainable social change. </a:t>
            </a:r>
            <a:r>
              <a:rPr lang="en-US" sz="1400" i="1" dirty="0"/>
              <a:t>Design studies, 59</a:t>
            </a:r>
            <a:r>
              <a:rPr lang="pt-BR" sz="1400" dirty="0"/>
              <a:t>, 9-36. doi:10.1016/j.destud.2018.05.005</a:t>
            </a:r>
          </a:p>
          <a:p>
            <a:pPr marL="342900" indent="-342900">
              <a:buFont typeface="+mj-lt"/>
              <a:buAutoNum type="arabicPeriod"/>
            </a:pPr>
            <a:r>
              <a:rPr lang="en-US" sz="1400" dirty="0" err="1"/>
              <a:t>Björgvinsson</a:t>
            </a:r>
            <a:r>
              <a:rPr lang="en-US" sz="1400" dirty="0"/>
              <a:t>, E., </a:t>
            </a:r>
            <a:r>
              <a:rPr lang="en-US" sz="1400" dirty="0" err="1"/>
              <a:t>Ehn</a:t>
            </a:r>
            <a:r>
              <a:rPr lang="en-US" sz="1400" dirty="0"/>
              <a:t>, P., &amp; </a:t>
            </a:r>
            <a:r>
              <a:rPr lang="en-US" sz="1400" dirty="0" err="1"/>
              <a:t>Hillgren</a:t>
            </a:r>
            <a:r>
              <a:rPr lang="en-US" sz="1400" dirty="0"/>
              <a:t>, P.-A. (2012). Agonistic participatory design: working with </a:t>
            </a:r>
            <a:r>
              <a:rPr lang="en-US" sz="1400" dirty="0" err="1"/>
              <a:t>marginalised</a:t>
            </a:r>
            <a:r>
              <a:rPr lang="en-US" sz="1400" dirty="0"/>
              <a:t> social movements. </a:t>
            </a:r>
            <a:r>
              <a:rPr lang="en-US" sz="1400" i="1" dirty="0" err="1"/>
              <a:t>CoDesign</a:t>
            </a:r>
            <a:r>
              <a:rPr lang="en-US" sz="1400" i="1" dirty="0"/>
              <a:t>, 8</a:t>
            </a:r>
            <a:r>
              <a:rPr lang="en-US" sz="1400" dirty="0"/>
              <a:t>(2-3), 127-144. doi:10.1080/15710882.2012.672577</a:t>
            </a:r>
          </a:p>
          <a:p>
            <a:pPr marL="342900" indent="-342900">
              <a:buFont typeface="+mj-lt"/>
              <a:buAutoNum type="arabicPeriod"/>
            </a:pPr>
            <a:r>
              <a:rPr lang="en-US" sz="1400" dirty="0"/>
              <a:t>Smith, R. C., &amp; Iversen, O. S. (2018). Participatory design for sustainable social change. </a:t>
            </a:r>
            <a:r>
              <a:rPr lang="en-US" sz="1400" i="1" dirty="0"/>
              <a:t>Design studies, 59</a:t>
            </a:r>
            <a:r>
              <a:rPr lang="pt-BR" sz="1400" dirty="0"/>
              <a:t>, 9-36. doi:10.1016/j.destud.2018.05.005</a:t>
            </a:r>
          </a:p>
          <a:p>
            <a:pPr marL="342900" indent="-342900">
              <a:buFont typeface="+mj-lt"/>
              <a:buAutoNum type="arabicPeriod"/>
            </a:pPr>
            <a:r>
              <a:rPr lang="en-US" sz="1400" dirty="0"/>
              <a:t>Stapleton, L., Lee, M. H., Qing, D., Wright, M., </a:t>
            </a:r>
            <a:r>
              <a:rPr lang="en-US" sz="1400" dirty="0" err="1"/>
              <a:t>Chouldechova</a:t>
            </a:r>
            <a:r>
              <a:rPr lang="en-US" sz="1400" dirty="0"/>
              <a:t>, A., Holstein, K., . . . Zhu, H. (2022). Imagining new futures beyond predictive systems in child welfare: A qualitative study with impacted stakeholders. </a:t>
            </a:r>
            <a:r>
              <a:rPr lang="en-US" sz="1400" i="1" dirty="0"/>
              <a:t>arXiv.org</a:t>
            </a:r>
            <a:r>
              <a:rPr lang="en-US" sz="1400" dirty="0"/>
              <a:t>. doi:10.1145/3531146.3533177</a:t>
            </a:r>
          </a:p>
          <a:p>
            <a:pPr marL="342900" indent="-342900">
              <a:buFont typeface="+mj-lt"/>
              <a:buAutoNum type="arabicPeriod"/>
            </a:pPr>
            <a:r>
              <a:rPr lang="en-US" sz="1400" dirty="0" err="1"/>
              <a:t>Halskov</a:t>
            </a:r>
            <a:r>
              <a:rPr lang="en-US" sz="1400" dirty="0"/>
              <a:t>, K., &amp; Hansen, N. B. (2015). The diversity of participatory design research practice at PDC 2002–2012. </a:t>
            </a:r>
            <a:r>
              <a:rPr lang="en-US" sz="1400" i="1" dirty="0"/>
              <a:t>International journal of human-computer studies, 74</a:t>
            </a:r>
            <a:r>
              <a:rPr lang="en-US" sz="1400" dirty="0"/>
              <a:t>, 81-92. doi:10.1016/j.ijhcs.2014.09.003</a:t>
            </a:r>
          </a:p>
          <a:p>
            <a:pPr marL="342900" indent="-342900">
              <a:buFont typeface="+mj-lt"/>
              <a:buAutoNum type="arabicPeriod"/>
            </a:pPr>
            <a:r>
              <a:rPr lang="en-US" sz="1400" dirty="0"/>
              <a:t>Glassman, M., &amp; </a:t>
            </a:r>
            <a:r>
              <a:rPr lang="en-US" sz="1400" dirty="0" err="1"/>
              <a:t>Erdem</a:t>
            </a:r>
            <a:r>
              <a:rPr lang="en-US" sz="1400" dirty="0"/>
              <a:t>, G. (2014). Participatory action research and its meanings: </a:t>
            </a:r>
            <a:r>
              <a:rPr lang="en-US" sz="1400" dirty="0" err="1"/>
              <a:t>Vivencia</a:t>
            </a:r>
            <a:r>
              <a:rPr lang="en-US" sz="1400" dirty="0"/>
              <a:t>, praxis, conscientization. </a:t>
            </a:r>
            <a:r>
              <a:rPr lang="en-US" sz="1400" i="1" dirty="0"/>
              <a:t>Adult Education Quarterly, 64</a:t>
            </a:r>
            <a:r>
              <a:rPr lang="en-US" sz="1400" dirty="0"/>
              <a:t>(3), 206-221. </a:t>
            </a:r>
            <a:r>
              <a:rPr lang="en-US" sz="1400" dirty="0">
                <a:hlinkClick r:id="rId3"/>
              </a:rPr>
              <a:t>https://doi.org/10.1177/0741713614523667</a:t>
            </a:r>
            <a:endParaRPr lang="en-US" sz="1400" dirty="0"/>
          </a:p>
          <a:p>
            <a:pPr marL="342900" indent="-342900">
              <a:buFont typeface="+mj-lt"/>
              <a:buAutoNum type="arabicPeriod"/>
            </a:pPr>
            <a:r>
              <a:rPr lang="en-US" sz="1400" dirty="0"/>
              <a:t>Anyon, Y., Bender, K., Kennedy, H., &amp; </a:t>
            </a:r>
            <a:r>
              <a:rPr lang="en-US" sz="1400" dirty="0" err="1"/>
              <a:t>Dechants</a:t>
            </a:r>
            <a:r>
              <a:rPr lang="en-US" sz="1400" dirty="0"/>
              <a:t>, J. (2018). A systematic review of youth participatory research (YPAR) in the United States: Methodologies, youth outcomes, and future directions. </a:t>
            </a:r>
            <a:r>
              <a:rPr lang="en-US" sz="1400" i="1" dirty="0"/>
              <a:t>Health Education &amp; Behavior, 45</a:t>
            </a:r>
            <a:r>
              <a:rPr lang="en-US" sz="1400" dirty="0"/>
              <a:t>(6), 865-878. </a:t>
            </a:r>
            <a:r>
              <a:rPr lang="en-US" sz="1400" dirty="0">
                <a:hlinkClick r:id="rId4"/>
              </a:rPr>
              <a:t>https://doi.org/10.1177/1090198118769357</a:t>
            </a:r>
            <a:endParaRPr lang="en-US" sz="1400" dirty="0"/>
          </a:p>
          <a:p>
            <a:pPr marL="342900" indent="-342900">
              <a:buFont typeface="+mj-lt"/>
              <a:buAutoNum type="arabicPeriod"/>
            </a:pPr>
            <a:r>
              <a:rPr lang="en-US" sz="1400" dirty="0"/>
              <a:t>Akom, A., Shah, A., </a:t>
            </a:r>
            <a:r>
              <a:rPr lang="en-US" sz="1400" dirty="0" err="1"/>
              <a:t>Nakai</a:t>
            </a:r>
            <a:r>
              <a:rPr lang="en-US" sz="1400" dirty="0"/>
              <a:t>, A., &amp; Cruz, T. (2016). Youth participatory action research (YPAR) 2.0: How technological innovation and digital organizing sparked a food revolution in East Oakland. </a:t>
            </a:r>
            <a:r>
              <a:rPr lang="en-US" sz="1400" i="1" dirty="0"/>
              <a:t>International Journal of Qualitative Studies in Education, 29</a:t>
            </a:r>
            <a:r>
              <a:rPr lang="en-US" sz="1400" dirty="0"/>
              <a:t>(10), 1287-1307. https://doi.org/10.1080/09518398.2016.1201609</a:t>
            </a:r>
          </a:p>
          <a:p>
            <a:endParaRPr lang="en-US" sz="1400" i="1" dirty="0"/>
          </a:p>
          <a:p>
            <a:endParaRPr lang="pt-BR" sz="1400" i="1" dirty="0"/>
          </a:p>
          <a:p>
            <a:pPr marL="342900" indent="-342900">
              <a:buFont typeface="+mj-lt"/>
              <a:buAutoNum type="arabicPeriod"/>
            </a:pPr>
            <a:endParaRPr lang="pt-BR" dirty="0"/>
          </a:p>
          <a:p>
            <a:pPr marL="342900" indent="-342900">
              <a:buFont typeface="+mj-lt"/>
              <a:buAutoNum type="arabicPeriod"/>
            </a:pPr>
            <a:endParaRPr lang="en-US" i="1" dirty="0"/>
          </a:p>
          <a:p>
            <a:pPr marL="342900" indent="-342900">
              <a:buFont typeface="+mj-lt"/>
              <a:buAutoNum type="arabicPeriod"/>
            </a:pPr>
            <a:endParaRPr lang="en-US" i="1" dirty="0"/>
          </a:p>
          <a:p>
            <a:pPr marL="342900" indent="-342900">
              <a:buFont typeface="+mj-lt"/>
              <a:buAutoNum type="arabicPeriod"/>
            </a:pPr>
            <a:endParaRPr lang="en-US" dirty="0"/>
          </a:p>
          <a:p>
            <a:pPr marL="342900" indent="-342900">
              <a:buFont typeface="+mj-lt"/>
              <a:buAutoNum type="arabicPeriod"/>
            </a:pPr>
            <a:endParaRPr lang="en-US" dirty="0"/>
          </a:p>
        </p:txBody>
      </p:sp>
      <p:sp>
        <p:nvSpPr>
          <p:cNvPr id="3" name="Title 2">
            <a:extLst>
              <a:ext uri="{FF2B5EF4-FFF2-40B4-BE49-F238E27FC236}">
                <a16:creationId xmlns:a16="http://schemas.microsoft.com/office/drawing/2014/main" id="{281F2A89-6E8B-4C3D-9E1E-5A8778B3B88F}"/>
              </a:ext>
            </a:extLst>
          </p:cNvPr>
          <p:cNvSpPr>
            <a:spLocks noGrp="1"/>
          </p:cNvSpPr>
          <p:nvPr>
            <p:ph type="title"/>
          </p:nvPr>
        </p:nvSpPr>
        <p:spPr>
          <a:xfrm>
            <a:off x="205981" y="1044608"/>
            <a:ext cx="10515600" cy="579655"/>
          </a:xfrm>
        </p:spPr>
        <p:txBody>
          <a:bodyPr/>
          <a:lstStyle/>
          <a:p>
            <a:r>
              <a:rPr lang="en-US" dirty="0"/>
              <a:t>References</a:t>
            </a:r>
          </a:p>
        </p:txBody>
      </p:sp>
    </p:spTree>
    <p:extLst>
      <p:ext uri="{BB962C8B-B14F-4D97-AF65-F5344CB8AC3E}">
        <p14:creationId xmlns:p14="http://schemas.microsoft.com/office/powerpoint/2010/main" val="2498462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DDABCD-95A5-48FB-8D3D-555E63409C55}"/>
              </a:ext>
            </a:extLst>
          </p:cNvPr>
          <p:cNvSpPr>
            <a:spLocks noGrp="1"/>
          </p:cNvSpPr>
          <p:nvPr>
            <p:ph type="title"/>
          </p:nvPr>
        </p:nvSpPr>
        <p:spPr>
          <a:xfrm>
            <a:off x="2191053" y="2161512"/>
            <a:ext cx="7081126" cy="2963930"/>
          </a:xfrm>
        </p:spPr>
        <p:txBody>
          <a:bodyPr/>
          <a:lstStyle/>
          <a:p>
            <a:pPr algn="ctr"/>
            <a:r>
              <a:rPr lang="en-US" sz="9600" dirty="0"/>
              <a:t>History and Foundations</a:t>
            </a:r>
          </a:p>
        </p:txBody>
      </p:sp>
    </p:spTree>
    <p:extLst>
      <p:ext uri="{BB962C8B-B14F-4D97-AF65-F5344CB8AC3E}">
        <p14:creationId xmlns:p14="http://schemas.microsoft.com/office/powerpoint/2010/main" val="2753899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Luddites: Your Guide To The Violent Industrial Revolution Movement |  HistoryExtra">
            <a:extLst>
              <a:ext uri="{FF2B5EF4-FFF2-40B4-BE49-F238E27FC236}">
                <a16:creationId xmlns:a16="http://schemas.microsoft.com/office/drawing/2014/main" id="{ECBC65E3-F241-436B-9EB9-9F90D4557D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1450" y="1144577"/>
            <a:ext cx="6656402" cy="571342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1">
            <a:extLst>
              <a:ext uri="{FF2B5EF4-FFF2-40B4-BE49-F238E27FC236}">
                <a16:creationId xmlns:a16="http://schemas.microsoft.com/office/drawing/2014/main" id="{C6E824BA-1A79-40EF-936D-3F33FA02150C}"/>
              </a:ext>
            </a:extLst>
          </p:cNvPr>
          <p:cNvSpPr>
            <a:spLocks noGrp="1"/>
          </p:cNvSpPr>
          <p:nvPr>
            <p:ph type="body" idx="1"/>
          </p:nvPr>
        </p:nvSpPr>
        <p:spPr>
          <a:xfrm>
            <a:off x="389107" y="1024404"/>
            <a:ext cx="3344693" cy="3578941"/>
          </a:xfrm>
        </p:spPr>
        <p:txBody>
          <a:bodyPr/>
          <a:lstStyle/>
          <a:p>
            <a:pPr defTabSz="914377">
              <a:lnSpc>
                <a:spcPct val="150000"/>
              </a:lnSpc>
            </a:pPr>
            <a:r>
              <a:rPr lang="en-US" sz="3600" dirty="0">
                <a:solidFill>
                  <a:schemeClr val="tx2"/>
                </a:solidFill>
                <a:latin typeface="+mj-lt"/>
              </a:rPr>
              <a:t>Luddites – Do these radical smashers have relevance today?</a:t>
            </a:r>
          </a:p>
        </p:txBody>
      </p:sp>
    </p:spTree>
    <p:extLst>
      <p:ext uri="{BB962C8B-B14F-4D97-AF65-F5344CB8AC3E}">
        <p14:creationId xmlns:p14="http://schemas.microsoft.com/office/powerpoint/2010/main" val="2530761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E68FF7-AEF3-4A67-AAC6-5D9051387A11}"/>
              </a:ext>
            </a:extLst>
          </p:cNvPr>
          <p:cNvPicPr>
            <a:picLocks noChangeAspect="1"/>
          </p:cNvPicPr>
          <p:nvPr/>
        </p:nvPicPr>
        <p:blipFill>
          <a:blip r:embed="rId2"/>
          <a:stretch>
            <a:fillRect/>
          </a:stretch>
        </p:blipFill>
        <p:spPr>
          <a:xfrm>
            <a:off x="8937523" y="1229758"/>
            <a:ext cx="2950804" cy="4398484"/>
          </a:xfrm>
          <a:prstGeom prst="rect">
            <a:avLst/>
          </a:prstGeom>
        </p:spPr>
      </p:pic>
      <p:pic>
        <p:nvPicPr>
          <p:cNvPr id="4" name="Picture 3">
            <a:extLst>
              <a:ext uri="{FF2B5EF4-FFF2-40B4-BE49-F238E27FC236}">
                <a16:creationId xmlns:a16="http://schemas.microsoft.com/office/drawing/2014/main" id="{B3BAFA3C-4FBA-46FA-9BA4-EA1A73462227}"/>
              </a:ext>
            </a:extLst>
          </p:cNvPr>
          <p:cNvPicPr>
            <a:picLocks noChangeAspect="1"/>
          </p:cNvPicPr>
          <p:nvPr/>
        </p:nvPicPr>
        <p:blipFill>
          <a:blip r:embed="rId3"/>
          <a:stretch>
            <a:fillRect/>
          </a:stretch>
        </p:blipFill>
        <p:spPr>
          <a:xfrm>
            <a:off x="-1" y="3146324"/>
            <a:ext cx="2484761" cy="3711676"/>
          </a:xfrm>
          <a:prstGeom prst="rect">
            <a:avLst/>
          </a:prstGeom>
        </p:spPr>
      </p:pic>
      <p:sp>
        <p:nvSpPr>
          <p:cNvPr id="5" name="TextBox 4">
            <a:extLst>
              <a:ext uri="{FF2B5EF4-FFF2-40B4-BE49-F238E27FC236}">
                <a16:creationId xmlns:a16="http://schemas.microsoft.com/office/drawing/2014/main" id="{8419CB4C-ACAA-4979-BDAB-0A912E433A6A}"/>
              </a:ext>
            </a:extLst>
          </p:cNvPr>
          <p:cNvSpPr txBox="1"/>
          <p:nvPr/>
        </p:nvSpPr>
        <p:spPr>
          <a:xfrm>
            <a:off x="2487561" y="1087189"/>
            <a:ext cx="6570750" cy="577081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solidFill>
                  <a:schemeClr val="accent6"/>
                </a:solidFill>
              </a:rPr>
              <a:t>1970’s Scandinavia</a:t>
            </a:r>
          </a:p>
          <a:p>
            <a:pPr marL="742939" lvl="1" indent="-285750">
              <a:lnSpc>
                <a:spcPct val="150000"/>
              </a:lnSpc>
              <a:buFont typeface="Arial" panose="020B0604020202020204" pitchFamily="34" charset="0"/>
              <a:buChar char="•"/>
            </a:pPr>
            <a:r>
              <a:rPr lang="en-US" dirty="0"/>
              <a:t>Growing concerns of deskilling and shift in workplace dynamics due to computerization</a:t>
            </a:r>
          </a:p>
          <a:p>
            <a:pPr marL="742939" lvl="1" indent="-285750">
              <a:lnSpc>
                <a:spcPct val="150000"/>
              </a:lnSpc>
              <a:buFont typeface="Arial" panose="020B0604020202020204" pitchFamily="34" charset="0"/>
              <a:buChar char="•"/>
            </a:pPr>
            <a:r>
              <a:rPr lang="en-US" dirty="0"/>
              <a:t>Foundational work by Kristen Nygaard and the Norwegian Iron and Metal Workers Union</a:t>
            </a:r>
          </a:p>
          <a:p>
            <a:pPr marL="285750" indent="-285750">
              <a:lnSpc>
                <a:spcPct val="150000"/>
              </a:lnSpc>
              <a:buFont typeface="Arial" panose="020B0604020202020204" pitchFamily="34" charset="0"/>
              <a:buChar char="•"/>
            </a:pPr>
            <a:r>
              <a:rPr lang="en-US" dirty="0">
                <a:solidFill>
                  <a:schemeClr val="accent6"/>
                </a:solidFill>
              </a:rPr>
              <a:t>UTOPIA</a:t>
            </a:r>
            <a:r>
              <a:rPr lang="en-US" dirty="0"/>
              <a:t>	</a:t>
            </a:r>
          </a:p>
          <a:p>
            <a:pPr marL="742939" lvl="1" indent="-285750">
              <a:lnSpc>
                <a:spcPct val="150000"/>
              </a:lnSpc>
              <a:buFont typeface="Arial" panose="020B0604020202020204" pitchFamily="34" charset="0"/>
              <a:buChar char="•"/>
            </a:pPr>
            <a:r>
              <a:rPr lang="en-US" dirty="0" err="1"/>
              <a:t>Utbildning</a:t>
            </a:r>
            <a:r>
              <a:rPr lang="en-US" dirty="0"/>
              <a:t>, Teknik </a:t>
            </a:r>
            <a:r>
              <a:rPr lang="en-US" dirty="0" err="1"/>
              <a:t>Och</a:t>
            </a:r>
            <a:r>
              <a:rPr lang="en-US" dirty="0"/>
              <a:t> </a:t>
            </a:r>
            <a:r>
              <a:rPr lang="en-US" dirty="0" err="1"/>
              <a:t>Produkt</a:t>
            </a:r>
            <a:r>
              <a:rPr lang="en-US" dirty="0"/>
              <a:t> I </a:t>
            </a:r>
            <a:r>
              <a:rPr lang="en-US" dirty="0" err="1"/>
              <a:t>Arbetskvalitetsperspektiv</a:t>
            </a:r>
            <a:endParaRPr lang="en-US" dirty="0"/>
          </a:p>
          <a:p>
            <a:pPr marL="1200127" lvl="2" indent="-285750">
              <a:lnSpc>
                <a:spcPct val="150000"/>
              </a:lnSpc>
              <a:buFont typeface="Arial" panose="020B0604020202020204" pitchFamily="34" charset="0"/>
              <a:buChar char="•"/>
            </a:pPr>
            <a:r>
              <a:rPr lang="en-US" dirty="0"/>
              <a:t>Training, Technology and Product in Work Quality Perspective</a:t>
            </a:r>
          </a:p>
          <a:p>
            <a:pPr marL="742939" lvl="1" indent="-285750">
              <a:lnSpc>
                <a:spcPct val="150000"/>
              </a:lnSpc>
              <a:buFont typeface="Arial" panose="020B0604020202020204" pitchFamily="34" charset="0"/>
              <a:buChar char="•"/>
            </a:pPr>
            <a:r>
              <a:rPr lang="en-US" dirty="0"/>
              <a:t>Ambitious attempt at direct participation in development of computerized systems in the workplace</a:t>
            </a:r>
          </a:p>
          <a:p>
            <a:pPr marL="742939" lvl="1" indent="-285750">
              <a:lnSpc>
                <a:spcPct val="150000"/>
              </a:lnSpc>
              <a:buFont typeface="Arial" panose="020B0604020202020204" pitchFamily="34" charset="0"/>
              <a:buChar char="•"/>
            </a:pPr>
            <a:r>
              <a:rPr lang="en-US" dirty="0"/>
              <a:t>Nordic Graphic Union – newspaper graphic designers</a:t>
            </a:r>
          </a:p>
          <a:p>
            <a:pPr marL="742939" lvl="1" indent="-285750">
              <a:buFont typeface="Arial" panose="020B0604020202020204" pitchFamily="34" charset="0"/>
              <a:buChar char="•"/>
            </a:pPr>
            <a:endParaRPr lang="en-US" dirty="0"/>
          </a:p>
        </p:txBody>
      </p:sp>
      <p:sp>
        <p:nvSpPr>
          <p:cNvPr id="6" name="Rectangle 5">
            <a:extLst>
              <a:ext uri="{FF2B5EF4-FFF2-40B4-BE49-F238E27FC236}">
                <a16:creationId xmlns:a16="http://schemas.microsoft.com/office/drawing/2014/main" id="{4E2A16A3-A683-4369-BCDD-CC16013EC382}"/>
              </a:ext>
            </a:extLst>
          </p:cNvPr>
          <p:cNvSpPr/>
          <p:nvPr/>
        </p:nvSpPr>
        <p:spPr>
          <a:xfrm>
            <a:off x="473178" y="934483"/>
            <a:ext cx="2781300" cy="1951496"/>
          </a:xfrm>
          <a:prstGeom prst="rect">
            <a:avLst/>
          </a:prstGeom>
        </p:spPr>
        <p:txBody>
          <a:bodyPr wrap="square">
            <a:spAutoFit/>
          </a:bodyPr>
          <a:lstStyle/>
          <a:p>
            <a:pPr>
              <a:lnSpc>
                <a:spcPct val="150000"/>
              </a:lnSpc>
            </a:pPr>
            <a:r>
              <a:rPr lang="en-US" sz="2800" dirty="0">
                <a:solidFill>
                  <a:schemeClr val="tx2"/>
                </a:solidFill>
                <a:latin typeface="+mj-lt"/>
              </a:rPr>
              <a:t>The Scandinavian Approach</a:t>
            </a:r>
          </a:p>
        </p:txBody>
      </p:sp>
    </p:spTree>
    <p:extLst>
      <p:ext uri="{BB962C8B-B14F-4D97-AF65-F5344CB8AC3E}">
        <p14:creationId xmlns:p14="http://schemas.microsoft.com/office/powerpoint/2010/main" val="2496074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63B34B-8DC3-4359-982F-8E18A5DA64CC}"/>
              </a:ext>
            </a:extLst>
          </p:cNvPr>
          <p:cNvSpPr>
            <a:spLocks noGrp="1"/>
          </p:cNvSpPr>
          <p:nvPr>
            <p:ph type="body" idx="1"/>
          </p:nvPr>
        </p:nvSpPr>
        <p:spPr>
          <a:xfrm>
            <a:off x="0" y="878489"/>
            <a:ext cx="12869694" cy="3578941"/>
          </a:xfrm>
        </p:spPr>
        <p:txBody>
          <a:bodyPr/>
          <a:lstStyle/>
          <a:p>
            <a:pPr defTabSz="914377">
              <a:lnSpc>
                <a:spcPct val="150000"/>
              </a:lnSpc>
            </a:pPr>
            <a:r>
              <a:rPr lang="en-US" sz="3000" dirty="0">
                <a:solidFill>
                  <a:schemeClr val="tx2"/>
                </a:solidFill>
                <a:latin typeface="+mj-lt"/>
              </a:rPr>
              <a:t>The UTOPIA Project</a:t>
            </a:r>
          </a:p>
          <a:p>
            <a:pPr marL="285750" indent="-285750" defTabSz="914377">
              <a:lnSpc>
                <a:spcPct val="150000"/>
              </a:lnSpc>
              <a:buFont typeface="Arial" panose="020B0604020202020204" pitchFamily="34" charset="0"/>
              <a:buChar char="•"/>
            </a:pPr>
            <a:r>
              <a:rPr lang="en-US" dirty="0">
                <a:solidFill>
                  <a:schemeClr val="accent6"/>
                </a:solidFill>
              </a:rPr>
              <a:t>UTOPIA activities</a:t>
            </a:r>
          </a:p>
          <a:p>
            <a:pPr marL="800089" lvl="1" indent="-285750">
              <a:lnSpc>
                <a:spcPct val="150000"/>
              </a:lnSpc>
              <a:buFont typeface="Arial" panose="020B0604020202020204" pitchFamily="34" charset="0"/>
              <a:buChar char="•"/>
            </a:pPr>
            <a:r>
              <a:rPr lang="en-US" dirty="0"/>
              <a:t>Mutual learning</a:t>
            </a:r>
          </a:p>
          <a:p>
            <a:pPr marL="800089" lvl="1" indent="-285750">
              <a:lnSpc>
                <a:spcPct val="150000"/>
              </a:lnSpc>
              <a:buFont typeface="Arial" panose="020B0604020202020204" pitchFamily="34" charset="0"/>
              <a:buChar char="•"/>
            </a:pPr>
            <a:r>
              <a:rPr lang="en-US" dirty="0"/>
              <a:t>Common study tours</a:t>
            </a:r>
          </a:p>
          <a:p>
            <a:pPr marL="800089" lvl="1" indent="-285750">
              <a:lnSpc>
                <a:spcPct val="150000"/>
              </a:lnSpc>
              <a:buFont typeface="Arial" panose="020B0604020202020204" pitchFamily="34" charset="0"/>
              <a:buChar char="•"/>
            </a:pPr>
            <a:r>
              <a:rPr lang="en-US" dirty="0"/>
              <a:t>Requirement specification</a:t>
            </a:r>
          </a:p>
          <a:p>
            <a:pPr marL="800089" lvl="1" indent="-285750">
              <a:lnSpc>
                <a:spcPct val="150000"/>
              </a:lnSpc>
              <a:buFont typeface="Arial" panose="020B0604020202020204" pitchFamily="34" charset="0"/>
              <a:buChar char="•"/>
            </a:pPr>
            <a:r>
              <a:rPr lang="en-US" dirty="0"/>
              <a:t>Studying a pilot installation</a:t>
            </a:r>
          </a:p>
          <a:p>
            <a:pPr marL="800089" lvl="1" indent="-285750">
              <a:lnSpc>
                <a:spcPct val="150000"/>
              </a:lnSpc>
              <a:buFont typeface="Arial" panose="020B0604020202020204" pitchFamily="34" charset="0"/>
              <a:buChar char="•"/>
            </a:pPr>
            <a:r>
              <a:rPr lang="en-US" dirty="0"/>
              <a:t>Dissemination</a:t>
            </a:r>
          </a:p>
          <a:p>
            <a:pPr marL="742939" lvl="1" indent="-285750">
              <a:buFont typeface="Arial" panose="020B0604020202020204" pitchFamily="34" charset="0"/>
              <a:buChar char="•"/>
            </a:pPr>
            <a:endParaRPr lang="en-US" dirty="0"/>
          </a:p>
        </p:txBody>
      </p:sp>
      <p:pic>
        <p:nvPicPr>
          <p:cNvPr id="3" name="Picture 2">
            <a:extLst>
              <a:ext uri="{FF2B5EF4-FFF2-40B4-BE49-F238E27FC236}">
                <a16:creationId xmlns:a16="http://schemas.microsoft.com/office/drawing/2014/main" id="{EED606EC-B380-4452-B5CE-C74395564E5D}"/>
              </a:ext>
            </a:extLst>
          </p:cNvPr>
          <p:cNvPicPr>
            <a:picLocks noChangeAspect="1"/>
          </p:cNvPicPr>
          <p:nvPr/>
        </p:nvPicPr>
        <p:blipFill>
          <a:blip r:embed="rId2"/>
          <a:stretch>
            <a:fillRect/>
          </a:stretch>
        </p:blipFill>
        <p:spPr>
          <a:xfrm>
            <a:off x="3900791" y="2091294"/>
            <a:ext cx="7073630" cy="3978917"/>
          </a:xfrm>
          <a:prstGeom prst="rect">
            <a:avLst/>
          </a:prstGeom>
        </p:spPr>
      </p:pic>
    </p:spTree>
    <p:extLst>
      <p:ext uri="{BB962C8B-B14F-4D97-AF65-F5344CB8AC3E}">
        <p14:creationId xmlns:p14="http://schemas.microsoft.com/office/powerpoint/2010/main" val="3403085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63B34B-8DC3-4359-982F-8E18A5DA64CC}"/>
              </a:ext>
            </a:extLst>
          </p:cNvPr>
          <p:cNvSpPr>
            <a:spLocks noGrp="1"/>
          </p:cNvSpPr>
          <p:nvPr>
            <p:ph type="body" idx="1"/>
          </p:nvPr>
        </p:nvSpPr>
        <p:spPr>
          <a:xfrm>
            <a:off x="206478" y="1504336"/>
            <a:ext cx="6937272" cy="3578941"/>
          </a:xfrm>
        </p:spPr>
        <p:txBody>
          <a:bodyPr/>
          <a:lstStyle/>
          <a:p>
            <a:pPr>
              <a:lnSpc>
                <a:spcPct val="150000"/>
              </a:lnSpc>
              <a:spcBef>
                <a:spcPts val="500"/>
              </a:spcBef>
            </a:pPr>
            <a:r>
              <a:rPr lang="en-US" sz="3000" dirty="0">
                <a:solidFill>
                  <a:schemeClr val="tx2"/>
                </a:solidFill>
                <a:latin typeface="+mj-lt"/>
              </a:rPr>
              <a:t>Outcomes – Did they arrive to UTOPIA?</a:t>
            </a:r>
          </a:p>
          <a:p>
            <a:pPr marL="800089" lvl="1" indent="-285750">
              <a:lnSpc>
                <a:spcPct val="150000"/>
              </a:lnSpc>
              <a:buFont typeface="Arial" panose="020B0604020202020204" pitchFamily="34" charset="0"/>
              <a:buChar char="•"/>
            </a:pPr>
            <a:r>
              <a:rPr lang="en-US" dirty="0">
                <a:solidFill>
                  <a:schemeClr val="accent6"/>
                </a:solidFill>
              </a:rPr>
              <a:t>The final graphic design tool?</a:t>
            </a:r>
          </a:p>
          <a:p>
            <a:pPr marL="800089" lvl="1" indent="-285750">
              <a:lnSpc>
                <a:spcPct val="150000"/>
              </a:lnSpc>
              <a:buFont typeface="Arial" panose="020B0604020202020204" pitchFamily="34" charset="0"/>
              <a:buChar char="•"/>
            </a:pPr>
            <a:r>
              <a:rPr lang="en-US" dirty="0">
                <a:solidFill>
                  <a:schemeClr val="accent6"/>
                </a:solidFill>
              </a:rPr>
              <a:t>Empowerment of trade workers</a:t>
            </a:r>
          </a:p>
          <a:p>
            <a:pPr marL="800089" lvl="1" indent="-285750">
              <a:lnSpc>
                <a:spcPct val="150000"/>
              </a:lnSpc>
              <a:buFont typeface="Arial" panose="020B0604020202020204" pitchFamily="34" charset="0"/>
              <a:buChar char="•"/>
            </a:pPr>
            <a:r>
              <a:rPr lang="en-US" dirty="0">
                <a:solidFill>
                  <a:schemeClr val="accent6"/>
                </a:solidFill>
              </a:rPr>
              <a:t>HCI insight</a:t>
            </a:r>
          </a:p>
          <a:p>
            <a:pPr marL="800089" lvl="1" indent="-285750">
              <a:lnSpc>
                <a:spcPct val="150000"/>
              </a:lnSpc>
              <a:buFont typeface="Arial" panose="020B0604020202020204" pitchFamily="34" charset="0"/>
              <a:buChar char="•"/>
            </a:pPr>
            <a:r>
              <a:rPr lang="en-US" dirty="0">
                <a:solidFill>
                  <a:schemeClr val="accent6"/>
                </a:solidFill>
              </a:rPr>
              <a:t>A promising method that challenges our imagination</a:t>
            </a:r>
          </a:p>
          <a:p>
            <a:pPr marL="800089" lvl="1" indent="-285750">
              <a:lnSpc>
                <a:spcPct val="150000"/>
              </a:lnSpc>
              <a:buFont typeface="Arial" panose="020B0604020202020204" pitchFamily="34" charset="0"/>
              <a:buChar char="•"/>
            </a:pPr>
            <a:r>
              <a:rPr lang="en-US" dirty="0">
                <a:solidFill>
                  <a:schemeClr val="accent6"/>
                </a:solidFill>
              </a:rPr>
              <a:t>Is this work still relevant today?</a:t>
            </a:r>
          </a:p>
          <a:p>
            <a:pPr marL="742939" lvl="1" indent="-285750">
              <a:buFont typeface="Arial" panose="020B0604020202020204" pitchFamily="34" charset="0"/>
              <a:buChar char="•"/>
            </a:pPr>
            <a:endParaRPr lang="en-US" dirty="0"/>
          </a:p>
        </p:txBody>
      </p:sp>
      <p:pic>
        <p:nvPicPr>
          <p:cNvPr id="3" name="Picture 2">
            <a:extLst>
              <a:ext uri="{FF2B5EF4-FFF2-40B4-BE49-F238E27FC236}">
                <a16:creationId xmlns:a16="http://schemas.microsoft.com/office/drawing/2014/main" id="{9452FAAE-F4D8-4CE6-8EF9-4B8CEA1964BE}"/>
              </a:ext>
            </a:extLst>
          </p:cNvPr>
          <p:cNvPicPr>
            <a:picLocks noChangeAspect="1"/>
          </p:cNvPicPr>
          <p:nvPr/>
        </p:nvPicPr>
        <p:blipFill>
          <a:blip r:embed="rId2"/>
          <a:stretch>
            <a:fillRect/>
          </a:stretch>
        </p:blipFill>
        <p:spPr>
          <a:xfrm>
            <a:off x="7336372" y="1143022"/>
            <a:ext cx="3103027" cy="4858342"/>
          </a:xfrm>
          <a:prstGeom prst="rect">
            <a:avLst/>
          </a:prstGeom>
        </p:spPr>
      </p:pic>
    </p:spTree>
    <p:extLst>
      <p:ext uri="{BB962C8B-B14F-4D97-AF65-F5344CB8AC3E}">
        <p14:creationId xmlns:p14="http://schemas.microsoft.com/office/powerpoint/2010/main" val="316931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0799BE-6C73-4EA6-9507-9D1D8ED0B063}"/>
              </a:ext>
            </a:extLst>
          </p:cNvPr>
          <p:cNvSpPr>
            <a:spLocks noGrp="1"/>
          </p:cNvSpPr>
          <p:nvPr>
            <p:ph type="body" idx="1"/>
          </p:nvPr>
        </p:nvSpPr>
        <p:spPr>
          <a:xfrm>
            <a:off x="43542" y="1623567"/>
            <a:ext cx="6052458" cy="4466681"/>
          </a:xfrm>
        </p:spPr>
        <p:txBody>
          <a:bodyPr/>
          <a:lstStyle/>
          <a:p>
            <a:pPr marL="285750" indent="-285750">
              <a:buFont typeface="Arial" panose="020B0604020202020204" pitchFamily="34" charset="0"/>
              <a:buChar char="•"/>
            </a:pPr>
            <a:r>
              <a:rPr lang="en-US" dirty="0"/>
              <a:t>1982: International Participatory Research Network </a:t>
            </a:r>
          </a:p>
          <a:p>
            <a:pPr marL="742939" lvl="1" indent="-285750">
              <a:buFont typeface="Arial" panose="020B0604020202020204" pitchFamily="34" charset="0"/>
              <a:buChar char="•"/>
            </a:pPr>
            <a:r>
              <a:rPr lang="en-US" dirty="0"/>
              <a:t>1960s and 70s, India: Anti-colonialist lens, inspired by social movements</a:t>
            </a:r>
          </a:p>
          <a:p>
            <a:pPr marL="742939" lvl="1" indent="-285750">
              <a:buFont typeface="Arial" panose="020B0604020202020204" pitchFamily="34" charset="0"/>
              <a:buChar char="•"/>
            </a:pPr>
            <a:r>
              <a:rPr lang="en-US" dirty="0"/>
              <a:t>1970s-1980s</a:t>
            </a:r>
          </a:p>
          <a:p>
            <a:pPr marL="1200127" lvl="2" indent="-285750">
              <a:buFont typeface="Arial" panose="020B0604020202020204" pitchFamily="34" charset="0"/>
              <a:buChar char="•"/>
            </a:pPr>
            <a:r>
              <a:rPr lang="en-US" dirty="0"/>
              <a:t>Tanzania (Hall and </a:t>
            </a:r>
            <a:r>
              <a:rPr lang="en-US" dirty="0" err="1"/>
              <a:t>Swantz</a:t>
            </a:r>
            <a:r>
              <a:rPr lang="en-US" dirty="0"/>
              <a:t>) and Chile (</a:t>
            </a:r>
            <a:r>
              <a:rPr lang="en-US" dirty="0" err="1"/>
              <a:t>Vio</a:t>
            </a:r>
            <a:r>
              <a:rPr lang="en-US" dirty="0"/>
              <a:t> </a:t>
            </a:r>
            <a:r>
              <a:rPr lang="en-US" dirty="0" err="1"/>
              <a:t>Grossi</a:t>
            </a:r>
            <a:r>
              <a:rPr lang="en-US" dirty="0"/>
              <a:t>): restructuring life around new economic policies (e.g., land redistribution) necessitated an understanding of citizens’ experiences (e.g., obstacles to subsistence farming on newly held land)</a:t>
            </a:r>
          </a:p>
          <a:p>
            <a:pPr marL="1200127" lvl="2" indent="-285750">
              <a:buFont typeface="Arial" panose="020B0604020202020204" pitchFamily="34" charset="0"/>
              <a:buChar char="•"/>
            </a:pPr>
            <a:r>
              <a:rPr lang="en-US" dirty="0"/>
              <a:t>Paulo Freire tied it altogether: Adult (popular) education, democratization of research</a:t>
            </a:r>
          </a:p>
          <a:p>
            <a:pPr lvl="2"/>
            <a:endParaRPr lang="en-US" dirty="0"/>
          </a:p>
        </p:txBody>
      </p:sp>
      <p:sp>
        <p:nvSpPr>
          <p:cNvPr id="3" name="Title 2">
            <a:extLst>
              <a:ext uri="{FF2B5EF4-FFF2-40B4-BE49-F238E27FC236}">
                <a16:creationId xmlns:a16="http://schemas.microsoft.com/office/drawing/2014/main" id="{FF619654-7BC0-42E2-89FE-4B77B1E365A9}"/>
              </a:ext>
            </a:extLst>
          </p:cNvPr>
          <p:cNvSpPr>
            <a:spLocks noGrp="1"/>
          </p:cNvSpPr>
          <p:nvPr>
            <p:ph type="title"/>
          </p:nvPr>
        </p:nvSpPr>
        <p:spPr>
          <a:xfrm>
            <a:off x="569467" y="1038932"/>
            <a:ext cx="10515600" cy="555607"/>
          </a:xfrm>
        </p:spPr>
        <p:txBody>
          <a:bodyPr/>
          <a:lstStyle/>
          <a:p>
            <a:pPr algn="ctr"/>
            <a:r>
              <a:rPr lang="en-US" dirty="0"/>
              <a:t>Participatory Action Research: Origins</a:t>
            </a:r>
          </a:p>
        </p:txBody>
      </p:sp>
      <p:sp>
        <p:nvSpPr>
          <p:cNvPr id="4" name="TextBox 3">
            <a:extLst>
              <a:ext uri="{FF2B5EF4-FFF2-40B4-BE49-F238E27FC236}">
                <a16:creationId xmlns:a16="http://schemas.microsoft.com/office/drawing/2014/main" id="{CBBBCD2B-2C40-4E0B-9B8F-90B60C5D9C49}"/>
              </a:ext>
            </a:extLst>
          </p:cNvPr>
          <p:cNvSpPr txBox="1"/>
          <p:nvPr/>
        </p:nvSpPr>
        <p:spPr>
          <a:xfrm>
            <a:off x="217714" y="6400800"/>
            <a:ext cx="4876800" cy="276999"/>
          </a:xfrm>
          <a:prstGeom prst="rect">
            <a:avLst/>
          </a:prstGeom>
          <a:noFill/>
        </p:spPr>
        <p:txBody>
          <a:bodyPr wrap="square" rtlCol="0">
            <a:spAutoFit/>
          </a:bodyPr>
          <a:lstStyle/>
          <a:p>
            <a:r>
              <a:rPr lang="en-US" sz="1200" dirty="0"/>
              <a:t>(Glassman &amp; </a:t>
            </a:r>
            <a:r>
              <a:rPr lang="en-US" sz="1200" dirty="0" err="1"/>
              <a:t>Erdem</a:t>
            </a:r>
            <a:r>
              <a:rPr lang="en-US" sz="1200" dirty="0"/>
              <a:t>, 2014)</a:t>
            </a:r>
          </a:p>
        </p:txBody>
      </p:sp>
      <p:pic>
        <p:nvPicPr>
          <p:cNvPr id="6" name="Picture 5">
            <a:extLst>
              <a:ext uri="{FF2B5EF4-FFF2-40B4-BE49-F238E27FC236}">
                <a16:creationId xmlns:a16="http://schemas.microsoft.com/office/drawing/2014/main" id="{DD00F3D2-C545-474B-BE34-77AE43ED37FB}"/>
              </a:ext>
            </a:extLst>
          </p:cNvPr>
          <p:cNvPicPr>
            <a:picLocks noChangeAspect="1"/>
          </p:cNvPicPr>
          <p:nvPr/>
        </p:nvPicPr>
        <p:blipFill>
          <a:blip r:embed="rId3"/>
          <a:stretch>
            <a:fillRect/>
          </a:stretch>
        </p:blipFill>
        <p:spPr>
          <a:xfrm>
            <a:off x="6321044" y="1784098"/>
            <a:ext cx="5444598" cy="3629732"/>
          </a:xfrm>
          <a:prstGeom prst="rect">
            <a:avLst/>
          </a:prstGeom>
        </p:spPr>
      </p:pic>
    </p:spTree>
    <p:extLst>
      <p:ext uri="{BB962C8B-B14F-4D97-AF65-F5344CB8AC3E}">
        <p14:creationId xmlns:p14="http://schemas.microsoft.com/office/powerpoint/2010/main" val="872718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013B71-7023-45DA-B8A3-7407BB7E3EF5}"/>
              </a:ext>
            </a:extLst>
          </p:cNvPr>
          <p:cNvSpPr>
            <a:spLocks noGrp="1"/>
          </p:cNvSpPr>
          <p:nvPr>
            <p:ph type="body" idx="1"/>
          </p:nvPr>
        </p:nvSpPr>
        <p:spPr>
          <a:xfrm>
            <a:off x="569468" y="1725283"/>
            <a:ext cx="11076192" cy="4254463"/>
          </a:xfrm>
        </p:spPr>
        <p:txBody>
          <a:bodyPr/>
          <a:lstStyle/>
          <a:p>
            <a:pPr marL="342900" indent="-342900">
              <a:buFont typeface="+mj-lt"/>
              <a:buAutoNum type="arabicPeriod"/>
            </a:pPr>
            <a:r>
              <a:rPr lang="en-US" b="1" dirty="0"/>
              <a:t>Participation (</a:t>
            </a:r>
            <a:r>
              <a:rPr lang="en-US" b="1" i="1" dirty="0" err="1"/>
              <a:t>Vivencia</a:t>
            </a:r>
            <a:r>
              <a:rPr lang="en-US" b="1" dirty="0"/>
              <a:t>): </a:t>
            </a:r>
            <a:r>
              <a:rPr lang="en-US" dirty="0"/>
              <a:t>Central to components 2 and 3 below and meant to represent the importance of lived experience as a driving, transformative force</a:t>
            </a:r>
          </a:p>
          <a:p>
            <a:pPr marL="342900" indent="-342900">
              <a:buFont typeface="+mj-lt"/>
              <a:buAutoNum type="arabicPeriod"/>
            </a:pPr>
            <a:endParaRPr lang="en-US" dirty="0"/>
          </a:p>
          <a:p>
            <a:pPr marL="342900" indent="-342900">
              <a:buFont typeface="+mj-lt"/>
              <a:buAutoNum type="arabicPeriod"/>
            </a:pPr>
            <a:r>
              <a:rPr lang="en-US" b="1" dirty="0"/>
              <a:t>Action (</a:t>
            </a:r>
            <a:r>
              <a:rPr lang="en-US" b="1" i="1" dirty="0"/>
              <a:t>Praxis</a:t>
            </a:r>
            <a:r>
              <a:rPr lang="en-US" b="1" dirty="0"/>
              <a:t>): </a:t>
            </a:r>
            <a:r>
              <a:rPr lang="en-US" dirty="0"/>
              <a:t>The act of transforming one’s current lived experience to one that is more collectively just based on a critique of social conditions (see component 3); the focus is on changing structural power relations, both through the research process and the actions driven by the data.</a:t>
            </a:r>
          </a:p>
          <a:p>
            <a:pPr marL="342900" indent="-342900">
              <a:buFont typeface="+mj-lt"/>
              <a:buAutoNum type="arabicPeriod"/>
            </a:pPr>
            <a:endParaRPr lang="en-US" dirty="0"/>
          </a:p>
          <a:p>
            <a:pPr marL="342900" indent="-342900">
              <a:buFont typeface="+mj-lt"/>
              <a:buAutoNum type="arabicPeriod"/>
            </a:pPr>
            <a:r>
              <a:rPr lang="en-US" b="1" dirty="0"/>
              <a:t>Research (</a:t>
            </a:r>
            <a:r>
              <a:rPr lang="en-US" b="1" i="1" dirty="0"/>
              <a:t>Conscientization</a:t>
            </a:r>
            <a:r>
              <a:rPr lang="en-US" b="1" dirty="0"/>
              <a:t>): </a:t>
            </a:r>
            <a:r>
              <a:rPr lang="en-US" dirty="0"/>
              <a:t>The point at which the oppressed “begin to question and critique actions they may have once believed were critical to their survival . . . [Conscientization involves] creating new community-based problem-solving processes” through research</a:t>
            </a:r>
          </a:p>
          <a:p>
            <a:pPr marL="342900" indent="-342900">
              <a:buFont typeface="+mj-lt"/>
              <a:buAutoNum type="arabicPeriod"/>
            </a:pPr>
            <a:endParaRPr lang="en-US" dirty="0"/>
          </a:p>
        </p:txBody>
      </p:sp>
      <p:sp>
        <p:nvSpPr>
          <p:cNvPr id="3" name="Title 2">
            <a:extLst>
              <a:ext uri="{FF2B5EF4-FFF2-40B4-BE49-F238E27FC236}">
                <a16:creationId xmlns:a16="http://schemas.microsoft.com/office/drawing/2014/main" id="{C7A584EE-BFE2-45CD-BAC7-B5EBA8355062}"/>
              </a:ext>
            </a:extLst>
          </p:cNvPr>
          <p:cNvSpPr>
            <a:spLocks noGrp="1"/>
          </p:cNvSpPr>
          <p:nvPr>
            <p:ph type="title"/>
          </p:nvPr>
        </p:nvSpPr>
        <p:spPr>
          <a:xfrm>
            <a:off x="566928" y="1092449"/>
            <a:ext cx="10515600" cy="632834"/>
          </a:xfrm>
        </p:spPr>
        <p:txBody>
          <a:bodyPr/>
          <a:lstStyle/>
          <a:p>
            <a:pPr algn="ctr"/>
            <a:r>
              <a:rPr lang="en-US" dirty="0"/>
              <a:t>Participatory Action Research: Components</a:t>
            </a:r>
          </a:p>
        </p:txBody>
      </p:sp>
    </p:spTree>
    <p:extLst>
      <p:ext uri="{BB962C8B-B14F-4D97-AF65-F5344CB8AC3E}">
        <p14:creationId xmlns:p14="http://schemas.microsoft.com/office/powerpoint/2010/main" val="2294939849"/>
      </p:ext>
    </p:extLst>
  </p:cSld>
  <p:clrMapOvr>
    <a:masterClrMapping/>
  </p:clrMapOvr>
</p:sld>
</file>

<file path=ppt/theme/theme1.xml><?xml version="1.0" encoding="utf-8"?>
<a:theme xmlns:a="http://schemas.openxmlformats.org/drawingml/2006/main" name="UB Powerpoint Template">
  <a:themeElements>
    <a:clrScheme name="Custom 2">
      <a:dk1>
        <a:srgbClr val="666666"/>
      </a:dk1>
      <a:lt1>
        <a:srgbClr val="FFFFFF"/>
      </a:lt1>
      <a:dk2>
        <a:srgbClr val="005BBB"/>
      </a:dk2>
      <a:lt2>
        <a:srgbClr val="FFFFFF"/>
      </a:lt2>
      <a:accent1>
        <a:srgbClr val="005BBB"/>
      </a:accent1>
      <a:accent2>
        <a:srgbClr val="41B6E6"/>
      </a:accent2>
      <a:accent3>
        <a:srgbClr val="E56D54"/>
      </a:accent3>
      <a:accent4>
        <a:srgbClr val="666666"/>
      </a:accent4>
      <a:accent5>
        <a:srgbClr val="007681"/>
      </a:accent5>
      <a:accent6>
        <a:srgbClr val="003E51"/>
      </a:accent6>
      <a:hlink>
        <a:srgbClr val="186BB7"/>
      </a:hlink>
      <a:folHlink>
        <a:srgbClr val="D86A4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Template_WIDE" id="{320877F5-9057-5044-9670-55C377C33490}" vid="{043CC7DF-15AC-0F49-A0D1-304573C219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13334</TotalTime>
  <Words>2347</Words>
  <Application>Microsoft Macintosh PowerPoint</Application>
  <PresentationFormat>Widescreen</PresentationFormat>
  <Paragraphs>162</Paragraphs>
  <Slides>21</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Georgia</vt:lpstr>
      <vt:lpstr>LucidaGrande</vt:lpstr>
      <vt:lpstr>UB Powerpoint Template</vt:lpstr>
      <vt:lpstr>Sasha      Costanza-Chock</vt:lpstr>
      <vt:lpstr>participatory Design and Participatory action research</vt:lpstr>
      <vt:lpstr>History and Foundations</vt:lpstr>
      <vt:lpstr>PowerPoint Presentation</vt:lpstr>
      <vt:lpstr>PowerPoint Presentation</vt:lpstr>
      <vt:lpstr>PowerPoint Presentation</vt:lpstr>
      <vt:lpstr>PowerPoint Presentation</vt:lpstr>
      <vt:lpstr>Participatory Action Research: Origins</vt:lpstr>
      <vt:lpstr>Participatory Action Research: Components</vt:lpstr>
      <vt:lpstr>PowerPoint Presentation</vt:lpstr>
      <vt:lpstr>What can data-driven activism look like?</vt:lpstr>
      <vt:lpstr>PowerPoint Presentation</vt:lpstr>
      <vt:lpstr>Case Studies</vt:lpstr>
      <vt:lpstr>Agonistic Participatory Design: Working with Marginalized Social Movements</vt:lpstr>
      <vt:lpstr>Malmö Living Labs: Working with Herrgards Women Association</vt:lpstr>
      <vt:lpstr>Malmö Living Labs: Social Innovation Incubator </vt:lpstr>
      <vt:lpstr>PAR Case Study: Youth Participatory Action Research (YPAR) 2.0</vt:lpstr>
      <vt:lpstr>Lessons Learned and Final Thoughts </vt:lpstr>
      <vt:lpstr>Lessons Learned and Final Thoughts </vt:lpstr>
      <vt:lpstr>Activity</vt:lpstr>
      <vt:lpstr>References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UB Powerpoint Template</dc:title>
  <dc:subject/>
  <dc:creator>Microsoft Office User</dc:creator>
  <cp:keywords/>
  <dc:description/>
  <cp:lastModifiedBy>Atri Rudra</cp:lastModifiedBy>
  <cp:revision>286</cp:revision>
  <cp:lastPrinted>2016-07-18T17:32:49Z</cp:lastPrinted>
  <dcterms:created xsi:type="dcterms:W3CDTF">2016-06-28T14:05:07Z</dcterms:created>
  <dcterms:modified xsi:type="dcterms:W3CDTF">2023-03-20T14:34:11Z</dcterms:modified>
  <cp:category/>
</cp:coreProperties>
</file>