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74" r:id="rId2"/>
    <p:sldId id="918" r:id="rId3"/>
    <p:sldId id="917" r:id="rId4"/>
    <p:sldId id="919" r:id="rId5"/>
    <p:sldId id="828" r:id="rId6"/>
    <p:sldId id="920" r:id="rId7"/>
    <p:sldId id="829" r:id="rId8"/>
    <p:sldId id="822" r:id="rId9"/>
    <p:sldId id="780" r:id="rId10"/>
    <p:sldId id="921" r:id="rId11"/>
    <p:sldId id="823" r:id="rId12"/>
    <p:sldId id="783" r:id="rId13"/>
    <p:sldId id="784" r:id="rId14"/>
    <p:sldId id="788" r:id="rId15"/>
    <p:sldId id="789" r:id="rId16"/>
    <p:sldId id="793" r:id="rId17"/>
    <p:sldId id="826" r:id="rId18"/>
    <p:sldId id="794" r:id="rId19"/>
    <p:sldId id="795" r:id="rId20"/>
    <p:sldId id="796" r:id="rId21"/>
    <p:sldId id="799" r:id="rId22"/>
    <p:sldId id="827" r:id="rId23"/>
    <p:sldId id="922" r:id="rId24"/>
    <p:sldId id="81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DAE2F3"/>
    <a:srgbClr val="4372C4"/>
    <a:srgbClr val="DB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9342"/>
    <p:restoredTop sz="96405"/>
  </p:normalViewPr>
  <p:slideViewPr>
    <p:cSldViewPr snapToGrid="0" snapToObjects="1">
      <p:cViewPr varScale="1">
        <p:scale>
          <a:sx n="113" d="100"/>
          <a:sy n="113" d="100"/>
        </p:scale>
        <p:origin x="184" y="5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FAF05-6EE8-9543-9735-E271BA0B9BD5}" type="datetimeFigureOut">
              <a:rPr lang="en-US" smtClean="0"/>
              <a:t>4/4/23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95FF8-B552-1648-8997-4A8F1EE4FB89}" type="slidenum">
              <a:rPr lang="en-US" smtClean="0"/>
              <a:t>‹#›</a:t>
            </a:fld>
            <a:endParaRPr lang="en-US"/>
          </a:p>
        </p:txBody>
      </p:sp>
    </p:spTree>
    <p:extLst>
      <p:ext uri="{BB962C8B-B14F-4D97-AF65-F5344CB8AC3E}">
        <p14:creationId xmlns:p14="http://schemas.microsoft.com/office/powerpoint/2010/main" val="1692724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always tell my students that one of the worst things you can do is to start your talk with an apology, but that is precisely what I’m going to do today.</a:t>
            </a:r>
          </a:p>
          <a:p>
            <a:endParaRPr lang="en-US" dirty="0"/>
          </a:p>
          <a:p>
            <a:r>
              <a:rPr lang="en-US" dirty="0"/>
              <a:t>Covid has been slowly trickling through my family for the last two weeks or so, so there are some threads in this talk that are not as cleanly tied together as I would have hoped. However, the ideas here are ones that I have thought quite a bit about over the past few years, so hopefully you find something in the next 15 minutes that piques your interest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1B39BA-FEE4-F742-9DD7-1C03E94342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2255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85F90AF-A7DA-AE4F-8E05-D7BB60B73C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88950" cy="6857998"/>
          </a:xfrm>
          <a:prstGeom prst="rect">
            <a:avLst/>
          </a:prstGeom>
        </p:spPr>
      </p:pic>
      <p:pic>
        <p:nvPicPr>
          <p:cNvPr id="12" name="Picture 11">
            <a:extLst>
              <a:ext uri="{FF2B5EF4-FFF2-40B4-BE49-F238E27FC236}">
                <a16:creationId xmlns:a16="http://schemas.microsoft.com/office/drawing/2014/main" id="{DEF76966-B0EA-3344-AA63-F2BB9F5FFF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383324"/>
            <a:ext cx="3038969" cy="653986"/>
          </a:xfrm>
          <a:prstGeom prst="rect">
            <a:avLst/>
          </a:prstGeom>
        </p:spPr>
      </p:pic>
      <p:sp>
        <p:nvSpPr>
          <p:cNvPr id="8" name="Text Placeholder 7">
            <a:extLst>
              <a:ext uri="{FF2B5EF4-FFF2-40B4-BE49-F238E27FC236}">
                <a16:creationId xmlns:a16="http://schemas.microsoft.com/office/drawing/2014/main" id="{F0734D86-3E3D-8648-A97A-7CAFCF59DE3A}"/>
              </a:ext>
            </a:extLst>
          </p:cNvPr>
          <p:cNvSpPr>
            <a:spLocks noGrp="1"/>
          </p:cNvSpPr>
          <p:nvPr>
            <p:ph type="body" sz="quarter" idx="10" hasCustomPrompt="1"/>
          </p:nvPr>
        </p:nvSpPr>
        <p:spPr>
          <a:xfrm>
            <a:off x="658368" y="1483185"/>
            <a:ext cx="6445250" cy="2492375"/>
          </a:xfrm>
        </p:spPr>
        <p:txBody>
          <a:bodyPr/>
          <a:lstStyle>
            <a:lvl1pPr marL="0" marR="0" indent="0" algn="l" defTabSz="914400" rtl="0" eaLnBrk="1" fontAlgn="auto" latinLnBrk="0" hangingPunct="1">
              <a:lnSpc>
                <a:spcPts val="5800"/>
              </a:lnSpc>
              <a:spcBef>
                <a:spcPct val="0"/>
              </a:spcBef>
              <a:spcAft>
                <a:spcPts val="0"/>
              </a:spcAft>
              <a:buClrTx/>
              <a:buSzTx/>
              <a:buFontTx/>
              <a:buNone/>
              <a:tabLst/>
              <a:defRPr/>
            </a:lvl1pPr>
          </a:lstStyle>
          <a:p>
            <a:pPr marL="0" marR="0" lvl="0" indent="0" algn="l" defTabSz="914400" rtl="0" eaLnBrk="1" fontAlgn="auto" latinLnBrk="0" hangingPunct="1">
              <a:lnSpc>
                <a:spcPts val="5800"/>
              </a:lnSpc>
              <a:spcBef>
                <a:spcPct val="0"/>
              </a:spcBef>
              <a:spcAft>
                <a:spcPts val="0"/>
              </a:spcAft>
              <a:buClrTx/>
              <a:buSzTx/>
              <a:buFontTx/>
              <a:buNone/>
              <a:tabLst/>
              <a:defRPr/>
            </a:pPr>
            <a:r>
              <a:rPr kumimoji="0" lang="en-US" sz="6000" b="1" i="0" u="none" strike="noStrike" kern="1200" cap="all" spc="0" normalizeH="0" baseline="0" noProof="0" dirty="0">
                <a:ln>
                  <a:noFill/>
                </a:ln>
                <a:solidFill>
                  <a:srgbClr val="005BBB"/>
                </a:solidFill>
                <a:effectLst/>
                <a:uLnTx/>
                <a:uFillTx/>
                <a:latin typeface="Century Gothic" panose="020B0502020202020204" pitchFamily="34" charset="0"/>
                <a:ea typeface="+mn-ea"/>
                <a:cs typeface="Arial" charset="0"/>
              </a:rPr>
              <a:t>Presentation</a:t>
            </a:r>
            <a:br>
              <a:rPr kumimoji="0" lang="en-US" sz="6000" b="1" i="0" u="none" strike="noStrike" kern="1200" cap="all" spc="0" normalizeH="0" baseline="0" noProof="0" dirty="0">
                <a:ln>
                  <a:noFill/>
                </a:ln>
                <a:solidFill>
                  <a:srgbClr val="005BBB"/>
                </a:solidFill>
                <a:effectLst/>
                <a:uLnTx/>
                <a:uFillTx/>
                <a:latin typeface="Century Gothic" panose="020B0502020202020204" pitchFamily="34" charset="0"/>
                <a:ea typeface="+mn-ea"/>
                <a:cs typeface="Arial" charset="0"/>
              </a:rPr>
            </a:br>
            <a:r>
              <a:rPr kumimoji="0" lang="en-US" sz="6000" b="1" i="0" u="none" strike="noStrike" kern="1200" cap="all" spc="0" normalizeH="0" baseline="0" noProof="0" dirty="0">
                <a:ln>
                  <a:noFill/>
                </a:ln>
                <a:solidFill>
                  <a:srgbClr val="005BBB"/>
                </a:solidFill>
                <a:effectLst/>
                <a:uLnTx/>
                <a:uFillTx/>
                <a:latin typeface="Century Gothic" panose="020B0502020202020204" pitchFamily="34" charset="0"/>
                <a:ea typeface="+mn-ea"/>
                <a:cs typeface="Arial" charset="0"/>
              </a:rPr>
              <a:t>title </a:t>
            </a:r>
          </a:p>
        </p:txBody>
      </p:sp>
    </p:spTree>
    <p:extLst>
      <p:ext uri="{BB962C8B-B14F-4D97-AF65-F5344CB8AC3E}">
        <p14:creationId xmlns:p14="http://schemas.microsoft.com/office/powerpoint/2010/main" val="69462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C48E1-29D8-B545-9988-D99D030078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14A642-52EE-1C4B-971E-6948478B3B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FA3C7B-81DD-7C4B-8F58-BE4CBA90F05E}"/>
              </a:ext>
            </a:extLst>
          </p:cNvPr>
          <p:cNvSpPr>
            <a:spLocks noGrp="1"/>
          </p:cNvSpPr>
          <p:nvPr>
            <p:ph type="dt" sz="half" idx="10"/>
          </p:nvPr>
        </p:nvSpPr>
        <p:spPr>
          <a:xfrm>
            <a:off x="280982" y="6484940"/>
            <a:ext cx="2743200" cy="365125"/>
          </a:xfrm>
          <a:prstGeom prst="rect">
            <a:avLst/>
          </a:prstGeom>
        </p:spPr>
        <p:txBody>
          <a:bodyPr/>
          <a:lstStyle/>
          <a:p>
            <a:fld id="{91513984-9F27-9E49-9B00-9D22AC5389E4}" type="datetime1">
              <a:rPr lang="en-US" smtClean="0"/>
              <a:t>4/4/23</a:t>
            </a:fld>
            <a:endParaRPr lang="en-US"/>
          </a:p>
        </p:txBody>
      </p:sp>
      <p:sp>
        <p:nvSpPr>
          <p:cNvPr id="5" name="Footer Placeholder 4">
            <a:extLst>
              <a:ext uri="{FF2B5EF4-FFF2-40B4-BE49-F238E27FC236}">
                <a16:creationId xmlns:a16="http://schemas.microsoft.com/office/drawing/2014/main" id="{17846805-0CBF-1047-9BC9-69599AA1C889}"/>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6" name="Slide Number Placeholder 5">
            <a:extLst>
              <a:ext uri="{FF2B5EF4-FFF2-40B4-BE49-F238E27FC236}">
                <a16:creationId xmlns:a16="http://schemas.microsoft.com/office/drawing/2014/main" id="{DF82FDB1-04A3-0149-84CD-E6723037A3C9}"/>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4292902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D85370-647C-0B49-9380-1C49754080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68A2A6-67B7-264F-AF52-523788CAA26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9166E-842D-B946-9536-4480AE4971BB}"/>
              </a:ext>
            </a:extLst>
          </p:cNvPr>
          <p:cNvSpPr>
            <a:spLocks noGrp="1"/>
          </p:cNvSpPr>
          <p:nvPr>
            <p:ph type="dt" sz="half" idx="10"/>
          </p:nvPr>
        </p:nvSpPr>
        <p:spPr>
          <a:xfrm>
            <a:off x="280982" y="6484940"/>
            <a:ext cx="2743200" cy="365125"/>
          </a:xfrm>
          <a:prstGeom prst="rect">
            <a:avLst/>
          </a:prstGeom>
        </p:spPr>
        <p:txBody>
          <a:bodyPr/>
          <a:lstStyle/>
          <a:p>
            <a:fld id="{4FACB99A-C6B4-A742-97F0-F17EA55B1A6D}" type="datetime1">
              <a:rPr lang="en-US" smtClean="0"/>
              <a:t>4/4/23</a:t>
            </a:fld>
            <a:endParaRPr lang="en-US"/>
          </a:p>
        </p:txBody>
      </p:sp>
      <p:sp>
        <p:nvSpPr>
          <p:cNvPr id="5" name="Footer Placeholder 4">
            <a:extLst>
              <a:ext uri="{FF2B5EF4-FFF2-40B4-BE49-F238E27FC236}">
                <a16:creationId xmlns:a16="http://schemas.microsoft.com/office/drawing/2014/main" id="{D19948CA-7CE6-DA4B-9846-169CB0AB1F09}"/>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6" name="Slide Number Placeholder 5">
            <a:extLst>
              <a:ext uri="{FF2B5EF4-FFF2-40B4-BE49-F238E27FC236}">
                <a16:creationId xmlns:a16="http://schemas.microsoft.com/office/drawing/2014/main" id="{576D4698-0B78-9E48-9174-23884DB67D00}"/>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2693791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Rectangle"/>
          <p:cNvSpPr/>
          <p:nvPr/>
        </p:nvSpPr>
        <p:spPr>
          <a:xfrm>
            <a:off x="-3101" y="6564411"/>
            <a:ext cx="12198201" cy="297285"/>
          </a:xfrm>
          <a:prstGeom prst="rect">
            <a:avLst/>
          </a:prstGeom>
          <a:solidFill>
            <a:schemeClr val="accent1">
              <a:lumOff val="-13575"/>
            </a:schemeClr>
          </a:solidFill>
          <a:ln w="12700">
            <a:miter lim="400000"/>
          </a:ln>
        </p:spPr>
        <p:txBody>
          <a:bodyPr lIns="35719" tIns="35719" rIns="35719" bIns="35719" anchor="ctr"/>
          <a:lstStyle/>
          <a:p>
            <a:pPr>
              <a:defRPr sz="2000" b="0">
                <a:solidFill>
                  <a:srgbClr val="FFFFFF"/>
                </a:solidFill>
                <a:latin typeface="+mn-lt"/>
                <a:ea typeface="+mn-ea"/>
                <a:cs typeface="+mn-cs"/>
                <a:sym typeface="Helvetica Neue Medium"/>
              </a:defRPr>
            </a:pPr>
            <a:endParaRPr sz="1406"/>
          </a:p>
        </p:txBody>
      </p:sp>
      <p:sp>
        <p:nvSpPr>
          <p:cNvPr id="58" name="Line"/>
          <p:cNvSpPr/>
          <p:nvPr/>
        </p:nvSpPr>
        <p:spPr>
          <a:xfrm>
            <a:off x="-23812" y="6578203"/>
            <a:ext cx="12239626" cy="1"/>
          </a:xfrm>
          <a:prstGeom prst="line">
            <a:avLst/>
          </a:prstGeom>
        </p:spPr>
        <p:txBody>
          <a:bodyPr lIns="35719" tIns="35719" rIns="35719" bIns="35719" anchor="ctr"/>
          <a:lstStyle/>
          <a:p>
            <a:pPr>
              <a:defRPr sz="2000" b="0">
                <a:solidFill>
                  <a:srgbClr val="FFFFFF"/>
                </a:solidFill>
                <a:latin typeface="+mn-lt"/>
                <a:ea typeface="+mn-ea"/>
                <a:cs typeface="+mn-cs"/>
                <a:sym typeface="Helvetica Neue Medium"/>
              </a:defRPr>
            </a:pPr>
            <a:endParaRPr sz="1406"/>
          </a:p>
        </p:txBody>
      </p:sp>
      <p:sp>
        <p:nvSpPr>
          <p:cNvPr id="59" name="Title Text"/>
          <p:cNvSpPr txBox="1">
            <a:spLocks noGrp="1"/>
          </p:cNvSpPr>
          <p:nvPr>
            <p:ph type="title"/>
          </p:nvPr>
        </p:nvSpPr>
        <p:spPr>
          <a:xfrm>
            <a:off x="337344" y="100412"/>
            <a:ext cx="11210480" cy="783627"/>
          </a:xfrm>
          <a:prstGeom prst="rect">
            <a:avLst/>
          </a:prstGeom>
        </p:spPr>
        <p:txBody>
          <a:bodyPr/>
          <a:lstStyle/>
          <a:p>
            <a:r>
              <a:rPr dirty="0"/>
              <a:t>Title Text</a:t>
            </a:r>
          </a:p>
        </p:txBody>
      </p:sp>
      <p:sp>
        <p:nvSpPr>
          <p:cNvPr id="60" name="Body Level One…"/>
          <p:cNvSpPr txBox="1">
            <a:spLocks noGrp="1"/>
          </p:cNvSpPr>
          <p:nvPr>
            <p:ph type="body" idx="1"/>
          </p:nvPr>
        </p:nvSpPr>
        <p:spPr>
          <a:xfrm>
            <a:off x="739552" y="1103979"/>
            <a:ext cx="10406063" cy="4035056"/>
          </a:xfrm>
          <a:prstGeom prst="rect">
            <a:avLst/>
          </a:prstGeom>
        </p:spPr>
        <p:txBody>
          <a:bodyPr/>
          <a:lstStyle>
            <a:lvl1pPr marL="312528" indent="-312528">
              <a:buFont typeface="Wingdings" pitchFamily="2" charset="2"/>
              <a:buChar char="§"/>
              <a:defRPr>
                <a:latin typeface="Century Gothic" panose="020B0502020202020204" pitchFamily="34" charset="0"/>
                <a:ea typeface="+mj-ea"/>
                <a:cs typeface="+mj-cs"/>
                <a:sym typeface="Futura"/>
              </a:defRPr>
            </a:lvl1pPr>
            <a:lvl2pPr marL="625056" indent="-312528">
              <a:buFont typeface="Wingdings" pitchFamily="2" charset="2"/>
              <a:buChar char="§"/>
              <a:defRPr>
                <a:latin typeface="Century Gothic" panose="020B0502020202020204" pitchFamily="34" charset="0"/>
                <a:ea typeface="+mj-ea"/>
                <a:cs typeface="+mj-cs"/>
                <a:sym typeface="Futura"/>
              </a:defRPr>
            </a:lvl2pPr>
            <a:lvl3pPr marL="937584" indent="-312528">
              <a:buFont typeface="Wingdings" pitchFamily="2" charset="2"/>
              <a:buChar char="§"/>
              <a:defRPr>
                <a:latin typeface="Century Gothic" panose="020B0502020202020204" pitchFamily="34" charset="0"/>
                <a:ea typeface="+mj-ea"/>
                <a:cs typeface="+mj-cs"/>
                <a:sym typeface="Futura"/>
              </a:defRPr>
            </a:lvl3pPr>
            <a:lvl4pPr marL="1250112" indent="-312528">
              <a:buFont typeface="Wingdings" pitchFamily="2" charset="2"/>
              <a:buChar char="§"/>
              <a:defRPr>
                <a:latin typeface="Century Gothic" panose="020B0502020202020204" pitchFamily="34" charset="0"/>
                <a:ea typeface="+mj-ea"/>
                <a:cs typeface="+mj-cs"/>
                <a:sym typeface="Futura"/>
              </a:defRPr>
            </a:lvl4pPr>
            <a:lvl5pPr marL="1562640" indent="-312528">
              <a:buFont typeface="Wingdings" pitchFamily="2" charset="2"/>
              <a:buChar char="§"/>
              <a:defRPr>
                <a:latin typeface="Century Gothic" panose="020B0502020202020204" pitchFamily="34" charset="0"/>
                <a:ea typeface="+mj-ea"/>
                <a:cs typeface="+mj-cs"/>
                <a:sym typeface="Futur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1" name="Slide Number"/>
          <p:cNvSpPr txBox="1">
            <a:spLocks noGrp="1"/>
          </p:cNvSpPr>
          <p:nvPr>
            <p:ph type="sldNum" sz="quarter" idx="2"/>
          </p:nvPr>
        </p:nvSpPr>
        <p:spPr>
          <a:xfrm>
            <a:off x="6120794" y="6572250"/>
            <a:ext cx="396500" cy="315884"/>
          </a:xfrm>
          <a:prstGeom prst="rect">
            <a:avLst/>
          </a:prstGeom>
        </p:spPr>
        <p:txBody>
          <a:bodyPr/>
          <a:lstStyle>
            <a:lvl1pPr>
              <a:defRPr sz="1477">
                <a:solidFill>
                  <a:srgbClr val="FFFFFF"/>
                </a:solidFill>
                <a:latin typeface="+mj-lt"/>
                <a:ea typeface="+mj-ea"/>
                <a:cs typeface="+mj-cs"/>
                <a:sym typeface="Futura"/>
              </a:defRPr>
            </a:lvl1pPr>
          </a:lstStyle>
          <a:p>
            <a:fld id="{86CB4B4D-7CA3-9044-876B-883B54F8677D}" type="slidenum">
              <a:t>‹#›</a:t>
            </a:fld>
            <a:endParaRPr/>
          </a:p>
        </p:txBody>
      </p:sp>
      <p:sp>
        <p:nvSpPr>
          <p:cNvPr id="63" name="Line"/>
          <p:cNvSpPr/>
          <p:nvPr/>
        </p:nvSpPr>
        <p:spPr>
          <a:xfrm>
            <a:off x="206375" y="937617"/>
            <a:ext cx="12239626" cy="0"/>
          </a:xfrm>
          <a:prstGeom prst="line">
            <a:avLst/>
          </a:prstGeom>
        </p:spPr>
        <p:txBody>
          <a:bodyPr lIns="35719" tIns="35719" rIns="35719" bIns="35719" anchor="ctr"/>
          <a:lstStyle/>
          <a:p>
            <a:pPr>
              <a:defRPr sz="2000" b="0">
                <a:solidFill>
                  <a:srgbClr val="FFFFFF"/>
                </a:solidFill>
                <a:latin typeface="+mn-lt"/>
                <a:ea typeface="+mn-ea"/>
                <a:cs typeface="+mn-cs"/>
                <a:sym typeface="Helvetica Neue Medium"/>
              </a:defRPr>
            </a:pPr>
            <a:endParaRPr sz="1406"/>
          </a:p>
        </p:txBody>
      </p:sp>
      <p:sp>
        <p:nvSpPr>
          <p:cNvPr id="64" name="@_kenny_joseph"/>
          <p:cNvSpPr txBox="1"/>
          <p:nvPr/>
        </p:nvSpPr>
        <p:spPr>
          <a:xfrm>
            <a:off x="73166" y="6572250"/>
            <a:ext cx="1379609" cy="2994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a:defRPr sz="2100" b="0">
                <a:solidFill>
                  <a:srgbClr val="FFFFFF"/>
                </a:solidFill>
                <a:latin typeface="+mj-lt"/>
                <a:ea typeface="+mj-ea"/>
                <a:cs typeface="+mj-cs"/>
                <a:sym typeface="Futura"/>
              </a:defRPr>
            </a:lvl1pPr>
          </a:lstStyle>
          <a:p>
            <a:r>
              <a:rPr sz="1477"/>
              <a:t>@_kenny_joseph</a:t>
            </a:r>
          </a:p>
        </p:txBody>
      </p:sp>
      <p:cxnSp>
        <p:nvCxnSpPr>
          <p:cNvPr id="3" name="Straight Connector 2">
            <a:extLst>
              <a:ext uri="{FF2B5EF4-FFF2-40B4-BE49-F238E27FC236}">
                <a16:creationId xmlns:a16="http://schemas.microsoft.com/office/drawing/2014/main" id="{BF4F43DB-C692-B745-9795-FD59DE444807}"/>
              </a:ext>
            </a:extLst>
          </p:cNvPr>
          <p:cNvCxnSpPr>
            <a:cxnSpLocks/>
          </p:cNvCxnSpPr>
          <p:nvPr userDrawn="1"/>
        </p:nvCxnSpPr>
        <p:spPr>
          <a:xfrm>
            <a:off x="724771" y="970874"/>
            <a:ext cx="10641181" cy="0"/>
          </a:xfrm>
          <a:prstGeom prst="line">
            <a:avLst/>
          </a:prstGeom>
          <a:noFill/>
          <a:ln w="47625" cap="rnd">
            <a:solidFill>
              <a:schemeClr val="accent1">
                <a:lumMod val="60000"/>
                <a:lumOff val="40000"/>
              </a:schemeClr>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64363999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AD3EC76-69CB-0444-B8DB-1C2B311467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235"/>
          <a:stretch/>
        </p:blipFill>
        <p:spPr>
          <a:xfrm>
            <a:off x="0" y="31530"/>
            <a:ext cx="12192000" cy="6850064"/>
          </a:xfrm>
          <a:prstGeom prst="rect">
            <a:avLst/>
          </a:prstGeom>
        </p:spPr>
      </p:pic>
      <p:pic>
        <p:nvPicPr>
          <p:cNvPr id="11" name="Picture 10">
            <a:extLst>
              <a:ext uri="{FF2B5EF4-FFF2-40B4-BE49-F238E27FC236}">
                <a16:creationId xmlns:a16="http://schemas.microsoft.com/office/drawing/2014/main" id="{96431D1E-F446-954D-B08B-83027413A7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43" y="6356999"/>
            <a:ext cx="2291194" cy="493065"/>
          </a:xfrm>
          <a:prstGeom prst="rect">
            <a:avLst/>
          </a:prstGeom>
        </p:spPr>
      </p:pic>
      <p:sp>
        <p:nvSpPr>
          <p:cNvPr id="2" name="Title 1">
            <a:extLst>
              <a:ext uri="{FF2B5EF4-FFF2-40B4-BE49-F238E27FC236}">
                <a16:creationId xmlns:a16="http://schemas.microsoft.com/office/drawing/2014/main" id="{0B4B7AA1-D6F6-4B4A-B5B1-981CED01C3EE}"/>
              </a:ext>
            </a:extLst>
          </p:cNvPr>
          <p:cNvSpPr>
            <a:spLocks noGrp="1"/>
          </p:cNvSpPr>
          <p:nvPr>
            <p:ph type="title"/>
          </p:nvPr>
        </p:nvSpPr>
        <p:spPr>
          <a:xfrm>
            <a:off x="678079" y="165430"/>
            <a:ext cx="10515600" cy="863600"/>
          </a:xfrm>
        </p:spPr>
        <p:txBody>
          <a:bodyPr anchor="b" anchorCtr="0"/>
          <a:lstStyle/>
          <a:p>
            <a:r>
              <a:rPr lang="en-US"/>
              <a:t>Click to edit Master title style</a:t>
            </a:r>
          </a:p>
        </p:txBody>
      </p:sp>
      <p:sp>
        <p:nvSpPr>
          <p:cNvPr id="3" name="Content Placeholder 2">
            <a:extLst>
              <a:ext uri="{FF2B5EF4-FFF2-40B4-BE49-F238E27FC236}">
                <a16:creationId xmlns:a16="http://schemas.microsoft.com/office/drawing/2014/main" id="{2C72516B-CCCF-5F4A-9B01-AA30C70462C0}"/>
              </a:ext>
            </a:extLst>
          </p:cNvPr>
          <p:cNvSpPr>
            <a:spLocks noGrp="1"/>
          </p:cNvSpPr>
          <p:nvPr>
            <p:ph idx="1"/>
          </p:nvPr>
        </p:nvSpPr>
        <p:spPr>
          <a:xfrm>
            <a:off x="678079" y="1449408"/>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3F9AE38-E3F9-C245-B7DE-C4C9EB4982E9}"/>
              </a:ext>
            </a:extLst>
          </p:cNvPr>
          <p:cNvSpPr>
            <a:spLocks noGrp="1"/>
          </p:cNvSpPr>
          <p:nvPr>
            <p:ph type="sldNum" sz="quarter" idx="12"/>
          </p:nvPr>
        </p:nvSpPr>
        <p:spPr>
          <a:xfrm>
            <a:off x="5684883" y="6551913"/>
            <a:ext cx="501992" cy="317151"/>
          </a:xfrm>
          <a:prstGeom prst="rect">
            <a:avLst/>
          </a:prstGeom>
        </p:spPr>
        <p:txBody>
          <a:bodyPr anchor="b" anchorCtr="0"/>
          <a:lstStyle>
            <a:lvl1pPr>
              <a:defRPr sz="1400" b="0">
                <a:solidFill>
                  <a:schemeClr val="tx1"/>
                </a:solidFill>
                <a:latin typeface="Menlo" panose="020B0609030804020204" pitchFamily="49" charset="0"/>
                <a:ea typeface="Menlo" panose="020B0609030804020204" pitchFamily="49" charset="0"/>
                <a:cs typeface="Menlo" panose="020B0609030804020204" pitchFamily="49" charset="0"/>
              </a:defRPr>
            </a:lvl1pPr>
          </a:lstStyle>
          <a:p>
            <a:fld id="{6088BDBC-A55A-0D4E-9238-49D16FB07DCD}" type="slidenum">
              <a:rPr lang="en-US" smtClean="0"/>
              <a:pPr/>
              <a:t>‹#›</a:t>
            </a:fld>
            <a:endParaRPr lang="en-US"/>
          </a:p>
        </p:txBody>
      </p:sp>
      <p:sp>
        <p:nvSpPr>
          <p:cNvPr id="8" name="Slide Number Placeholder 5">
            <a:extLst>
              <a:ext uri="{FF2B5EF4-FFF2-40B4-BE49-F238E27FC236}">
                <a16:creationId xmlns:a16="http://schemas.microsoft.com/office/drawing/2014/main" id="{1AA2BCF6-BD28-5C42-B0A9-DB69C372EAA1}"/>
              </a:ext>
            </a:extLst>
          </p:cNvPr>
          <p:cNvSpPr txBox="1">
            <a:spLocks/>
          </p:cNvSpPr>
          <p:nvPr userDrawn="1"/>
        </p:nvSpPr>
        <p:spPr>
          <a:xfrm>
            <a:off x="9415849" y="6527927"/>
            <a:ext cx="1777830" cy="365125"/>
          </a:xfrm>
          <a:prstGeom prst="rect">
            <a:avLst/>
          </a:prstGeom>
        </p:spPr>
        <p:txBody>
          <a:bodyPr anchor="b" anchorCtr="0"/>
          <a:lstStyle>
            <a:defPPr>
              <a:defRPr lang="en-US"/>
            </a:defPPr>
            <a:lvl1pPr marL="0" algn="l" defTabSz="914400" rtl="0" eaLnBrk="1" latinLnBrk="0" hangingPunct="1">
              <a:defRPr sz="1400" kern="1200">
                <a:solidFill>
                  <a:schemeClr val="tx1"/>
                </a:solidFill>
                <a:latin typeface="Lucida Grande" panose="020B0600040502020204" pitchFamily="34" charset="0"/>
                <a:ea typeface="+mn-ea"/>
                <a:cs typeface="Lucida Grande" panose="020B06000405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a:latin typeface="Menlo" panose="020B0609030804020204" pitchFamily="49" charset="0"/>
                <a:ea typeface="Menlo" panose="020B0609030804020204" pitchFamily="49" charset="0"/>
                <a:cs typeface="Menlo" panose="020B0609030804020204" pitchFamily="49" charset="0"/>
              </a:rPr>
              <a:t>@_</a:t>
            </a:r>
            <a:r>
              <a:rPr lang="en-US" b="0" dirty="0" err="1">
                <a:latin typeface="Menlo" panose="020B0609030804020204" pitchFamily="49" charset="0"/>
                <a:ea typeface="Menlo" panose="020B0609030804020204" pitchFamily="49" charset="0"/>
                <a:cs typeface="Menlo" panose="020B0609030804020204" pitchFamily="49" charset="0"/>
              </a:rPr>
              <a:t>kenny_joseph</a:t>
            </a:r>
            <a:endParaRPr lang="en-US" b="0" dirty="0">
              <a:latin typeface="Menlo" panose="020B0609030804020204" pitchFamily="49" charset="0"/>
              <a:ea typeface="Menlo" panose="020B0609030804020204" pitchFamily="49" charset="0"/>
              <a:cs typeface="Menlo" panose="020B0609030804020204" pitchFamily="49" charset="0"/>
            </a:endParaRPr>
          </a:p>
        </p:txBody>
      </p:sp>
    </p:spTree>
    <p:extLst>
      <p:ext uri="{BB962C8B-B14F-4D97-AF65-F5344CB8AC3E}">
        <p14:creationId xmlns:p14="http://schemas.microsoft.com/office/powerpoint/2010/main" val="2385502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C903E-4803-134F-AB27-D21C948085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FF41F8-4CD0-3A46-B3EE-ADF0D1E05D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AE7B2E-4180-0140-A0EE-DC140A802CD2}"/>
              </a:ext>
            </a:extLst>
          </p:cNvPr>
          <p:cNvSpPr>
            <a:spLocks noGrp="1"/>
          </p:cNvSpPr>
          <p:nvPr>
            <p:ph type="dt" sz="half" idx="10"/>
          </p:nvPr>
        </p:nvSpPr>
        <p:spPr>
          <a:xfrm>
            <a:off x="280982" y="6484940"/>
            <a:ext cx="2743200" cy="365125"/>
          </a:xfrm>
          <a:prstGeom prst="rect">
            <a:avLst/>
          </a:prstGeom>
        </p:spPr>
        <p:txBody>
          <a:bodyPr/>
          <a:lstStyle/>
          <a:p>
            <a:fld id="{E14E46EA-DB6D-514A-88D8-66FF730AD5E0}" type="datetime1">
              <a:rPr lang="en-US" smtClean="0"/>
              <a:t>4/4/23</a:t>
            </a:fld>
            <a:endParaRPr lang="en-US"/>
          </a:p>
        </p:txBody>
      </p:sp>
      <p:sp>
        <p:nvSpPr>
          <p:cNvPr id="5" name="Footer Placeholder 4">
            <a:extLst>
              <a:ext uri="{FF2B5EF4-FFF2-40B4-BE49-F238E27FC236}">
                <a16:creationId xmlns:a16="http://schemas.microsoft.com/office/drawing/2014/main" id="{7605AE1E-10E1-404D-85FC-663086503BF7}"/>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6" name="Slide Number Placeholder 5">
            <a:extLst>
              <a:ext uri="{FF2B5EF4-FFF2-40B4-BE49-F238E27FC236}">
                <a16:creationId xmlns:a16="http://schemas.microsoft.com/office/drawing/2014/main" id="{7B884B96-5E86-3D4C-8295-0989BEF3ED4C}"/>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1383746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A3CC1-F046-9A4F-899D-098AD752D8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1B690-400D-AE40-A601-FF00109DB64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A0E1D4-774B-BB4E-BFAC-DF0936DF761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4EC447-F086-E942-9EE8-0600383EE06A}"/>
              </a:ext>
            </a:extLst>
          </p:cNvPr>
          <p:cNvSpPr>
            <a:spLocks noGrp="1"/>
          </p:cNvSpPr>
          <p:nvPr>
            <p:ph type="dt" sz="half" idx="10"/>
          </p:nvPr>
        </p:nvSpPr>
        <p:spPr>
          <a:xfrm>
            <a:off x="280982" y="6484940"/>
            <a:ext cx="2743200" cy="365125"/>
          </a:xfrm>
          <a:prstGeom prst="rect">
            <a:avLst/>
          </a:prstGeom>
        </p:spPr>
        <p:txBody>
          <a:bodyPr/>
          <a:lstStyle/>
          <a:p>
            <a:fld id="{4A703512-4B06-EE47-B919-5BA2C010F920}" type="datetime1">
              <a:rPr lang="en-US" smtClean="0"/>
              <a:t>4/4/23</a:t>
            </a:fld>
            <a:endParaRPr lang="en-US"/>
          </a:p>
        </p:txBody>
      </p:sp>
      <p:sp>
        <p:nvSpPr>
          <p:cNvPr id="6" name="Footer Placeholder 5">
            <a:extLst>
              <a:ext uri="{FF2B5EF4-FFF2-40B4-BE49-F238E27FC236}">
                <a16:creationId xmlns:a16="http://schemas.microsoft.com/office/drawing/2014/main" id="{A5A3D18C-25CE-AA4B-A73E-B46B96E5B7B7}"/>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7" name="Slide Number Placeholder 6">
            <a:extLst>
              <a:ext uri="{FF2B5EF4-FFF2-40B4-BE49-F238E27FC236}">
                <a16:creationId xmlns:a16="http://schemas.microsoft.com/office/drawing/2014/main" id="{0C6C780A-4C69-8943-BE7B-A518385297E0}"/>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3046959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9DDA6-1472-5140-83CA-00E768B54C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4CA5C1-A757-AB46-A0C5-CD0DA342FC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0A17B4-80FF-5F4B-B852-390BC1948C9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04E944-9940-0B43-A059-1BE4E3EB6B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58B5AB0-1923-0B43-BE76-4B6C90654E7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0EFABA-D2AE-4944-ADB6-63E839EC6502}"/>
              </a:ext>
            </a:extLst>
          </p:cNvPr>
          <p:cNvSpPr>
            <a:spLocks noGrp="1"/>
          </p:cNvSpPr>
          <p:nvPr>
            <p:ph type="dt" sz="half" idx="10"/>
          </p:nvPr>
        </p:nvSpPr>
        <p:spPr>
          <a:xfrm>
            <a:off x="280982" y="6484940"/>
            <a:ext cx="2743200" cy="365125"/>
          </a:xfrm>
          <a:prstGeom prst="rect">
            <a:avLst/>
          </a:prstGeom>
        </p:spPr>
        <p:txBody>
          <a:bodyPr/>
          <a:lstStyle/>
          <a:p>
            <a:fld id="{F0BF0248-29B6-F541-A1D6-BBDE16E072DD}" type="datetime1">
              <a:rPr lang="en-US" smtClean="0"/>
              <a:t>4/4/23</a:t>
            </a:fld>
            <a:endParaRPr lang="en-US"/>
          </a:p>
        </p:txBody>
      </p:sp>
      <p:sp>
        <p:nvSpPr>
          <p:cNvPr id="8" name="Footer Placeholder 7">
            <a:extLst>
              <a:ext uri="{FF2B5EF4-FFF2-40B4-BE49-F238E27FC236}">
                <a16:creationId xmlns:a16="http://schemas.microsoft.com/office/drawing/2014/main" id="{3F0D4525-EA83-6848-B9BB-A5CF47E1235B}"/>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9" name="Slide Number Placeholder 8">
            <a:extLst>
              <a:ext uri="{FF2B5EF4-FFF2-40B4-BE49-F238E27FC236}">
                <a16:creationId xmlns:a16="http://schemas.microsoft.com/office/drawing/2014/main" id="{22F455BB-B79D-F64F-9020-84A57E73E12D}"/>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2130248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E6C5-F017-F540-92C2-1D2BF28B55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27A7BE-01A5-604C-828E-62791FF5D2D0}"/>
              </a:ext>
            </a:extLst>
          </p:cNvPr>
          <p:cNvSpPr>
            <a:spLocks noGrp="1"/>
          </p:cNvSpPr>
          <p:nvPr>
            <p:ph type="dt" sz="half" idx="10"/>
          </p:nvPr>
        </p:nvSpPr>
        <p:spPr>
          <a:xfrm>
            <a:off x="280982" y="6484940"/>
            <a:ext cx="2743200" cy="365125"/>
          </a:xfrm>
          <a:prstGeom prst="rect">
            <a:avLst/>
          </a:prstGeom>
        </p:spPr>
        <p:txBody>
          <a:bodyPr/>
          <a:lstStyle/>
          <a:p>
            <a:fld id="{C7CFD90E-F155-6A43-B571-E2B4666C1DF6}" type="datetime1">
              <a:rPr lang="en-US" smtClean="0"/>
              <a:t>4/4/23</a:t>
            </a:fld>
            <a:endParaRPr lang="en-US"/>
          </a:p>
        </p:txBody>
      </p:sp>
      <p:sp>
        <p:nvSpPr>
          <p:cNvPr id="4" name="Footer Placeholder 3">
            <a:extLst>
              <a:ext uri="{FF2B5EF4-FFF2-40B4-BE49-F238E27FC236}">
                <a16:creationId xmlns:a16="http://schemas.microsoft.com/office/drawing/2014/main" id="{163CBFD0-DCCE-A74E-97B9-31B32953D408}"/>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5" name="Slide Number Placeholder 4">
            <a:extLst>
              <a:ext uri="{FF2B5EF4-FFF2-40B4-BE49-F238E27FC236}">
                <a16:creationId xmlns:a16="http://schemas.microsoft.com/office/drawing/2014/main" id="{29E14C57-EA7C-C947-BB4A-4B35D0FF1AAA}"/>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65390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984361-61DC-E143-AB51-15BE67B9D5E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235"/>
          <a:stretch/>
        </p:blipFill>
        <p:spPr>
          <a:xfrm>
            <a:off x="0" y="31530"/>
            <a:ext cx="12192000" cy="6850064"/>
          </a:xfrm>
          <a:prstGeom prst="rect">
            <a:avLst/>
          </a:prstGeom>
        </p:spPr>
      </p:pic>
      <p:sp>
        <p:nvSpPr>
          <p:cNvPr id="6" name="Slide Number Placeholder 5">
            <a:extLst>
              <a:ext uri="{FF2B5EF4-FFF2-40B4-BE49-F238E27FC236}">
                <a16:creationId xmlns:a16="http://schemas.microsoft.com/office/drawing/2014/main" id="{056CBB87-5902-7744-A4E7-EE8EDAF527E0}"/>
              </a:ext>
            </a:extLst>
          </p:cNvPr>
          <p:cNvSpPr>
            <a:spLocks noGrp="1"/>
          </p:cNvSpPr>
          <p:nvPr>
            <p:ph type="sldNum" sz="quarter" idx="12"/>
          </p:nvPr>
        </p:nvSpPr>
        <p:spPr>
          <a:xfrm>
            <a:off x="5684883" y="6551913"/>
            <a:ext cx="501992" cy="317151"/>
          </a:xfrm>
          <a:prstGeom prst="rect">
            <a:avLst/>
          </a:prstGeom>
        </p:spPr>
        <p:txBody>
          <a:bodyPr anchor="b" anchorCtr="0"/>
          <a:lstStyle>
            <a:lvl1pPr>
              <a:defRPr sz="1400" b="0">
                <a:solidFill>
                  <a:schemeClr val="tx1"/>
                </a:solidFill>
                <a:latin typeface="Menlo" panose="020B0609030804020204" pitchFamily="49" charset="0"/>
                <a:ea typeface="Menlo" panose="020B0609030804020204" pitchFamily="49" charset="0"/>
                <a:cs typeface="Menlo" panose="020B0609030804020204" pitchFamily="49" charset="0"/>
              </a:defRPr>
            </a:lvl1pPr>
          </a:lstStyle>
          <a:p>
            <a:fld id="{6088BDBC-A55A-0D4E-9238-49D16FB07DCD}" type="slidenum">
              <a:rPr lang="en-US" smtClean="0"/>
              <a:pPr/>
              <a:t>‹#›</a:t>
            </a:fld>
            <a:endParaRPr lang="en-US"/>
          </a:p>
        </p:txBody>
      </p:sp>
      <p:sp>
        <p:nvSpPr>
          <p:cNvPr id="7" name="Slide Number Placeholder 5">
            <a:extLst>
              <a:ext uri="{FF2B5EF4-FFF2-40B4-BE49-F238E27FC236}">
                <a16:creationId xmlns:a16="http://schemas.microsoft.com/office/drawing/2014/main" id="{F56C3617-7DB9-884B-BFDA-BEDEFCD4CCE8}"/>
              </a:ext>
            </a:extLst>
          </p:cNvPr>
          <p:cNvSpPr txBox="1">
            <a:spLocks/>
          </p:cNvSpPr>
          <p:nvPr userDrawn="1"/>
        </p:nvSpPr>
        <p:spPr>
          <a:xfrm>
            <a:off x="9415849" y="6527927"/>
            <a:ext cx="1777830" cy="365125"/>
          </a:xfrm>
          <a:prstGeom prst="rect">
            <a:avLst/>
          </a:prstGeom>
        </p:spPr>
        <p:txBody>
          <a:bodyPr anchor="b" anchorCtr="0"/>
          <a:lstStyle>
            <a:defPPr>
              <a:defRPr lang="en-US"/>
            </a:defPPr>
            <a:lvl1pPr marL="0" algn="l" defTabSz="914400" rtl="0" eaLnBrk="1" latinLnBrk="0" hangingPunct="1">
              <a:defRPr sz="1400" kern="1200">
                <a:solidFill>
                  <a:schemeClr val="tx1"/>
                </a:solidFill>
                <a:latin typeface="Lucida Grande" panose="020B0600040502020204" pitchFamily="34" charset="0"/>
                <a:ea typeface="+mn-ea"/>
                <a:cs typeface="Lucida Grande" panose="020B06000405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a:latin typeface="Menlo" panose="020B0609030804020204" pitchFamily="49" charset="0"/>
                <a:ea typeface="Menlo" panose="020B0609030804020204" pitchFamily="49" charset="0"/>
                <a:cs typeface="Menlo" panose="020B0609030804020204" pitchFamily="49" charset="0"/>
              </a:rPr>
              <a:t>@_</a:t>
            </a:r>
            <a:r>
              <a:rPr lang="en-US" b="0" dirty="0" err="1">
                <a:latin typeface="Menlo" panose="020B0609030804020204" pitchFamily="49" charset="0"/>
                <a:ea typeface="Menlo" panose="020B0609030804020204" pitchFamily="49" charset="0"/>
                <a:cs typeface="Menlo" panose="020B0609030804020204" pitchFamily="49" charset="0"/>
              </a:rPr>
              <a:t>kenny_joseph</a:t>
            </a:r>
            <a:endParaRPr lang="en-US" b="0" dirty="0">
              <a:latin typeface="Menlo" panose="020B0609030804020204" pitchFamily="49" charset="0"/>
              <a:ea typeface="Menlo" panose="020B0609030804020204" pitchFamily="49" charset="0"/>
              <a:cs typeface="Menlo" panose="020B0609030804020204" pitchFamily="49" charset="0"/>
            </a:endParaRPr>
          </a:p>
        </p:txBody>
      </p:sp>
      <p:sp>
        <p:nvSpPr>
          <p:cNvPr id="8" name="Rectangle 7">
            <a:extLst>
              <a:ext uri="{FF2B5EF4-FFF2-40B4-BE49-F238E27FC236}">
                <a16:creationId xmlns:a16="http://schemas.microsoft.com/office/drawing/2014/main" id="{7D84DD06-51EA-4F41-AE88-9A4601A7015E}"/>
              </a:ext>
            </a:extLst>
          </p:cNvPr>
          <p:cNvSpPr/>
          <p:nvPr userDrawn="1"/>
        </p:nvSpPr>
        <p:spPr>
          <a:xfrm>
            <a:off x="0" y="515815"/>
            <a:ext cx="11816862" cy="1101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5910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2F48D-A912-5944-A3CD-71EC7617C5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43EF2B-FE98-A34C-9E17-C18DCC1436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F3D79F-FDC9-8742-98A2-78250DBE2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D6742B-7C63-B54E-B7AA-719B8774D431}"/>
              </a:ext>
            </a:extLst>
          </p:cNvPr>
          <p:cNvSpPr>
            <a:spLocks noGrp="1"/>
          </p:cNvSpPr>
          <p:nvPr>
            <p:ph type="dt" sz="half" idx="10"/>
          </p:nvPr>
        </p:nvSpPr>
        <p:spPr>
          <a:xfrm>
            <a:off x="280982" y="6484940"/>
            <a:ext cx="2743200" cy="365125"/>
          </a:xfrm>
          <a:prstGeom prst="rect">
            <a:avLst/>
          </a:prstGeom>
        </p:spPr>
        <p:txBody>
          <a:bodyPr/>
          <a:lstStyle/>
          <a:p>
            <a:fld id="{247DCFCF-1206-B743-B73D-85F000A75FF3}" type="datetime1">
              <a:rPr lang="en-US" smtClean="0"/>
              <a:t>4/4/23</a:t>
            </a:fld>
            <a:endParaRPr lang="en-US"/>
          </a:p>
        </p:txBody>
      </p:sp>
      <p:sp>
        <p:nvSpPr>
          <p:cNvPr id="6" name="Footer Placeholder 5">
            <a:extLst>
              <a:ext uri="{FF2B5EF4-FFF2-40B4-BE49-F238E27FC236}">
                <a16:creationId xmlns:a16="http://schemas.microsoft.com/office/drawing/2014/main" id="{3896D8F2-2705-734E-A79A-90E80EB0F86A}"/>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7" name="Slide Number Placeholder 6">
            <a:extLst>
              <a:ext uri="{FF2B5EF4-FFF2-40B4-BE49-F238E27FC236}">
                <a16:creationId xmlns:a16="http://schemas.microsoft.com/office/drawing/2014/main" id="{C9D108B6-418F-A642-A0E4-1191F96DFA15}"/>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987752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D42B7-9655-DB46-A00A-7B5B9B6590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C0AC25-D0F0-054E-9C4C-01E5923C1D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3948B72-6045-5641-B2B9-6451EF5D73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B2C82DE-B816-6549-9FFB-CAD7609C2245}"/>
              </a:ext>
            </a:extLst>
          </p:cNvPr>
          <p:cNvSpPr>
            <a:spLocks noGrp="1"/>
          </p:cNvSpPr>
          <p:nvPr>
            <p:ph type="dt" sz="half" idx="10"/>
          </p:nvPr>
        </p:nvSpPr>
        <p:spPr>
          <a:xfrm>
            <a:off x="280982" y="6484940"/>
            <a:ext cx="2743200" cy="365125"/>
          </a:xfrm>
          <a:prstGeom prst="rect">
            <a:avLst/>
          </a:prstGeom>
        </p:spPr>
        <p:txBody>
          <a:bodyPr/>
          <a:lstStyle/>
          <a:p>
            <a:fld id="{B12E302E-C790-FE45-B9BF-241F43D7A189}" type="datetime1">
              <a:rPr lang="en-US" smtClean="0"/>
              <a:t>4/4/23</a:t>
            </a:fld>
            <a:endParaRPr lang="en-US"/>
          </a:p>
        </p:txBody>
      </p:sp>
      <p:sp>
        <p:nvSpPr>
          <p:cNvPr id="6" name="Footer Placeholder 5">
            <a:extLst>
              <a:ext uri="{FF2B5EF4-FFF2-40B4-BE49-F238E27FC236}">
                <a16:creationId xmlns:a16="http://schemas.microsoft.com/office/drawing/2014/main" id="{16A34E5B-AD2B-D44F-854B-3D497099C5B6}"/>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7" name="Slide Number Placeholder 6">
            <a:extLst>
              <a:ext uri="{FF2B5EF4-FFF2-40B4-BE49-F238E27FC236}">
                <a16:creationId xmlns:a16="http://schemas.microsoft.com/office/drawing/2014/main" id="{4592EE40-2824-B248-86DC-EFD7365560A7}"/>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1132279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F58E7A-C450-D148-A984-F08FF70205C7}"/>
              </a:ext>
            </a:extLst>
          </p:cNvPr>
          <p:cNvSpPr>
            <a:spLocks noGrp="1"/>
          </p:cNvSpPr>
          <p:nvPr>
            <p:ph type="title"/>
          </p:nvPr>
        </p:nvSpPr>
        <p:spPr>
          <a:xfrm>
            <a:off x="838200" y="365126"/>
            <a:ext cx="10515600" cy="863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4C519E-3F8A-F440-B472-05854D5EB80D}"/>
              </a:ext>
            </a:extLst>
          </p:cNvPr>
          <p:cNvSpPr>
            <a:spLocks noGrp="1"/>
          </p:cNvSpPr>
          <p:nvPr>
            <p:ph type="body" idx="1"/>
          </p:nvPr>
        </p:nvSpPr>
        <p:spPr>
          <a:xfrm>
            <a:off x="838200" y="175418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1883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914400" rtl="0" eaLnBrk="1" latinLnBrk="0" hangingPunct="1">
        <a:lnSpc>
          <a:spcPct val="90000"/>
        </a:lnSpc>
        <a:spcBef>
          <a:spcPct val="0"/>
        </a:spcBef>
        <a:buNone/>
        <a:defRPr sz="4400" kern="1200">
          <a:solidFill>
            <a:schemeClr val="tx1"/>
          </a:solidFill>
          <a:latin typeface="Futura Medium" panose="020B0602020204020303" pitchFamily="34" charset="-79"/>
          <a:ea typeface="+mj-ea"/>
          <a:cs typeface="Futura Medium" panose="020B0602020204020303" pitchFamily="34" charset="-79"/>
        </a:defRPr>
      </a:lvl1pPr>
    </p:titleStyle>
    <p:bodyStyle>
      <a:lvl1pPr marL="228600" indent="-228600" algn="l" defTabSz="914400" rtl="0" eaLnBrk="1" latinLnBrk="0" hangingPunct="1">
        <a:lnSpc>
          <a:spcPct val="90000"/>
        </a:lnSpc>
        <a:spcBef>
          <a:spcPts val="1000"/>
        </a:spcBef>
        <a:buClr>
          <a:schemeClr val="accent2"/>
        </a:buClr>
        <a:buFont typeface="Wingdings" pitchFamily="2" charset="2"/>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2"/>
        </a:buClr>
        <a:buFont typeface="Wingdings"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2"/>
        </a:buClr>
        <a:buFont typeface="Wingdings" pitchFamily="2" charset="2"/>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2"/>
        </a:buClr>
        <a:buFont typeface="Wingdings" pitchFamily="2" charset="2"/>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Wingdings" pitchFamily="2" charset="2"/>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A4E588-79D6-4646-8CF2-249143A9E091}"/>
              </a:ext>
            </a:extLst>
          </p:cNvPr>
          <p:cNvSpPr>
            <a:spLocks noGrp="1"/>
          </p:cNvSpPr>
          <p:nvPr>
            <p:ph type="dt" sz="half" idx="4294967295"/>
          </p:nvPr>
        </p:nvSpPr>
        <p:spPr>
          <a:xfrm>
            <a:off x="0" y="6484938"/>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2067CE-DC2A-3C42-8429-E81EC704DE8B}"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4F4ECB3-2C40-9A4E-92CF-42D08E8411D1}"/>
              </a:ext>
            </a:extLst>
          </p:cNvPr>
          <p:cNvSpPr txBox="1"/>
          <p:nvPr/>
        </p:nvSpPr>
        <p:spPr>
          <a:xfrm>
            <a:off x="392718" y="1940536"/>
            <a:ext cx="579941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4472C4"/>
                </a:solidFill>
                <a:effectLst/>
                <a:uLnTx/>
                <a:uFillTx/>
                <a:latin typeface="Century Gothic" panose="020B0502020202020204" pitchFamily="34" charset="0"/>
                <a:ea typeface="+mn-ea"/>
                <a:cs typeface="+mn-cs"/>
              </a:rPr>
              <a:t>NLP &amp; Social Media</a:t>
            </a:r>
            <a:endParaRPr kumimoji="0" lang="en-US" sz="6600" b="1" i="0" u="none" strike="noStrike" kern="1200" cap="none" spc="0" normalizeH="0" baseline="0" noProof="0" dirty="0">
              <a:ln>
                <a:noFill/>
              </a:ln>
              <a:solidFill>
                <a:srgbClr val="4472C4"/>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62534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0C0A-1231-4A4F-B14D-D541D9FDF914}"/>
              </a:ext>
            </a:extLst>
          </p:cNvPr>
          <p:cNvSpPr>
            <a:spLocks noGrp="1"/>
          </p:cNvSpPr>
          <p:nvPr>
            <p:ph type="title"/>
          </p:nvPr>
        </p:nvSpPr>
        <p:spPr/>
        <p:txBody>
          <a:bodyPr/>
          <a:lstStyle/>
          <a:p>
            <a:r>
              <a:rPr lang="en-US" dirty="0"/>
              <a:t>Sample task: stance detection</a:t>
            </a:r>
          </a:p>
        </p:txBody>
      </p:sp>
      <p:sp>
        <p:nvSpPr>
          <p:cNvPr id="4" name="Slide Number Placeholder 3">
            <a:extLst>
              <a:ext uri="{FF2B5EF4-FFF2-40B4-BE49-F238E27FC236}">
                <a16:creationId xmlns:a16="http://schemas.microsoft.com/office/drawing/2014/main" id="{70C5A4A8-E538-254E-804C-7B0588BFA240}"/>
              </a:ext>
            </a:extLst>
          </p:cNvPr>
          <p:cNvSpPr>
            <a:spLocks noGrp="1"/>
          </p:cNvSpPr>
          <p:nvPr>
            <p:ph type="sldNum" sz="quarter" idx="12"/>
          </p:nvPr>
        </p:nvSpPr>
        <p:spPr/>
        <p:txBody>
          <a:bodyPr/>
          <a:lstStyle/>
          <a:p>
            <a:fld id="{6088BDBC-A55A-0D4E-9238-49D16FB07DCD}" type="slidenum">
              <a:rPr lang="en-US" smtClean="0"/>
              <a:pPr/>
              <a:t>10</a:t>
            </a:fld>
            <a:endParaRPr lang="en-US"/>
          </a:p>
        </p:txBody>
      </p:sp>
      <p:sp>
        <p:nvSpPr>
          <p:cNvPr id="24" name="Rectangle 23">
            <a:extLst>
              <a:ext uri="{FF2B5EF4-FFF2-40B4-BE49-F238E27FC236}">
                <a16:creationId xmlns:a16="http://schemas.microsoft.com/office/drawing/2014/main" id="{F625303B-3436-F441-B306-EE4E8B4112B2}"/>
              </a:ext>
            </a:extLst>
          </p:cNvPr>
          <p:cNvSpPr/>
          <p:nvPr/>
        </p:nvSpPr>
        <p:spPr>
          <a:xfrm>
            <a:off x="2095248" y="6471650"/>
            <a:ext cx="8924259" cy="369332"/>
          </a:xfrm>
          <a:prstGeom prst="rect">
            <a:avLst/>
          </a:prstGeom>
          <a:solidFill>
            <a:schemeClr val="bg1"/>
          </a:solidFill>
        </p:spPr>
        <p:txBody>
          <a:bodyPr wrap="square">
            <a:spAutoFit/>
          </a:bodyPr>
          <a:lstStyle/>
          <a:p>
            <a:r>
              <a:rPr lang="en-US" b="1" dirty="0">
                <a:solidFill>
                  <a:srgbClr val="7030A0"/>
                </a:solidFill>
              </a:rPr>
              <a:t>Adapted from: https://</a:t>
            </a:r>
            <a:r>
              <a:rPr lang="en-US" b="1" dirty="0" err="1">
                <a:solidFill>
                  <a:srgbClr val="7030A0"/>
                </a:solidFill>
              </a:rPr>
              <a:t>courses.cs.washington.edu</a:t>
            </a:r>
            <a:r>
              <a:rPr lang="en-US" b="1" dirty="0">
                <a:solidFill>
                  <a:srgbClr val="7030A0"/>
                </a:solidFill>
              </a:rPr>
              <a:t>/courses/cse416/21sp/</a:t>
            </a:r>
          </a:p>
        </p:txBody>
      </p:sp>
      <p:sp>
        <p:nvSpPr>
          <p:cNvPr id="26" name="TextBox 25">
            <a:extLst>
              <a:ext uri="{FF2B5EF4-FFF2-40B4-BE49-F238E27FC236}">
                <a16:creationId xmlns:a16="http://schemas.microsoft.com/office/drawing/2014/main" id="{94D5431C-CAFD-C142-AAD2-C14AB65909F2}"/>
              </a:ext>
            </a:extLst>
          </p:cNvPr>
          <p:cNvSpPr txBox="1"/>
          <p:nvPr/>
        </p:nvSpPr>
        <p:spPr>
          <a:xfrm>
            <a:off x="1281979" y="1426103"/>
            <a:ext cx="9781537" cy="1569660"/>
          </a:xfrm>
          <a:prstGeom prst="rect">
            <a:avLst/>
          </a:prstGeom>
          <a:noFill/>
        </p:spPr>
        <p:txBody>
          <a:bodyPr wrap="square" rtlCol="0">
            <a:spAutoFit/>
          </a:bodyPr>
          <a:lstStyle/>
          <a:p>
            <a:pPr algn="ctr"/>
            <a:r>
              <a:rPr lang="en-US" sz="3200" dirty="0"/>
              <a:t>Stance detection: The task of determining whether someone is for or against a particular thing.  We’ll focus on “stance towards 4/574”</a:t>
            </a:r>
          </a:p>
        </p:txBody>
      </p:sp>
      <p:grpSp>
        <p:nvGrpSpPr>
          <p:cNvPr id="31" name="Group 30" descr=" 7">
            <a:extLst>
              <a:ext uri="{FF2B5EF4-FFF2-40B4-BE49-F238E27FC236}">
                <a16:creationId xmlns:a16="http://schemas.microsoft.com/office/drawing/2014/main" id="{9A63717C-1BF2-534A-9773-0A675E71997B}"/>
              </a:ext>
            </a:extLst>
          </p:cNvPr>
          <p:cNvGrpSpPr/>
          <p:nvPr/>
        </p:nvGrpSpPr>
        <p:grpSpPr>
          <a:xfrm>
            <a:off x="3391953" y="3392836"/>
            <a:ext cx="4794104" cy="2386573"/>
            <a:chOff x="3110501" y="1271239"/>
            <a:chExt cx="3580231" cy="3447516"/>
          </a:xfrm>
        </p:grpSpPr>
        <p:cxnSp>
          <p:nvCxnSpPr>
            <p:cNvPr id="32" name="Straight Arrow Connector 31">
              <a:extLst>
                <a:ext uri="{FF2B5EF4-FFF2-40B4-BE49-F238E27FC236}">
                  <a16:creationId xmlns:a16="http://schemas.microsoft.com/office/drawing/2014/main" id="{D904755F-977D-C548-833A-994A685568FF}"/>
                </a:ext>
              </a:extLst>
            </p:cNvPr>
            <p:cNvCxnSpPr/>
            <p:nvPr/>
          </p:nvCxnSpPr>
          <p:spPr>
            <a:xfrm flipV="1">
              <a:off x="3166946" y="1271239"/>
              <a:ext cx="0" cy="3401122"/>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F2C7AA4-FB55-6C46-BD28-0E1193D2B6EB}"/>
                </a:ext>
              </a:extLst>
            </p:cNvPr>
            <p:cNvCxnSpPr/>
            <p:nvPr/>
          </p:nvCxnSpPr>
          <p:spPr>
            <a:xfrm>
              <a:off x="3166946" y="4672361"/>
              <a:ext cx="3523786"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58A6385-A7D0-FF4C-8EF4-9D3C3CEADE31}"/>
                </a:ext>
              </a:extLst>
            </p:cNvPr>
            <p:cNvCxnSpPr/>
            <p:nvPr/>
          </p:nvCxnSpPr>
          <p:spPr>
            <a:xfrm>
              <a:off x="6366933" y="4627205"/>
              <a:ext cx="0" cy="9155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611D9D1-8D67-B64F-83FD-4490D6199E5D}"/>
                </a:ext>
              </a:extLst>
            </p:cNvPr>
            <p:cNvCxnSpPr/>
            <p:nvPr/>
          </p:nvCxnSpPr>
          <p:spPr>
            <a:xfrm>
              <a:off x="4906260" y="4627205"/>
              <a:ext cx="0" cy="9155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5761E20-ADE8-4F42-88DC-5D58FD01DEF9}"/>
                </a:ext>
              </a:extLst>
            </p:cNvPr>
            <p:cNvCxnSpPr>
              <a:cxnSpLocks/>
            </p:cNvCxnSpPr>
            <p:nvPr/>
          </p:nvCxnSpPr>
          <p:spPr>
            <a:xfrm flipH="1">
              <a:off x="3110501" y="1648179"/>
              <a:ext cx="1068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F52EE2-40DC-CF46-89F8-7EBEF868E630}"/>
                </a:ext>
              </a:extLst>
            </p:cNvPr>
            <p:cNvCxnSpPr>
              <a:cxnSpLocks/>
            </p:cNvCxnSpPr>
            <p:nvPr/>
          </p:nvCxnSpPr>
          <p:spPr>
            <a:xfrm flipH="1">
              <a:off x="3110501" y="2971798"/>
              <a:ext cx="1068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A822D43-87C6-334B-AEA6-C63D53D99BDB}"/>
                </a:ext>
              </a:extLst>
            </p:cNvPr>
            <p:cNvCxnSpPr/>
            <p:nvPr/>
          </p:nvCxnSpPr>
          <p:spPr>
            <a:xfrm flipV="1">
              <a:off x="3178235" y="2212622"/>
              <a:ext cx="3188698" cy="1738489"/>
            </a:xfrm>
            <a:prstGeom prst="line">
              <a:avLst/>
            </a:prstGeom>
          </p:spPr>
          <p:style>
            <a:lnRef idx="1">
              <a:schemeClr val="accent1"/>
            </a:lnRef>
            <a:fillRef idx="0">
              <a:schemeClr val="accent1"/>
            </a:fillRef>
            <a:effectRef idx="0">
              <a:schemeClr val="accent1"/>
            </a:effectRef>
            <a:fontRef idx="minor">
              <a:schemeClr val="tx1"/>
            </a:fontRef>
          </p:style>
        </p:cxnSp>
        <p:sp>
          <p:nvSpPr>
            <p:cNvPr id="39" name="Freeform 38">
              <a:extLst>
                <a:ext uri="{FF2B5EF4-FFF2-40B4-BE49-F238E27FC236}">
                  <a16:creationId xmlns:a16="http://schemas.microsoft.com/office/drawing/2014/main" id="{5431B790-C939-CD49-943B-7B8C9CE23121}"/>
                </a:ext>
              </a:extLst>
            </p:cNvPr>
            <p:cNvSpPr/>
            <p:nvPr/>
          </p:nvSpPr>
          <p:spPr>
            <a:xfrm>
              <a:off x="3172178" y="1625600"/>
              <a:ext cx="3217333" cy="2336800"/>
            </a:xfrm>
            <a:custGeom>
              <a:avLst/>
              <a:gdLst>
                <a:gd name="connsiteX0" fmla="*/ 3206044 w 3217333"/>
                <a:gd name="connsiteY0" fmla="*/ 598311 h 2336800"/>
                <a:gd name="connsiteX1" fmla="*/ 3217333 w 3217333"/>
                <a:gd name="connsiteY1" fmla="*/ 0 h 2336800"/>
                <a:gd name="connsiteX2" fmla="*/ 11289 w 3217333"/>
                <a:gd name="connsiteY2" fmla="*/ 11289 h 2336800"/>
                <a:gd name="connsiteX3" fmla="*/ 0 w 3217333"/>
                <a:gd name="connsiteY3" fmla="*/ 2336800 h 2336800"/>
                <a:gd name="connsiteX4" fmla="*/ 3206044 w 3217333"/>
                <a:gd name="connsiteY4" fmla="*/ 598311 h 233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333" h="2336800">
                  <a:moveTo>
                    <a:pt x="3206044" y="598311"/>
                  </a:moveTo>
                  <a:lnTo>
                    <a:pt x="3217333" y="0"/>
                  </a:lnTo>
                  <a:lnTo>
                    <a:pt x="11289" y="11289"/>
                  </a:lnTo>
                  <a:lnTo>
                    <a:pt x="0" y="2336800"/>
                  </a:lnTo>
                  <a:lnTo>
                    <a:pt x="3206044" y="598311"/>
                  </a:lnTo>
                  <a:close/>
                </a:path>
              </a:pathLst>
            </a:cu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39">
              <a:extLst>
                <a:ext uri="{FF2B5EF4-FFF2-40B4-BE49-F238E27FC236}">
                  <a16:creationId xmlns:a16="http://schemas.microsoft.com/office/drawing/2014/main" id="{A8B61BA0-E28E-A747-91C5-AAE8CC9A9103}"/>
                </a:ext>
              </a:extLst>
            </p:cNvPr>
            <p:cNvSpPr/>
            <p:nvPr/>
          </p:nvSpPr>
          <p:spPr>
            <a:xfrm>
              <a:off x="3183467" y="2198334"/>
              <a:ext cx="3194755" cy="2472267"/>
            </a:xfrm>
            <a:custGeom>
              <a:avLst/>
              <a:gdLst>
                <a:gd name="connsiteX0" fmla="*/ 0 w 3194755"/>
                <a:gd name="connsiteY0" fmla="*/ 1749778 h 2472267"/>
                <a:gd name="connsiteX1" fmla="*/ 0 w 3194755"/>
                <a:gd name="connsiteY1" fmla="*/ 2460978 h 2472267"/>
                <a:gd name="connsiteX2" fmla="*/ 3183466 w 3194755"/>
                <a:gd name="connsiteY2" fmla="*/ 2472267 h 2472267"/>
                <a:gd name="connsiteX3" fmla="*/ 3194755 w 3194755"/>
                <a:gd name="connsiteY3" fmla="*/ 0 h 2472267"/>
                <a:gd name="connsiteX4" fmla="*/ 0 w 3194755"/>
                <a:gd name="connsiteY4" fmla="*/ 1749778 h 2472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4755" h="2472267">
                  <a:moveTo>
                    <a:pt x="0" y="1749778"/>
                  </a:moveTo>
                  <a:lnTo>
                    <a:pt x="0" y="2460978"/>
                  </a:lnTo>
                  <a:lnTo>
                    <a:pt x="3183466" y="2472267"/>
                  </a:lnTo>
                  <a:lnTo>
                    <a:pt x="3194755" y="0"/>
                  </a:lnTo>
                  <a:lnTo>
                    <a:pt x="0" y="1749778"/>
                  </a:lnTo>
                  <a:close/>
                </a:path>
              </a:pathLst>
            </a:cu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0A28F46F-C233-1942-B6DC-3B4C58D23E32}"/>
                </a:ext>
              </a:extLst>
            </p:cNvPr>
            <p:cNvCxnSpPr>
              <a:stCxn id="40" idx="0"/>
            </p:cNvCxnSpPr>
            <p:nvPr/>
          </p:nvCxnSpPr>
          <p:spPr>
            <a:xfrm flipV="1">
              <a:off x="3183467" y="2198334"/>
              <a:ext cx="3183466" cy="1749778"/>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84379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0C0A-1231-4A4F-B14D-D541D9FDF914}"/>
              </a:ext>
            </a:extLst>
          </p:cNvPr>
          <p:cNvSpPr>
            <a:spLocks noGrp="1"/>
          </p:cNvSpPr>
          <p:nvPr>
            <p:ph type="title"/>
          </p:nvPr>
        </p:nvSpPr>
        <p:spPr/>
        <p:txBody>
          <a:bodyPr/>
          <a:lstStyle/>
          <a:p>
            <a:r>
              <a:rPr lang="en-US" dirty="0"/>
              <a:t>Sample task: stance detection</a:t>
            </a:r>
          </a:p>
        </p:txBody>
      </p:sp>
      <p:sp>
        <p:nvSpPr>
          <p:cNvPr id="4" name="Slide Number Placeholder 3">
            <a:extLst>
              <a:ext uri="{FF2B5EF4-FFF2-40B4-BE49-F238E27FC236}">
                <a16:creationId xmlns:a16="http://schemas.microsoft.com/office/drawing/2014/main" id="{70C5A4A8-E538-254E-804C-7B0588BFA240}"/>
              </a:ext>
            </a:extLst>
          </p:cNvPr>
          <p:cNvSpPr>
            <a:spLocks noGrp="1"/>
          </p:cNvSpPr>
          <p:nvPr>
            <p:ph type="sldNum" sz="quarter" idx="12"/>
          </p:nvPr>
        </p:nvSpPr>
        <p:spPr/>
        <p:txBody>
          <a:bodyPr/>
          <a:lstStyle/>
          <a:p>
            <a:fld id="{6088BDBC-A55A-0D4E-9238-49D16FB07DCD}" type="slidenum">
              <a:rPr lang="en-US" smtClean="0"/>
              <a:pPr/>
              <a:t>11</a:t>
            </a:fld>
            <a:endParaRPr lang="en-US"/>
          </a:p>
        </p:txBody>
      </p:sp>
      <p:sp>
        <p:nvSpPr>
          <p:cNvPr id="24" name="Rectangle 23">
            <a:extLst>
              <a:ext uri="{FF2B5EF4-FFF2-40B4-BE49-F238E27FC236}">
                <a16:creationId xmlns:a16="http://schemas.microsoft.com/office/drawing/2014/main" id="{F625303B-3436-F441-B306-EE4E8B4112B2}"/>
              </a:ext>
            </a:extLst>
          </p:cNvPr>
          <p:cNvSpPr/>
          <p:nvPr/>
        </p:nvSpPr>
        <p:spPr>
          <a:xfrm>
            <a:off x="2095248" y="6471650"/>
            <a:ext cx="8924259" cy="369332"/>
          </a:xfrm>
          <a:prstGeom prst="rect">
            <a:avLst/>
          </a:prstGeom>
          <a:solidFill>
            <a:schemeClr val="bg1"/>
          </a:solidFill>
        </p:spPr>
        <p:txBody>
          <a:bodyPr wrap="square">
            <a:spAutoFit/>
          </a:bodyPr>
          <a:lstStyle/>
          <a:p>
            <a:r>
              <a:rPr lang="en-US" b="1" dirty="0">
                <a:solidFill>
                  <a:srgbClr val="7030A0"/>
                </a:solidFill>
              </a:rPr>
              <a:t>Adapted from: https://</a:t>
            </a:r>
            <a:r>
              <a:rPr lang="en-US" b="1" dirty="0" err="1">
                <a:solidFill>
                  <a:srgbClr val="7030A0"/>
                </a:solidFill>
              </a:rPr>
              <a:t>courses.cs.washington.edu</a:t>
            </a:r>
            <a:r>
              <a:rPr lang="en-US" b="1" dirty="0">
                <a:solidFill>
                  <a:srgbClr val="7030A0"/>
                </a:solidFill>
              </a:rPr>
              <a:t>/courses/cse416/21sp/</a:t>
            </a:r>
          </a:p>
        </p:txBody>
      </p:sp>
      <p:sp>
        <p:nvSpPr>
          <p:cNvPr id="26" name="TextBox 25">
            <a:extLst>
              <a:ext uri="{FF2B5EF4-FFF2-40B4-BE49-F238E27FC236}">
                <a16:creationId xmlns:a16="http://schemas.microsoft.com/office/drawing/2014/main" id="{94D5431C-CAFD-C142-AAD2-C14AB65909F2}"/>
              </a:ext>
            </a:extLst>
          </p:cNvPr>
          <p:cNvSpPr txBox="1"/>
          <p:nvPr/>
        </p:nvSpPr>
        <p:spPr>
          <a:xfrm>
            <a:off x="1281979" y="1426103"/>
            <a:ext cx="9781537" cy="1569660"/>
          </a:xfrm>
          <a:prstGeom prst="rect">
            <a:avLst/>
          </a:prstGeom>
          <a:noFill/>
        </p:spPr>
        <p:txBody>
          <a:bodyPr wrap="square" rtlCol="0">
            <a:spAutoFit/>
          </a:bodyPr>
          <a:lstStyle/>
          <a:p>
            <a:pPr algn="ctr"/>
            <a:r>
              <a:rPr lang="en-US" sz="3200" dirty="0"/>
              <a:t>Stance detection: The task of determining whether someone is for or against a particular thing.  We’ll focus on “stance towards 4/574”</a:t>
            </a:r>
          </a:p>
        </p:txBody>
      </p:sp>
      <p:sp>
        <p:nvSpPr>
          <p:cNvPr id="27" name="TextBox 26">
            <a:extLst>
              <a:ext uri="{FF2B5EF4-FFF2-40B4-BE49-F238E27FC236}">
                <a16:creationId xmlns:a16="http://schemas.microsoft.com/office/drawing/2014/main" id="{54DA227B-ACE6-8546-80F8-E08620D0A02D}"/>
              </a:ext>
            </a:extLst>
          </p:cNvPr>
          <p:cNvSpPr txBox="1"/>
          <p:nvPr/>
        </p:nvSpPr>
        <p:spPr>
          <a:xfrm>
            <a:off x="1281979" y="3217580"/>
            <a:ext cx="9693517" cy="954107"/>
          </a:xfrm>
          <a:prstGeom prst="rect">
            <a:avLst/>
          </a:prstGeom>
          <a:solidFill>
            <a:schemeClr val="bg1">
              <a:alpha val="30000"/>
            </a:schemeClr>
          </a:solidFill>
        </p:spPr>
        <p:txBody>
          <a:bodyPr wrap="square" rtlCol="0">
            <a:spAutoFit/>
          </a:bodyPr>
          <a:lstStyle/>
          <a:p>
            <a:r>
              <a:rPr lang="en-US" sz="2800" b="1" dirty="0">
                <a:solidFill>
                  <a:schemeClr val="accent4"/>
                </a:solidFill>
              </a:rPr>
              <a:t>This class is garbage. The professor makes bad jokes and I can’t read his handwriting</a:t>
            </a:r>
          </a:p>
        </p:txBody>
      </p:sp>
      <p:grpSp>
        <p:nvGrpSpPr>
          <p:cNvPr id="31" name="Group 30" descr=" 7">
            <a:extLst>
              <a:ext uri="{FF2B5EF4-FFF2-40B4-BE49-F238E27FC236}">
                <a16:creationId xmlns:a16="http://schemas.microsoft.com/office/drawing/2014/main" id="{9A63717C-1BF2-534A-9773-0A675E71997B}"/>
              </a:ext>
            </a:extLst>
          </p:cNvPr>
          <p:cNvGrpSpPr/>
          <p:nvPr/>
        </p:nvGrpSpPr>
        <p:grpSpPr>
          <a:xfrm>
            <a:off x="910010" y="4171687"/>
            <a:ext cx="1443517" cy="1390008"/>
            <a:chOff x="3110501" y="1271239"/>
            <a:chExt cx="3580231" cy="3447516"/>
          </a:xfrm>
        </p:grpSpPr>
        <p:cxnSp>
          <p:nvCxnSpPr>
            <p:cNvPr id="32" name="Straight Arrow Connector 31">
              <a:extLst>
                <a:ext uri="{FF2B5EF4-FFF2-40B4-BE49-F238E27FC236}">
                  <a16:creationId xmlns:a16="http://schemas.microsoft.com/office/drawing/2014/main" id="{D904755F-977D-C548-833A-994A685568FF}"/>
                </a:ext>
              </a:extLst>
            </p:cNvPr>
            <p:cNvCxnSpPr/>
            <p:nvPr/>
          </p:nvCxnSpPr>
          <p:spPr>
            <a:xfrm flipV="1">
              <a:off x="3166946" y="1271239"/>
              <a:ext cx="0" cy="3401122"/>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F2C7AA4-FB55-6C46-BD28-0E1193D2B6EB}"/>
                </a:ext>
              </a:extLst>
            </p:cNvPr>
            <p:cNvCxnSpPr/>
            <p:nvPr/>
          </p:nvCxnSpPr>
          <p:spPr>
            <a:xfrm>
              <a:off x="3166946" y="4672361"/>
              <a:ext cx="3523786"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58A6385-A7D0-FF4C-8EF4-9D3C3CEADE31}"/>
                </a:ext>
              </a:extLst>
            </p:cNvPr>
            <p:cNvCxnSpPr/>
            <p:nvPr/>
          </p:nvCxnSpPr>
          <p:spPr>
            <a:xfrm>
              <a:off x="6366933" y="4627205"/>
              <a:ext cx="0" cy="9155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611D9D1-8D67-B64F-83FD-4490D6199E5D}"/>
                </a:ext>
              </a:extLst>
            </p:cNvPr>
            <p:cNvCxnSpPr/>
            <p:nvPr/>
          </p:nvCxnSpPr>
          <p:spPr>
            <a:xfrm>
              <a:off x="4906260" y="4627205"/>
              <a:ext cx="0" cy="9155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5761E20-ADE8-4F42-88DC-5D58FD01DEF9}"/>
                </a:ext>
              </a:extLst>
            </p:cNvPr>
            <p:cNvCxnSpPr>
              <a:cxnSpLocks/>
            </p:cNvCxnSpPr>
            <p:nvPr/>
          </p:nvCxnSpPr>
          <p:spPr>
            <a:xfrm flipH="1">
              <a:off x="3110501" y="1648179"/>
              <a:ext cx="1068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F52EE2-40DC-CF46-89F8-7EBEF868E630}"/>
                </a:ext>
              </a:extLst>
            </p:cNvPr>
            <p:cNvCxnSpPr>
              <a:cxnSpLocks/>
            </p:cNvCxnSpPr>
            <p:nvPr/>
          </p:nvCxnSpPr>
          <p:spPr>
            <a:xfrm flipH="1">
              <a:off x="3110501" y="2971798"/>
              <a:ext cx="1068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A822D43-87C6-334B-AEA6-C63D53D99BDB}"/>
                </a:ext>
              </a:extLst>
            </p:cNvPr>
            <p:cNvCxnSpPr/>
            <p:nvPr/>
          </p:nvCxnSpPr>
          <p:spPr>
            <a:xfrm flipV="1">
              <a:off x="3178235" y="2212622"/>
              <a:ext cx="3188698" cy="1738489"/>
            </a:xfrm>
            <a:prstGeom prst="line">
              <a:avLst/>
            </a:prstGeom>
          </p:spPr>
          <p:style>
            <a:lnRef idx="1">
              <a:schemeClr val="accent1"/>
            </a:lnRef>
            <a:fillRef idx="0">
              <a:schemeClr val="accent1"/>
            </a:fillRef>
            <a:effectRef idx="0">
              <a:schemeClr val="accent1"/>
            </a:effectRef>
            <a:fontRef idx="minor">
              <a:schemeClr val="tx1"/>
            </a:fontRef>
          </p:style>
        </p:cxnSp>
        <p:sp>
          <p:nvSpPr>
            <p:cNvPr id="39" name="Freeform 38">
              <a:extLst>
                <a:ext uri="{FF2B5EF4-FFF2-40B4-BE49-F238E27FC236}">
                  <a16:creationId xmlns:a16="http://schemas.microsoft.com/office/drawing/2014/main" id="{5431B790-C939-CD49-943B-7B8C9CE23121}"/>
                </a:ext>
              </a:extLst>
            </p:cNvPr>
            <p:cNvSpPr/>
            <p:nvPr/>
          </p:nvSpPr>
          <p:spPr>
            <a:xfrm>
              <a:off x="3172178" y="1625600"/>
              <a:ext cx="3217333" cy="2336800"/>
            </a:xfrm>
            <a:custGeom>
              <a:avLst/>
              <a:gdLst>
                <a:gd name="connsiteX0" fmla="*/ 3206044 w 3217333"/>
                <a:gd name="connsiteY0" fmla="*/ 598311 h 2336800"/>
                <a:gd name="connsiteX1" fmla="*/ 3217333 w 3217333"/>
                <a:gd name="connsiteY1" fmla="*/ 0 h 2336800"/>
                <a:gd name="connsiteX2" fmla="*/ 11289 w 3217333"/>
                <a:gd name="connsiteY2" fmla="*/ 11289 h 2336800"/>
                <a:gd name="connsiteX3" fmla="*/ 0 w 3217333"/>
                <a:gd name="connsiteY3" fmla="*/ 2336800 h 2336800"/>
                <a:gd name="connsiteX4" fmla="*/ 3206044 w 3217333"/>
                <a:gd name="connsiteY4" fmla="*/ 598311 h 233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333" h="2336800">
                  <a:moveTo>
                    <a:pt x="3206044" y="598311"/>
                  </a:moveTo>
                  <a:lnTo>
                    <a:pt x="3217333" y="0"/>
                  </a:lnTo>
                  <a:lnTo>
                    <a:pt x="11289" y="11289"/>
                  </a:lnTo>
                  <a:lnTo>
                    <a:pt x="0" y="2336800"/>
                  </a:lnTo>
                  <a:lnTo>
                    <a:pt x="3206044" y="598311"/>
                  </a:lnTo>
                  <a:close/>
                </a:path>
              </a:pathLst>
            </a:cu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39">
              <a:extLst>
                <a:ext uri="{FF2B5EF4-FFF2-40B4-BE49-F238E27FC236}">
                  <a16:creationId xmlns:a16="http://schemas.microsoft.com/office/drawing/2014/main" id="{A8B61BA0-E28E-A747-91C5-AAE8CC9A9103}"/>
                </a:ext>
              </a:extLst>
            </p:cNvPr>
            <p:cNvSpPr/>
            <p:nvPr/>
          </p:nvSpPr>
          <p:spPr>
            <a:xfrm>
              <a:off x="3183467" y="2198334"/>
              <a:ext cx="3194755" cy="2472267"/>
            </a:xfrm>
            <a:custGeom>
              <a:avLst/>
              <a:gdLst>
                <a:gd name="connsiteX0" fmla="*/ 0 w 3194755"/>
                <a:gd name="connsiteY0" fmla="*/ 1749778 h 2472267"/>
                <a:gd name="connsiteX1" fmla="*/ 0 w 3194755"/>
                <a:gd name="connsiteY1" fmla="*/ 2460978 h 2472267"/>
                <a:gd name="connsiteX2" fmla="*/ 3183466 w 3194755"/>
                <a:gd name="connsiteY2" fmla="*/ 2472267 h 2472267"/>
                <a:gd name="connsiteX3" fmla="*/ 3194755 w 3194755"/>
                <a:gd name="connsiteY3" fmla="*/ 0 h 2472267"/>
                <a:gd name="connsiteX4" fmla="*/ 0 w 3194755"/>
                <a:gd name="connsiteY4" fmla="*/ 1749778 h 2472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4755" h="2472267">
                  <a:moveTo>
                    <a:pt x="0" y="1749778"/>
                  </a:moveTo>
                  <a:lnTo>
                    <a:pt x="0" y="2460978"/>
                  </a:lnTo>
                  <a:lnTo>
                    <a:pt x="3183466" y="2472267"/>
                  </a:lnTo>
                  <a:lnTo>
                    <a:pt x="3194755" y="0"/>
                  </a:lnTo>
                  <a:lnTo>
                    <a:pt x="0" y="1749778"/>
                  </a:lnTo>
                  <a:close/>
                </a:path>
              </a:pathLst>
            </a:cu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0A28F46F-C233-1942-B6DC-3B4C58D23E32}"/>
                </a:ext>
              </a:extLst>
            </p:cNvPr>
            <p:cNvCxnSpPr>
              <a:cxnSpLocks/>
              <a:stCxn id="40" idx="0"/>
            </p:cNvCxnSpPr>
            <p:nvPr/>
          </p:nvCxnSpPr>
          <p:spPr>
            <a:xfrm flipV="1">
              <a:off x="3183467" y="2198334"/>
              <a:ext cx="3183466" cy="1749778"/>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F89AC3C3-95E2-5040-9AE0-338A51662767}"/>
              </a:ext>
            </a:extLst>
          </p:cNvPr>
          <p:cNvSpPr txBox="1"/>
          <p:nvPr/>
        </p:nvSpPr>
        <p:spPr>
          <a:xfrm>
            <a:off x="2498483" y="4711699"/>
            <a:ext cx="9693517" cy="954107"/>
          </a:xfrm>
          <a:prstGeom prst="rect">
            <a:avLst/>
          </a:prstGeom>
          <a:solidFill>
            <a:schemeClr val="bg1">
              <a:alpha val="30000"/>
            </a:schemeClr>
          </a:solidFill>
        </p:spPr>
        <p:txBody>
          <a:bodyPr wrap="square" rtlCol="0">
            <a:spAutoFit/>
          </a:bodyPr>
          <a:lstStyle/>
          <a:p>
            <a:r>
              <a:rPr lang="en-US" sz="2800" b="1" dirty="0">
                <a:solidFill>
                  <a:srgbClr val="4372C4"/>
                </a:solidFill>
              </a:rPr>
              <a:t>Arguably the greatest moments in human history have come when Kenny takes the floor for 4/574 each week</a:t>
            </a:r>
          </a:p>
        </p:txBody>
      </p:sp>
    </p:spTree>
    <p:extLst>
      <p:ext uri="{BB962C8B-B14F-4D97-AF65-F5344CB8AC3E}">
        <p14:creationId xmlns:p14="http://schemas.microsoft.com/office/powerpoint/2010/main" val="1097856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EF45-A681-0F44-8AC9-EFA906DB16B5}"/>
              </a:ext>
            </a:extLst>
          </p:cNvPr>
          <p:cNvSpPr>
            <a:spLocks noGrp="1"/>
          </p:cNvSpPr>
          <p:nvPr>
            <p:ph type="title"/>
          </p:nvPr>
        </p:nvSpPr>
        <p:spPr/>
        <p:txBody>
          <a:bodyPr/>
          <a:lstStyle/>
          <a:p>
            <a:r>
              <a:rPr lang="en-US" dirty="0"/>
              <a:t>Stance detection in the real world</a:t>
            </a:r>
          </a:p>
        </p:txBody>
      </p:sp>
      <p:sp>
        <p:nvSpPr>
          <p:cNvPr id="4" name="Slide Number Placeholder 3">
            <a:extLst>
              <a:ext uri="{FF2B5EF4-FFF2-40B4-BE49-F238E27FC236}">
                <a16:creationId xmlns:a16="http://schemas.microsoft.com/office/drawing/2014/main" id="{E459550D-A5A1-7145-B712-A708CFA8B482}"/>
              </a:ext>
            </a:extLst>
          </p:cNvPr>
          <p:cNvSpPr>
            <a:spLocks noGrp="1"/>
          </p:cNvSpPr>
          <p:nvPr>
            <p:ph type="sldNum" sz="quarter" idx="12"/>
          </p:nvPr>
        </p:nvSpPr>
        <p:spPr/>
        <p:txBody>
          <a:bodyPr/>
          <a:lstStyle/>
          <a:p>
            <a:fld id="{6088BDBC-A55A-0D4E-9238-49D16FB07DCD}" type="slidenum">
              <a:rPr lang="en-US" smtClean="0"/>
              <a:pPr/>
              <a:t>12</a:t>
            </a:fld>
            <a:endParaRPr lang="en-US"/>
          </a:p>
        </p:txBody>
      </p:sp>
      <p:sp>
        <p:nvSpPr>
          <p:cNvPr id="5" name="Content Placeholder 4">
            <a:extLst>
              <a:ext uri="{FF2B5EF4-FFF2-40B4-BE49-F238E27FC236}">
                <a16:creationId xmlns:a16="http://schemas.microsoft.com/office/drawing/2014/main" id="{9CAC16ED-EA9F-684A-832E-CA8E5505EB2C}"/>
              </a:ext>
            </a:extLst>
          </p:cNvPr>
          <p:cNvSpPr txBox="1">
            <a:spLocks noGrp="1"/>
          </p:cNvSpPr>
          <p:nvPr>
            <p:ph idx="1"/>
          </p:nvPr>
        </p:nvSpPr>
        <p:spPr>
          <a:xfrm>
            <a:off x="2321822" y="2022780"/>
            <a:ext cx="7548356" cy="3139321"/>
          </a:xfrm>
          <a:prstGeom prst="rect">
            <a:avLst/>
          </a:prstGeom>
          <a:solidFill>
            <a:schemeClr val="bg1">
              <a:alpha val="61000"/>
            </a:schemeClr>
          </a:solidFill>
        </p:spPr>
        <p:txBody>
          <a:bodyPr wrap="square" rtlCol="0">
            <a:spAutoFit/>
          </a:bodyPr>
          <a:lstStyle/>
          <a:p>
            <a:pPr marL="0" indent="0">
              <a:buNone/>
            </a:pPr>
            <a:r>
              <a:rPr lang="en-US" sz="4400" dirty="0"/>
              <a:t>The prof’s jokes are bad and he can’t make a quiz without an error to save his life but I occasionally learn some stuff</a:t>
            </a:r>
          </a:p>
        </p:txBody>
      </p:sp>
    </p:spTree>
    <p:extLst>
      <p:ext uri="{BB962C8B-B14F-4D97-AF65-F5344CB8AC3E}">
        <p14:creationId xmlns:p14="http://schemas.microsoft.com/office/powerpoint/2010/main" val="1721338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0C0A-1231-4A4F-B14D-D541D9FDF914}"/>
              </a:ext>
            </a:extLst>
          </p:cNvPr>
          <p:cNvSpPr>
            <a:spLocks noGrp="1"/>
          </p:cNvSpPr>
          <p:nvPr>
            <p:ph type="title"/>
          </p:nvPr>
        </p:nvSpPr>
        <p:spPr/>
        <p:txBody>
          <a:bodyPr/>
          <a:lstStyle/>
          <a:p>
            <a:r>
              <a:rPr lang="en-US" dirty="0"/>
              <a:t>Back to the example…</a:t>
            </a:r>
          </a:p>
        </p:txBody>
      </p:sp>
      <p:sp>
        <p:nvSpPr>
          <p:cNvPr id="5" name="Content Placeholder 4">
            <a:extLst>
              <a:ext uri="{FF2B5EF4-FFF2-40B4-BE49-F238E27FC236}">
                <a16:creationId xmlns:a16="http://schemas.microsoft.com/office/drawing/2014/main" id="{638D9E59-62B9-EB4D-AB95-0C7FB90E450E}"/>
              </a:ext>
            </a:extLst>
          </p:cNvPr>
          <p:cNvSpPr>
            <a:spLocks noGrp="1"/>
          </p:cNvSpPr>
          <p:nvPr>
            <p:ph idx="1"/>
          </p:nvPr>
        </p:nvSpPr>
        <p:spPr>
          <a:xfrm>
            <a:off x="678079" y="2554513"/>
            <a:ext cx="10515600" cy="3667599"/>
          </a:xfrm>
        </p:spPr>
        <p:txBody>
          <a:bodyPr/>
          <a:lstStyle/>
          <a:p>
            <a:r>
              <a:rPr lang="en-US" sz="3200" dirty="0"/>
              <a:t>How would you approach the task of stance detection? Specifically…</a:t>
            </a:r>
          </a:p>
          <a:p>
            <a:pPr lvl="1"/>
            <a:r>
              <a:rPr lang="en-US" sz="3200" dirty="0"/>
              <a:t>What would your </a:t>
            </a:r>
            <a:r>
              <a:rPr lang="en-US" sz="3200" b="1" dirty="0"/>
              <a:t>features</a:t>
            </a:r>
            <a:r>
              <a:rPr lang="en-US" sz="3200" dirty="0"/>
              <a:t> be?</a:t>
            </a:r>
          </a:p>
          <a:p>
            <a:pPr lvl="1"/>
            <a:r>
              <a:rPr lang="en-US" sz="3200" dirty="0"/>
              <a:t>How would you make decisions based on those features?</a:t>
            </a:r>
          </a:p>
          <a:p>
            <a:pPr lvl="1"/>
            <a:r>
              <a:rPr lang="en-US" sz="3200" dirty="0"/>
              <a:t>What </a:t>
            </a:r>
            <a:r>
              <a:rPr lang="en-US" sz="3200" b="1" dirty="0"/>
              <a:t>loss function </a:t>
            </a:r>
            <a:r>
              <a:rPr lang="en-US" sz="3200" dirty="0"/>
              <a:t>would you use?</a:t>
            </a:r>
          </a:p>
          <a:p>
            <a:pPr lvl="1"/>
            <a:endParaRPr lang="en-US" sz="3200" dirty="0"/>
          </a:p>
          <a:p>
            <a:endParaRPr lang="en-US" dirty="0"/>
          </a:p>
        </p:txBody>
      </p:sp>
      <p:sp>
        <p:nvSpPr>
          <p:cNvPr id="4" name="Slide Number Placeholder 3">
            <a:extLst>
              <a:ext uri="{FF2B5EF4-FFF2-40B4-BE49-F238E27FC236}">
                <a16:creationId xmlns:a16="http://schemas.microsoft.com/office/drawing/2014/main" id="{70C5A4A8-E538-254E-804C-7B0588BFA240}"/>
              </a:ext>
            </a:extLst>
          </p:cNvPr>
          <p:cNvSpPr>
            <a:spLocks noGrp="1"/>
          </p:cNvSpPr>
          <p:nvPr>
            <p:ph type="sldNum" sz="quarter" idx="12"/>
          </p:nvPr>
        </p:nvSpPr>
        <p:spPr/>
        <p:txBody>
          <a:bodyPr/>
          <a:lstStyle/>
          <a:p>
            <a:fld id="{6088BDBC-A55A-0D4E-9238-49D16FB07DCD}" type="slidenum">
              <a:rPr lang="en-US" smtClean="0"/>
              <a:pPr/>
              <a:t>13</a:t>
            </a:fld>
            <a:endParaRPr lang="en-US"/>
          </a:p>
        </p:txBody>
      </p:sp>
      <p:sp>
        <p:nvSpPr>
          <p:cNvPr id="24" name="Rectangle 23">
            <a:extLst>
              <a:ext uri="{FF2B5EF4-FFF2-40B4-BE49-F238E27FC236}">
                <a16:creationId xmlns:a16="http://schemas.microsoft.com/office/drawing/2014/main" id="{F625303B-3436-F441-B306-EE4E8B4112B2}"/>
              </a:ext>
            </a:extLst>
          </p:cNvPr>
          <p:cNvSpPr/>
          <p:nvPr/>
        </p:nvSpPr>
        <p:spPr>
          <a:xfrm>
            <a:off x="2095248" y="6471650"/>
            <a:ext cx="8924259" cy="369332"/>
          </a:xfrm>
          <a:prstGeom prst="rect">
            <a:avLst/>
          </a:prstGeom>
          <a:solidFill>
            <a:schemeClr val="bg1"/>
          </a:solidFill>
        </p:spPr>
        <p:txBody>
          <a:bodyPr wrap="square">
            <a:spAutoFit/>
          </a:bodyPr>
          <a:lstStyle/>
          <a:p>
            <a:r>
              <a:rPr lang="en-US" b="1" dirty="0">
                <a:solidFill>
                  <a:srgbClr val="7030A0"/>
                </a:solidFill>
              </a:rPr>
              <a:t>Adapted from: https://</a:t>
            </a:r>
            <a:r>
              <a:rPr lang="en-US" b="1" dirty="0" err="1">
                <a:solidFill>
                  <a:srgbClr val="7030A0"/>
                </a:solidFill>
              </a:rPr>
              <a:t>courses.cs.washington.edu</a:t>
            </a:r>
            <a:r>
              <a:rPr lang="en-US" b="1" dirty="0">
                <a:solidFill>
                  <a:srgbClr val="7030A0"/>
                </a:solidFill>
              </a:rPr>
              <a:t>/courses/cse416/21sp/</a:t>
            </a:r>
          </a:p>
        </p:txBody>
      </p:sp>
      <p:sp>
        <p:nvSpPr>
          <p:cNvPr id="27" name="TextBox 26">
            <a:extLst>
              <a:ext uri="{FF2B5EF4-FFF2-40B4-BE49-F238E27FC236}">
                <a16:creationId xmlns:a16="http://schemas.microsoft.com/office/drawing/2014/main" id="{54DA227B-ACE6-8546-80F8-E08620D0A02D}"/>
              </a:ext>
            </a:extLst>
          </p:cNvPr>
          <p:cNvSpPr txBox="1"/>
          <p:nvPr/>
        </p:nvSpPr>
        <p:spPr>
          <a:xfrm>
            <a:off x="1340116" y="1393722"/>
            <a:ext cx="9693517" cy="954107"/>
          </a:xfrm>
          <a:prstGeom prst="rect">
            <a:avLst/>
          </a:prstGeom>
          <a:solidFill>
            <a:schemeClr val="bg1">
              <a:alpha val="30000"/>
            </a:schemeClr>
          </a:solidFill>
        </p:spPr>
        <p:txBody>
          <a:bodyPr wrap="square" rtlCol="0">
            <a:spAutoFit/>
          </a:bodyPr>
          <a:lstStyle/>
          <a:p>
            <a:r>
              <a:rPr lang="en-US" sz="2800" b="1" dirty="0">
                <a:solidFill>
                  <a:schemeClr val="accent4"/>
                </a:solidFill>
              </a:rPr>
              <a:t>This class is garbage. The professor makes bad jokes and I can’t read his handwriting</a:t>
            </a:r>
          </a:p>
        </p:txBody>
      </p:sp>
    </p:spTree>
    <p:extLst>
      <p:ext uri="{BB962C8B-B14F-4D97-AF65-F5344CB8AC3E}">
        <p14:creationId xmlns:p14="http://schemas.microsoft.com/office/powerpoint/2010/main" val="3934909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80F72C-AA82-6F49-9D67-218E3465F8F1}"/>
              </a:ext>
            </a:extLst>
          </p:cNvPr>
          <p:cNvSpPr>
            <a:spLocks noGrp="1"/>
          </p:cNvSpPr>
          <p:nvPr>
            <p:ph idx="1"/>
          </p:nvPr>
        </p:nvSpPr>
        <p:spPr/>
        <p:txBody>
          <a:bodyPr>
            <a:normAutofit lnSpcReduction="10000"/>
          </a:bodyPr>
          <a:lstStyle/>
          <a:p>
            <a:pPr marL="514350" indent="-514350">
              <a:buFont typeface="+mj-lt"/>
              <a:buAutoNum type="arabicPeriod"/>
            </a:pPr>
            <a:r>
              <a:rPr lang="en-US" sz="3200" dirty="0"/>
              <a:t>Convert each course evaluation statement into a “bag of words” representation </a:t>
            </a:r>
          </a:p>
          <a:p>
            <a:pPr marL="514350" indent="-514350">
              <a:buFont typeface="+mj-lt"/>
              <a:buAutoNum type="arabicPeriod"/>
            </a:pPr>
            <a:r>
              <a:rPr lang="en-US" sz="3200" dirty="0"/>
              <a:t>Fix a weight for each word in terms of how having it in a sentence implies a positive/pro or negative/anti stance</a:t>
            </a:r>
          </a:p>
          <a:p>
            <a:pPr marL="514350" indent="-514350">
              <a:buFont typeface="+mj-lt"/>
              <a:buAutoNum type="arabicPeriod"/>
            </a:pPr>
            <a:r>
              <a:rPr lang="en-US" sz="3200" dirty="0"/>
              <a:t>Sum up the weights for all of the words to get a </a:t>
            </a:r>
            <a:r>
              <a:rPr lang="en-US" sz="3200" b="1" i="1" dirty="0"/>
              <a:t>score</a:t>
            </a:r>
          </a:p>
          <a:p>
            <a:pPr marL="514350" indent="-514350">
              <a:buFont typeface="+mj-lt"/>
              <a:buAutoNum type="arabicPeriod"/>
            </a:pPr>
            <a:r>
              <a:rPr lang="en-US" sz="3200" dirty="0"/>
              <a:t>If the </a:t>
            </a:r>
            <a:r>
              <a:rPr lang="en-US" sz="3200" b="1" i="1" dirty="0"/>
              <a:t>score </a:t>
            </a:r>
            <a:r>
              <a:rPr lang="en-US" sz="3200" dirty="0"/>
              <a:t>is &gt; 0, predict “pro-5/474”, otherwise, predict “anti”</a:t>
            </a:r>
          </a:p>
        </p:txBody>
      </p:sp>
      <p:sp>
        <p:nvSpPr>
          <p:cNvPr id="4" name="Slide Number Placeholder 3">
            <a:extLst>
              <a:ext uri="{FF2B5EF4-FFF2-40B4-BE49-F238E27FC236}">
                <a16:creationId xmlns:a16="http://schemas.microsoft.com/office/drawing/2014/main" id="{B379793A-52B2-F642-87FE-51565739E04A}"/>
              </a:ext>
            </a:extLst>
          </p:cNvPr>
          <p:cNvSpPr>
            <a:spLocks noGrp="1"/>
          </p:cNvSpPr>
          <p:nvPr>
            <p:ph type="sldNum" sz="quarter" idx="12"/>
          </p:nvPr>
        </p:nvSpPr>
        <p:spPr/>
        <p:txBody>
          <a:bodyPr/>
          <a:lstStyle/>
          <a:p>
            <a:fld id="{6088BDBC-A55A-0D4E-9238-49D16FB07DCD}" type="slidenum">
              <a:rPr lang="en-US" smtClean="0"/>
              <a:pPr/>
              <a:t>14</a:t>
            </a:fld>
            <a:endParaRPr lang="en-US"/>
          </a:p>
        </p:txBody>
      </p:sp>
      <p:sp>
        <p:nvSpPr>
          <p:cNvPr id="8" name="Title 1">
            <a:extLst>
              <a:ext uri="{FF2B5EF4-FFF2-40B4-BE49-F238E27FC236}">
                <a16:creationId xmlns:a16="http://schemas.microsoft.com/office/drawing/2014/main" id="{F935B875-FED9-F94A-A88D-21C241CFA28F}"/>
              </a:ext>
            </a:extLst>
          </p:cNvPr>
          <p:cNvSpPr>
            <a:spLocks noGrp="1"/>
          </p:cNvSpPr>
          <p:nvPr>
            <p:ph type="title"/>
          </p:nvPr>
        </p:nvSpPr>
        <p:spPr>
          <a:xfrm>
            <a:off x="678079" y="332190"/>
            <a:ext cx="11296207" cy="863600"/>
          </a:xfrm>
        </p:spPr>
        <p:txBody>
          <a:bodyPr>
            <a:normAutofit fontScale="90000"/>
          </a:bodyPr>
          <a:lstStyle/>
          <a:p>
            <a:r>
              <a:rPr lang="en-US" dirty="0"/>
              <a:t>Approach 1: Bag of words + Linear threshold classifier</a:t>
            </a:r>
          </a:p>
        </p:txBody>
      </p:sp>
      <p:sp>
        <p:nvSpPr>
          <p:cNvPr id="9" name="Rectangle 8">
            <a:extLst>
              <a:ext uri="{FF2B5EF4-FFF2-40B4-BE49-F238E27FC236}">
                <a16:creationId xmlns:a16="http://schemas.microsoft.com/office/drawing/2014/main" id="{BC4030CD-B9FF-9540-8AE1-D4218494D4F2}"/>
              </a:ext>
            </a:extLst>
          </p:cNvPr>
          <p:cNvSpPr/>
          <p:nvPr/>
        </p:nvSpPr>
        <p:spPr>
          <a:xfrm>
            <a:off x="2095248" y="6486164"/>
            <a:ext cx="8924259" cy="369332"/>
          </a:xfrm>
          <a:prstGeom prst="rect">
            <a:avLst/>
          </a:prstGeom>
          <a:solidFill>
            <a:schemeClr val="bg1"/>
          </a:solidFill>
        </p:spPr>
        <p:txBody>
          <a:bodyPr wrap="square">
            <a:spAutoFit/>
          </a:bodyPr>
          <a:lstStyle/>
          <a:p>
            <a:r>
              <a:rPr lang="en-US" b="1" dirty="0">
                <a:solidFill>
                  <a:srgbClr val="7030A0"/>
                </a:solidFill>
              </a:rPr>
              <a:t>Adapted from: https://</a:t>
            </a:r>
            <a:r>
              <a:rPr lang="en-US" b="1" dirty="0" err="1">
                <a:solidFill>
                  <a:srgbClr val="7030A0"/>
                </a:solidFill>
              </a:rPr>
              <a:t>courses.cs.washington.edu</a:t>
            </a:r>
            <a:r>
              <a:rPr lang="en-US" b="1" dirty="0">
                <a:solidFill>
                  <a:srgbClr val="7030A0"/>
                </a:solidFill>
              </a:rPr>
              <a:t>/courses/cse416/21sp/</a:t>
            </a:r>
          </a:p>
        </p:txBody>
      </p:sp>
    </p:spTree>
    <p:extLst>
      <p:ext uri="{BB962C8B-B14F-4D97-AF65-F5344CB8AC3E}">
        <p14:creationId xmlns:p14="http://schemas.microsoft.com/office/powerpoint/2010/main" val="3340674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79793A-52B2-F642-87FE-51565739E04A}"/>
              </a:ext>
            </a:extLst>
          </p:cNvPr>
          <p:cNvSpPr>
            <a:spLocks noGrp="1"/>
          </p:cNvSpPr>
          <p:nvPr>
            <p:ph type="sldNum" sz="quarter" idx="12"/>
          </p:nvPr>
        </p:nvSpPr>
        <p:spPr/>
        <p:txBody>
          <a:bodyPr/>
          <a:lstStyle/>
          <a:p>
            <a:fld id="{6088BDBC-A55A-0D4E-9238-49D16FB07DCD}" type="slidenum">
              <a:rPr lang="en-US" smtClean="0"/>
              <a:pPr/>
              <a:t>15</a:t>
            </a:fld>
            <a:endParaRPr lang="en-US"/>
          </a:p>
        </p:txBody>
      </p:sp>
      <p:sp>
        <p:nvSpPr>
          <p:cNvPr id="8" name="Title 1">
            <a:extLst>
              <a:ext uri="{FF2B5EF4-FFF2-40B4-BE49-F238E27FC236}">
                <a16:creationId xmlns:a16="http://schemas.microsoft.com/office/drawing/2014/main" id="{F935B875-FED9-F94A-A88D-21C241CFA28F}"/>
              </a:ext>
            </a:extLst>
          </p:cNvPr>
          <p:cNvSpPr>
            <a:spLocks noGrp="1"/>
          </p:cNvSpPr>
          <p:nvPr>
            <p:ph type="title"/>
          </p:nvPr>
        </p:nvSpPr>
        <p:spPr>
          <a:xfrm>
            <a:off x="678078" y="165430"/>
            <a:ext cx="11296207" cy="863600"/>
          </a:xfrm>
        </p:spPr>
        <p:txBody>
          <a:bodyPr>
            <a:normAutofit/>
          </a:bodyPr>
          <a:lstStyle/>
          <a:p>
            <a:r>
              <a:rPr lang="en-US" dirty="0"/>
              <a:t>Approach 1, Step 1</a:t>
            </a:r>
          </a:p>
        </p:txBody>
      </p:sp>
      <p:sp>
        <p:nvSpPr>
          <p:cNvPr id="7" name="TextBox 6">
            <a:extLst>
              <a:ext uri="{FF2B5EF4-FFF2-40B4-BE49-F238E27FC236}">
                <a16:creationId xmlns:a16="http://schemas.microsoft.com/office/drawing/2014/main" id="{3D73CF06-C2DE-8C40-B1EE-EE23C94AF5D8}"/>
              </a:ext>
            </a:extLst>
          </p:cNvPr>
          <p:cNvSpPr txBox="1"/>
          <p:nvPr/>
        </p:nvSpPr>
        <p:spPr>
          <a:xfrm>
            <a:off x="101601" y="2205338"/>
            <a:ext cx="4477516" cy="923330"/>
          </a:xfrm>
          <a:prstGeom prst="rect">
            <a:avLst/>
          </a:prstGeom>
          <a:solidFill>
            <a:schemeClr val="bg1">
              <a:alpha val="30000"/>
            </a:schemeClr>
          </a:solidFill>
        </p:spPr>
        <p:txBody>
          <a:bodyPr wrap="square" rtlCol="0">
            <a:spAutoFit/>
          </a:bodyPr>
          <a:lstStyle/>
          <a:p>
            <a:r>
              <a:rPr lang="en-US" b="1" dirty="0">
                <a:solidFill>
                  <a:schemeClr val="accent4"/>
                </a:solidFill>
              </a:rPr>
              <a:t>This class is garbage. The professor makes bad jokes and I can’t read his handwriting</a:t>
            </a:r>
          </a:p>
        </p:txBody>
      </p:sp>
      <p:sp>
        <p:nvSpPr>
          <p:cNvPr id="9" name="TextBox 8">
            <a:extLst>
              <a:ext uri="{FF2B5EF4-FFF2-40B4-BE49-F238E27FC236}">
                <a16:creationId xmlns:a16="http://schemas.microsoft.com/office/drawing/2014/main" id="{B2C6AED2-071D-5F40-85AC-02D296F30914}"/>
              </a:ext>
            </a:extLst>
          </p:cNvPr>
          <p:cNvSpPr txBox="1"/>
          <p:nvPr/>
        </p:nvSpPr>
        <p:spPr>
          <a:xfrm>
            <a:off x="0" y="4452275"/>
            <a:ext cx="4656273" cy="923330"/>
          </a:xfrm>
          <a:prstGeom prst="rect">
            <a:avLst/>
          </a:prstGeom>
          <a:solidFill>
            <a:schemeClr val="bg1">
              <a:alpha val="30000"/>
            </a:schemeClr>
          </a:solidFill>
        </p:spPr>
        <p:txBody>
          <a:bodyPr wrap="square" rtlCol="0">
            <a:spAutoFit/>
          </a:bodyPr>
          <a:lstStyle/>
          <a:p>
            <a:r>
              <a:rPr lang="en-US" b="1" dirty="0">
                <a:solidFill>
                  <a:srgbClr val="4372C4"/>
                </a:solidFill>
              </a:rPr>
              <a:t>Arguably the greatest moments in human history have come when Kenny takes the floor for 4/574 each week</a:t>
            </a:r>
          </a:p>
        </p:txBody>
      </p:sp>
      <p:sp>
        <p:nvSpPr>
          <p:cNvPr id="10" name="Content Placeholder 4">
            <a:extLst>
              <a:ext uri="{FF2B5EF4-FFF2-40B4-BE49-F238E27FC236}">
                <a16:creationId xmlns:a16="http://schemas.microsoft.com/office/drawing/2014/main" id="{1B85D65F-5073-0B4A-93CA-8DEF743AB9CA}"/>
              </a:ext>
            </a:extLst>
          </p:cNvPr>
          <p:cNvSpPr txBox="1">
            <a:spLocks noGrp="1"/>
          </p:cNvSpPr>
          <p:nvPr>
            <p:ph idx="1"/>
          </p:nvPr>
        </p:nvSpPr>
        <p:spPr>
          <a:xfrm>
            <a:off x="101601" y="3370356"/>
            <a:ext cx="4635707" cy="840230"/>
          </a:xfrm>
          <a:prstGeom prst="rect">
            <a:avLst/>
          </a:prstGeom>
          <a:solidFill>
            <a:schemeClr val="bg1">
              <a:alpha val="61000"/>
            </a:schemeClr>
          </a:solidFill>
        </p:spPr>
        <p:txBody>
          <a:bodyPr wrap="square" rtlCol="0">
            <a:spAutoFit/>
          </a:bodyPr>
          <a:lstStyle/>
          <a:p>
            <a:pPr marL="0" indent="0">
              <a:buNone/>
            </a:pPr>
            <a:r>
              <a:rPr lang="en-US" sz="1800" b="1" dirty="0"/>
              <a:t>The prof’s jokes are bad and he can’t make a quiz without an error to save his life but I occasionally learn some stuff</a:t>
            </a:r>
          </a:p>
        </p:txBody>
      </p:sp>
    </p:spTree>
    <p:extLst>
      <p:ext uri="{BB962C8B-B14F-4D97-AF65-F5344CB8AC3E}">
        <p14:creationId xmlns:p14="http://schemas.microsoft.com/office/powerpoint/2010/main" val="1223715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935B875-FED9-F94A-A88D-21C241CFA28F}"/>
              </a:ext>
            </a:extLst>
          </p:cNvPr>
          <p:cNvSpPr>
            <a:spLocks noGrp="1"/>
          </p:cNvSpPr>
          <p:nvPr>
            <p:ph type="title"/>
          </p:nvPr>
        </p:nvSpPr>
        <p:spPr/>
        <p:txBody>
          <a:bodyPr>
            <a:normAutofit/>
          </a:bodyPr>
          <a:lstStyle/>
          <a:p>
            <a:r>
              <a:rPr lang="en-US" dirty="0"/>
              <a:t>Approach 1, Step 2</a:t>
            </a:r>
          </a:p>
        </p:txBody>
      </p:sp>
      <p:sp>
        <p:nvSpPr>
          <p:cNvPr id="4" name="Slide Number Placeholder 3">
            <a:extLst>
              <a:ext uri="{FF2B5EF4-FFF2-40B4-BE49-F238E27FC236}">
                <a16:creationId xmlns:a16="http://schemas.microsoft.com/office/drawing/2014/main" id="{B379793A-52B2-F642-87FE-51565739E04A}"/>
              </a:ext>
            </a:extLst>
          </p:cNvPr>
          <p:cNvSpPr>
            <a:spLocks noGrp="1"/>
          </p:cNvSpPr>
          <p:nvPr>
            <p:ph type="sldNum" sz="quarter" idx="12"/>
          </p:nvPr>
        </p:nvSpPr>
        <p:spPr/>
        <p:txBody>
          <a:bodyPr/>
          <a:lstStyle/>
          <a:p>
            <a:fld id="{6088BDBC-A55A-0D4E-9238-49D16FB07DCD}" type="slidenum">
              <a:rPr lang="en-US" smtClean="0"/>
              <a:pPr/>
              <a:t>16</a:t>
            </a:fld>
            <a:endParaRPr lang="en-US"/>
          </a:p>
        </p:txBody>
      </p:sp>
      <p:graphicFrame>
        <p:nvGraphicFramePr>
          <p:cNvPr id="12" name="Table 11">
            <a:extLst>
              <a:ext uri="{FF2B5EF4-FFF2-40B4-BE49-F238E27FC236}">
                <a16:creationId xmlns:a16="http://schemas.microsoft.com/office/drawing/2014/main" id="{EC66BBF4-D170-D044-BB40-DCD47BA3E94C}"/>
              </a:ext>
            </a:extLst>
          </p:cNvPr>
          <p:cNvGraphicFramePr>
            <a:graphicFrameLocks noGrp="1"/>
          </p:cNvGraphicFramePr>
          <p:nvPr>
            <p:extLst>
              <p:ext uri="{D42A27DB-BD31-4B8C-83A1-F6EECF244321}">
                <p14:modId xmlns:p14="http://schemas.microsoft.com/office/powerpoint/2010/main" val="3297913867"/>
              </p:ext>
            </p:extLst>
          </p:nvPr>
        </p:nvGraphicFramePr>
        <p:xfrm>
          <a:off x="5356599" y="1344872"/>
          <a:ext cx="5732315" cy="4999487"/>
        </p:xfrm>
        <a:graphic>
          <a:graphicData uri="http://schemas.openxmlformats.org/drawingml/2006/table">
            <a:tbl>
              <a:tblPr firstRow="1" bandRow="1">
                <a:tableStyleId>{FABFCF23-3B69-468F-B69F-88F6DE6A72F2}</a:tableStyleId>
              </a:tblPr>
              <a:tblGrid>
                <a:gridCol w="2776971">
                  <a:extLst>
                    <a:ext uri="{9D8B030D-6E8A-4147-A177-3AD203B41FA5}">
                      <a16:colId xmlns:a16="http://schemas.microsoft.com/office/drawing/2014/main" val="4004187701"/>
                    </a:ext>
                  </a:extLst>
                </a:gridCol>
                <a:gridCol w="2955344">
                  <a:extLst>
                    <a:ext uri="{9D8B030D-6E8A-4147-A177-3AD203B41FA5}">
                      <a16:colId xmlns:a16="http://schemas.microsoft.com/office/drawing/2014/main" val="4186257191"/>
                    </a:ext>
                  </a:extLst>
                </a:gridCol>
              </a:tblGrid>
              <a:tr h="501312">
                <a:tc>
                  <a:txBody>
                    <a:bodyPr/>
                    <a:lstStyle/>
                    <a:p>
                      <a:r>
                        <a:rPr lang="en-US" sz="2400" b="1" dirty="0">
                          <a:latin typeface="+mn-lt"/>
                          <a:ea typeface="Open Sans" panose="020B0606030504020204" pitchFamily="34" charset="0"/>
                          <a:cs typeface="Open Sans" panose="020B0606030504020204" pitchFamily="34" charset="0"/>
                        </a:rPr>
                        <a:t>Word</a:t>
                      </a:r>
                    </a:p>
                  </a:txBody>
                  <a:tcPr marL="121920" marR="121920" marT="60960" marB="60960"/>
                </a:tc>
                <a:tc>
                  <a:txBody>
                    <a:bodyPr/>
                    <a:lstStyle/>
                    <a:p>
                      <a:r>
                        <a:rPr lang="en-US" sz="2400" b="1" dirty="0">
                          <a:latin typeface="+mn-lt"/>
                          <a:ea typeface="Open Sans" panose="020B0606030504020204" pitchFamily="34" charset="0"/>
                          <a:cs typeface="Open Sans" panose="020B0606030504020204" pitchFamily="34" charset="0"/>
                        </a:rPr>
                        <a:t>Weight (</a:t>
                      </a:r>
                      <a:r>
                        <a:rPr lang="en-US" sz="2400" b="1" i="1" dirty="0">
                          <a:latin typeface="+mn-lt"/>
                          <a:ea typeface="Open Sans" panose="020B0606030504020204" pitchFamily="34" charset="0"/>
                          <a:cs typeface="Open Sans" panose="020B0606030504020204" pitchFamily="34" charset="0"/>
                        </a:rPr>
                        <a:t>w)</a:t>
                      </a:r>
                      <a:endParaRPr lang="en-US" sz="2400" b="1" dirty="0">
                        <a:latin typeface="+mn-lt"/>
                        <a:ea typeface="Open Sans" panose="020B0606030504020204" pitchFamily="34" charset="0"/>
                        <a:cs typeface="Open Sans" panose="020B0606030504020204" pitchFamily="34" charset="0"/>
                      </a:endParaRPr>
                    </a:p>
                  </a:txBody>
                  <a:tcPr marL="121920" marR="121920" marT="60960" marB="60960"/>
                </a:tc>
                <a:extLst>
                  <a:ext uri="{0D108BD9-81ED-4DB2-BD59-A6C34878D82A}">
                    <a16:rowId xmlns:a16="http://schemas.microsoft.com/office/drawing/2014/main" val="153191448"/>
                  </a:ext>
                </a:extLst>
              </a:tr>
              <a:tr h="501312">
                <a:tc>
                  <a:txBody>
                    <a:bodyPr/>
                    <a:lstStyle/>
                    <a:p>
                      <a:r>
                        <a:rPr lang="en-US" sz="2400" b="1" dirty="0">
                          <a:solidFill>
                            <a:srgbClr val="C00000"/>
                          </a:solidFill>
                          <a:latin typeface="+mn-lt"/>
                          <a:ea typeface="Open Sans" panose="020B0606030504020204" pitchFamily="34" charset="0"/>
                          <a:cs typeface="Open Sans" panose="020B0606030504020204" pitchFamily="34" charset="0"/>
                        </a:rPr>
                        <a:t>garbage</a:t>
                      </a:r>
                    </a:p>
                  </a:txBody>
                  <a:tcPr marL="121920" marR="121920" marT="60960" marB="60960"/>
                </a:tc>
                <a:tc>
                  <a:txBody>
                    <a:bodyPr/>
                    <a:lstStyle/>
                    <a:p>
                      <a:r>
                        <a:rPr lang="en-US" sz="2400" b="1" dirty="0">
                          <a:solidFill>
                            <a:srgbClr val="C00000"/>
                          </a:solidFill>
                          <a:latin typeface="+mn-lt"/>
                          <a:ea typeface="Open Sans" panose="020B0606030504020204" pitchFamily="34" charset="0"/>
                          <a:cs typeface="Open Sans" panose="020B0606030504020204" pitchFamily="34" charset="0"/>
                        </a:rPr>
                        <a:t>-5.0</a:t>
                      </a:r>
                    </a:p>
                  </a:txBody>
                  <a:tcPr marL="121920" marR="121920" marT="60960" marB="60960"/>
                </a:tc>
                <a:extLst>
                  <a:ext uri="{0D108BD9-81ED-4DB2-BD59-A6C34878D82A}">
                    <a16:rowId xmlns:a16="http://schemas.microsoft.com/office/drawing/2014/main" val="1200009552"/>
                  </a:ext>
                </a:extLst>
              </a:tr>
              <a:tr h="501312">
                <a:tc>
                  <a:txBody>
                    <a:bodyPr/>
                    <a:lstStyle/>
                    <a:p>
                      <a:r>
                        <a:rPr lang="en-US" sz="2400" b="1" dirty="0">
                          <a:solidFill>
                            <a:srgbClr val="C00000"/>
                          </a:solidFill>
                          <a:latin typeface="+mn-lt"/>
                          <a:ea typeface="Open Sans" panose="020B0606030504020204" pitchFamily="34" charset="0"/>
                          <a:cs typeface="Open Sans" panose="020B0606030504020204" pitchFamily="34" charset="0"/>
                        </a:rPr>
                        <a:t>bad</a:t>
                      </a:r>
                    </a:p>
                  </a:txBody>
                  <a:tcPr marL="121920" marR="121920" marT="60960" marB="60960"/>
                </a:tc>
                <a:tc>
                  <a:txBody>
                    <a:bodyPr/>
                    <a:lstStyle/>
                    <a:p>
                      <a:r>
                        <a:rPr lang="en-US" sz="2400" b="1" dirty="0">
                          <a:solidFill>
                            <a:srgbClr val="C00000"/>
                          </a:solidFill>
                          <a:latin typeface="+mn-lt"/>
                          <a:ea typeface="Open Sans" panose="020B0606030504020204" pitchFamily="34" charset="0"/>
                          <a:cs typeface="Open Sans" panose="020B0606030504020204" pitchFamily="34" charset="0"/>
                        </a:rPr>
                        <a:t>-3.0</a:t>
                      </a:r>
                    </a:p>
                  </a:txBody>
                  <a:tcPr marL="121920" marR="121920" marT="60960" marB="60960"/>
                </a:tc>
                <a:extLst>
                  <a:ext uri="{0D108BD9-81ED-4DB2-BD59-A6C34878D82A}">
                    <a16:rowId xmlns:a16="http://schemas.microsoft.com/office/drawing/2014/main" val="4005325076"/>
                  </a:ext>
                </a:extLst>
              </a:tr>
              <a:tr h="501312">
                <a:tc>
                  <a:txBody>
                    <a:bodyPr/>
                    <a:lstStyle/>
                    <a:p>
                      <a:r>
                        <a:rPr lang="en-US" sz="2400" b="1" dirty="0">
                          <a:solidFill>
                            <a:srgbClr val="C00000"/>
                          </a:solidFill>
                          <a:latin typeface="+mn-lt"/>
                          <a:ea typeface="Open Sans" panose="020B0606030504020204" pitchFamily="34" charset="0"/>
                          <a:cs typeface="Open Sans" panose="020B0606030504020204" pitchFamily="34" charset="0"/>
                        </a:rPr>
                        <a:t>can’t</a:t>
                      </a:r>
                    </a:p>
                  </a:txBody>
                  <a:tcPr marL="121920" marR="121920" marT="60960" marB="60960"/>
                </a:tc>
                <a:tc>
                  <a:txBody>
                    <a:bodyPr/>
                    <a:lstStyle/>
                    <a:p>
                      <a:r>
                        <a:rPr lang="en-US" sz="2400" b="1" dirty="0">
                          <a:solidFill>
                            <a:srgbClr val="C00000"/>
                          </a:solidFill>
                          <a:latin typeface="+mn-lt"/>
                          <a:ea typeface="Open Sans" panose="020B0606030504020204" pitchFamily="34" charset="0"/>
                          <a:cs typeface="Open Sans" panose="020B0606030504020204" pitchFamily="34" charset="0"/>
                        </a:rPr>
                        <a:t>-0.5</a:t>
                      </a:r>
                    </a:p>
                  </a:txBody>
                  <a:tcPr marL="121920" marR="121920" marT="60960" marB="60960"/>
                </a:tc>
                <a:extLst>
                  <a:ext uri="{0D108BD9-81ED-4DB2-BD59-A6C34878D82A}">
                    <a16:rowId xmlns:a16="http://schemas.microsoft.com/office/drawing/2014/main" val="3178846047"/>
                  </a:ext>
                </a:extLst>
              </a:tr>
              <a:tr h="501312">
                <a:tc>
                  <a:txBody>
                    <a:bodyPr/>
                    <a:lstStyle/>
                    <a:p>
                      <a:r>
                        <a:rPr lang="en-US" sz="2400" b="1" dirty="0">
                          <a:solidFill>
                            <a:srgbClr val="C00000"/>
                          </a:solidFill>
                          <a:latin typeface="+mn-lt"/>
                          <a:ea typeface="Open Sans" panose="020B0606030504020204" pitchFamily="34" charset="0"/>
                          <a:cs typeface="Open Sans" panose="020B0606030504020204" pitchFamily="34" charset="0"/>
                        </a:rPr>
                        <a:t>bad</a:t>
                      </a:r>
                    </a:p>
                  </a:txBody>
                  <a:tcPr marL="121920" marR="121920" marT="60960" marB="60960"/>
                </a:tc>
                <a:tc>
                  <a:txBody>
                    <a:bodyPr/>
                    <a:lstStyle/>
                    <a:p>
                      <a:r>
                        <a:rPr lang="en-US" sz="2400" b="1" dirty="0">
                          <a:solidFill>
                            <a:srgbClr val="C00000"/>
                          </a:solidFill>
                          <a:latin typeface="+mn-lt"/>
                          <a:ea typeface="Open Sans" panose="020B0606030504020204" pitchFamily="34" charset="0"/>
                          <a:cs typeface="Open Sans" panose="020B0606030504020204" pitchFamily="34" charset="0"/>
                        </a:rPr>
                        <a:t>-3.0</a:t>
                      </a:r>
                    </a:p>
                  </a:txBody>
                  <a:tcPr marL="121920" marR="121920" marT="60960" marB="60960"/>
                </a:tc>
                <a:extLst>
                  <a:ext uri="{0D108BD9-81ED-4DB2-BD59-A6C34878D82A}">
                    <a16:rowId xmlns:a16="http://schemas.microsoft.com/office/drawing/2014/main" val="3889663812"/>
                  </a:ext>
                </a:extLst>
              </a:tr>
              <a:tr h="501312">
                <a:tc>
                  <a:txBody>
                    <a:bodyPr/>
                    <a:lstStyle/>
                    <a:p>
                      <a:r>
                        <a:rPr lang="en-US" sz="2400" b="1" dirty="0">
                          <a:solidFill>
                            <a:srgbClr val="C00000"/>
                          </a:solidFill>
                          <a:latin typeface="+mn-lt"/>
                          <a:ea typeface="Open Sans" panose="020B0606030504020204" pitchFamily="34" charset="0"/>
                          <a:cs typeface="Open Sans" panose="020B0606030504020204" pitchFamily="34" charset="0"/>
                        </a:rPr>
                        <a:t>error</a:t>
                      </a:r>
                    </a:p>
                  </a:txBody>
                  <a:tcPr marL="121920" marR="121920" marT="60960" marB="60960"/>
                </a:tc>
                <a:tc>
                  <a:txBody>
                    <a:bodyPr/>
                    <a:lstStyle/>
                    <a:p>
                      <a:r>
                        <a:rPr lang="en-US" sz="2400" b="1" dirty="0">
                          <a:solidFill>
                            <a:srgbClr val="C00000"/>
                          </a:solidFill>
                          <a:latin typeface="+mn-lt"/>
                          <a:ea typeface="Open Sans" panose="020B0606030504020204" pitchFamily="34" charset="0"/>
                          <a:cs typeface="Open Sans" panose="020B0606030504020204" pitchFamily="34" charset="0"/>
                        </a:rPr>
                        <a:t>-2.1</a:t>
                      </a:r>
                    </a:p>
                  </a:txBody>
                  <a:tcPr marL="121920" marR="121920" marT="60960" marB="60960"/>
                </a:tc>
                <a:extLst>
                  <a:ext uri="{0D108BD9-81ED-4DB2-BD59-A6C34878D82A}">
                    <a16:rowId xmlns:a16="http://schemas.microsoft.com/office/drawing/2014/main" val="1140707831"/>
                  </a:ext>
                </a:extLst>
              </a:tr>
              <a:tr h="501312">
                <a:tc>
                  <a:txBody>
                    <a:bodyPr/>
                    <a:lstStyle/>
                    <a:p>
                      <a:r>
                        <a:rPr lang="en-US" sz="2400" b="1" dirty="0">
                          <a:solidFill>
                            <a:schemeClr val="accent6">
                              <a:lumMod val="75000"/>
                            </a:schemeClr>
                          </a:solidFill>
                          <a:latin typeface="+mn-lt"/>
                          <a:ea typeface="Open Sans" panose="020B0606030504020204" pitchFamily="34" charset="0"/>
                          <a:cs typeface="Open Sans" panose="020B0606030504020204" pitchFamily="34" charset="0"/>
                        </a:rPr>
                        <a:t>learn</a:t>
                      </a:r>
                    </a:p>
                  </a:txBody>
                  <a:tcPr marL="121920" marR="121920" marT="60960" marB="60960"/>
                </a:tc>
                <a:tc>
                  <a:txBody>
                    <a:bodyPr/>
                    <a:lstStyle/>
                    <a:p>
                      <a:r>
                        <a:rPr lang="en-US" sz="2400" b="1" dirty="0">
                          <a:solidFill>
                            <a:schemeClr val="accent6">
                              <a:lumMod val="75000"/>
                            </a:schemeClr>
                          </a:solidFill>
                          <a:latin typeface="+mn-lt"/>
                          <a:ea typeface="Open Sans" panose="020B0606030504020204" pitchFamily="34" charset="0"/>
                          <a:cs typeface="Open Sans" panose="020B0606030504020204" pitchFamily="34" charset="0"/>
                        </a:rPr>
                        <a:t>3.0</a:t>
                      </a:r>
                    </a:p>
                  </a:txBody>
                  <a:tcPr marL="121920" marR="121920" marT="60960" marB="60960"/>
                </a:tc>
                <a:extLst>
                  <a:ext uri="{0D108BD9-81ED-4DB2-BD59-A6C34878D82A}">
                    <a16:rowId xmlns:a16="http://schemas.microsoft.com/office/drawing/2014/main" val="2061231382"/>
                  </a:ext>
                </a:extLst>
              </a:tr>
              <a:tr h="880703">
                <a:tc>
                  <a:txBody>
                    <a:bodyPr/>
                    <a:lstStyle/>
                    <a:p>
                      <a:r>
                        <a:rPr lang="en-US" sz="2400" b="1" dirty="0">
                          <a:solidFill>
                            <a:schemeClr val="accent6">
                              <a:lumMod val="75000"/>
                            </a:schemeClr>
                          </a:solidFill>
                          <a:latin typeface="+mn-lt"/>
                          <a:ea typeface="Open Sans" panose="020B0606030504020204" pitchFamily="34" charset="0"/>
                          <a:cs typeface="Open Sans" panose="020B0606030504020204" pitchFamily="34" charset="0"/>
                        </a:rPr>
                        <a:t>greatest</a:t>
                      </a:r>
                    </a:p>
                  </a:txBody>
                  <a:tcPr marL="121920" marR="121920" marT="60960" marB="60960"/>
                </a:tc>
                <a:tc>
                  <a:txBody>
                    <a:bodyPr/>
                    <a:lstStyle/>
                    <a:p>
                      <a:r>
                        <a:rPr lang="en-US" sz="2400" b="1" dirty="0">
                          <a:solidFill>
                            <a:schemeClr val="accent6">
                              <a:lumMod val="75000"/>
                            </a:schemeClr>
                          </a:solidFill>
                          <a:latin typeface="+mn-lt"/>
                          <a:ea typeface="Open Sans" panose="020B0606030504020204" pitchFamily="34" charset="0"/>
                          <a:cs typeface="Open Sans" panose="020B0606030504020204" pitchFamily="34" charset="0"/>
                        </a:rPr>
                        <a:t>4.0</a:t>
                      </a:r>
                    </a:p>
                  </a:txBody>
                  <a:tcPr marL="121920" marR="121920" marT="60960" marB="60960"/>
                </a:tc>
                <a:extLst>
                  <a:ext uri="{0D108BD9-81ED-4DB2-BD59-A6C34878D82A}">
                    <a16:rowId xmlns:a16="http://schemas.microsoft.com/office/drawing/2014/main" val="838335394"/>
                  </a:ext>
                </a:extLst>
              </a:tr>
              <a:tr h="501312">
                <a:tc>
                  <a:txBody>
                    <a:bodyPr/>
                    <a:lstStyle/>
                    <a:p>
                      <a:r>
                        <a:rPr lang="en-US" sz="1600" b="1" dirty="0">
                          <a:solidFill>
                            <a:schemeClr val="tx2">
                              <a:lumMod val="50000"/>
                            </a:schemeClr>
                          </a:solidFill>
                          <a:latin typeface="+mn-lt"/>
                          <a:ea typeface="Open Sans" panose="020B0606030504020204" pitchFamily="34" charset="0"/>
                          <a:cs typeface="Open Sans" panose="020B0606030504020204" pitchFamily="34" charset="0"/>
                        </a:rPr>
                        <a:t>Arguably, human, professor, handwriting, …</a:t>
                      </a:r>
                    </a:p>
                  </a:txBody>
                  <a:tcPr marL="121920" marR="121920" marT="60960" marB="60960"/>
                </a:tc>
                <a:tc>
                  <a:txBody>
                    <a:bodyPr/>
                    <a:lstStyle/>
                    <a:p>
                      <a:r>
                        <a:rPr lang="en-US" sz="2400" b="1" dirty="0">
                          <a:solidFill>
                            <a:schemeClr val="tx2">
                              <a:lumMod val="50000"/>
                            </a:schemeClr>
                          </a:solidFill>
                          <a:latin typeface="+mn-lt"/>
                          <a:ea typeface="Open Sans" panose="020B0606030504020204" pitchFamily="34" charset="0"/>
                          <a:cs typeface="Open Sans" panose="020B0606030504020204" pitchFamily="34" charset="0"/>
                        </a:rPr>
                        <a:t>0.0</a:t>
                      </a:r>
                    </a:p>
                  </a:txBody>
                  <a:tcPr marL="121920" marR="121920" marT="60960" marB="60960"/>
                </a:tc>
                <a:extLst>
                  <a:ext uri="{0D108BD9-81ED-4DB2-BD59-A6C34878D82A}">
                    <a16:rowId xmlns:a16="http://schemas.microsoft.com/office/drawing/2014/main" val="242932067"/>
                  </a:ext>
                </a:extLst>
              </a:tr>
            </a:tbl>
          </a:graphicData>
        </a:graphic>
      </p:graphicFrame>
      <p:sp>
        <p:nvSpPr>
          <p:cNvPr id="13" name="Rectangle 12">
            <a:extLst>
              <a:ext uri="{FF2B5EF4-FFF2-40B4-BE49-F238E27FC236}">
                <a16:creationId xmlns:a16="http://schemas.microsoft.com/office/drawing/2014/main" id="{952F552C-620B-5D48-80E6-3E0E18532A53}"/>
              </a:ext>
            </a:extLst>
          </p:cNvPr>
          <p:cNvSpPr/>
          <p:nvPr/>
        </p:nvSpPr>
        <p:spPr>
          <a:xfrm>
            <a:off x="2095248" y="6471650"/>
            <a:ext cx="8924259" cy="369332"/>
          </a:xfrm>
          <a:prstGeom prst="rect">
            <a:avLst/>
          </a:prstGeom>
          <a:solidFill>
            <a:schemeClr val="bg1"/>
          </a:solidFill>
        </p:spPr>
        <p:txBody>
          <a:bodyPr wrap="square">
            <a:spAutoFit/>
          </a:bodyPr>
          <a:lstStyle/>
          <a:p>
            <a:r>
              <a:rPr lang="en-US" b="1" dirty="0">
                <a:solidFill>
                  <a:srgbClr val="7030A0"/>
                </a:solidFill>
              </a:rPr>
              <a:t>Adapted from: https://</a:t>
            </a:r>
            <a:r>
              <a:rPr lang="en-US" b="1" dirty="0" err="1">
                <a:solidFill>
                  <a:srgbClr val="7030A0"/>
                </a:solidFill>
              </a:rPr>
              <a:t>courses.cs.washington.edu</a:t>
            </a:r>
            <a:r>
              <a:rPr lang="en-US" b="1" dirty="0">
                <a:solidFill>
                  <a:srgbClr val="7030A0"/>
                </a:solidFill>
              </a:rPr>
              <a:t>/courses/cse416/21sp/</a:t>
            </a:r>
          </a:p>
        </p:txBody>
      </p:sp>
      <p:sp>
        <p:nvSpPr>
          <p:cNvPr id="3" name="Content Placeholder 2">
            <a:extLst>
              <a:ext uri="{FF2B5EF4-FFF2-40B4-BE49-F238E27FC236}">
                <a16:creationId xmlns:a16="http://schemas.microsoft.com/office/drawing/2014/main" id="{05D3458A-5ABF-B646-843F-F45EB2CF92FB}"/>
              </a:ext>
            </a:extLst>
          </p:cNvPr>
          <p:cNvSpPr>
            <a:spLocks noGrp="1"/>
          </p:cNvSpPr>
          <p:nvPr>
            <p:ph idx="1"/>
          </p:nvPr>
        </p:nvSpPr>
        <p:spPr>
          <a:xfrm>
            <a:off x="678079" y="1449408"/>
            <a:ext cx="3473007" cy="4351338"/>
          </a:xfrm>
        </p:spPr>
        <p:txBody>
          <a:bodyPr/>
          <a:lstStyle/>
          <a:p>
            <a:r>
              <a:rPr lang="en-US" dirty="0"/>
              <a:t>How might we get these values in the easiest possible way?</a:t>
            </a:r>
          </a:p>
          <a:p>
            <a:r>
              <a:rPr lang="en-US" dirty="0"/>
              <a:t>… later… how we can learn them from data</a:t>
            </a:r>
          </a:p>
        </p:txBody>
      </p:sp>
    </p:spTree>
    <p:extLst>
      <p:ext uri="{BB962C8B-B14F-4D97-AF65-F5344CB8AC3E}">
        <p14:creationId xmlns:p14="http://schemas.microsoft.com/office/powerpoint/2010/main" val="3002104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79793A-52B2-F642-87FE-51565739E04A}"/>
              </a:ext>
            </a:extLst>
          </p:cNvPr>
          <p:cNvSpPr>
            <a:spLocks noGrp="1"/>
          </p:cNvSpPr>
          <p:nvPr>
            <p:ph type="sldNum" sz="quarter" idx="12"/>
          </p:nvPr>
        </p:nvSpPr>
        <p:spPr/>
        <p:txBody>
          <a:bodyPr/>
          <a:lstStyle/>
          <a:p>
            <a:fld id="{6088BDBC-A55A-0D4E-9238-49D16FB07DCD}" type="slidenum">
              <a:rPr lang="en-US" smtClean="0"/>
              <a:pPr/>
              <a:t>17</a:t>
            </a:fld>
            <a:endParaRPr lang="en-US"/>
          </a:p>
        </p:txBody>
      </p:sp>
      <p:sp>
        <p:nvSpPr>
          <p:cNvPr id="8" name="Title 1">
            <a:extLst>
              <a:ext uri="{FF2B5EF4-FFF2-40B4-BE49-F238E27FC236}">
                <a16:creationId xmlns:a16="http://schemas.microsoft.com/office/drawing/2014/main" id="{F935B875-FED9-F94A-A88D-21C241CFA28F}"/>
              </a:ext>
            </a:extLst>
          </p:cNvPr>
          <p:cNvSpPr>
            <a:spLocks noGrp="1"/>
          </p:cNvSpPr>
          <p:nvPr>
            <p:ph type="title"/>
          </p:nvPr>
        </p:nvSpPr>
        <p:spPr>
          <a:xfrm>
            <a:off x="678078" y="165430"/>
            <a:ext cx="11296207" cy="863600"/>
          </a:xfrm>
        </p:spPr>
        <p:txBody>
          <a:bodyPr>
            <a:normAutofit/>
          </a:bodyPr>
          <a:lstStyle/>
          <a:p>
            <a:r>
              <a:rPr lang="en-US" dirty="0"/>
              <a:t>Approach 1, Step 2</a:t>
            </a:r>
          </a:p>
        </p:txBody>
      </p:sp>
      <p:sp>
        <p:nvSpPr>
          <p:cNvPr id="7" name="TextBox 6">
            <a:extLst>
              <a:ext uri="{FF2B5EF4-FFF2-40B4-BE49-F238E27FC236}">
                <a16:creationId xmlns:a16="http://schemas.microsoft.com/office/drawing/2014/main" id="{3D73CF06-C2DE-8C40-B1EE-EE23C94AF5D8}"/>
              </a:ext>
            </a:extLst>
          </p:cNvPr>
          <p:cNvSpPr txBox="1"/>
          <p:nvPr/>
        </p:nvSpPr>
        <p:spPr>
          <a:xfrm>
            <a:off x="101601" y="2205338"/>
            <a:ext cx="4477516" cy="923330"/>
          </a:xfrm>
          <a:prstGeom prst="rect">
            <a:avLst/>
          </a:prstGeom>
          <a:solidFill>
            <a:schemeClr val="bg1">
              <a:alpha val="30000"/>
            </a:schemeClr>
          </a:solidFill>
        </p:spPr>
        <p:txBody>
          <a:bodyPr wrap="square" rtlCol="0">
            <a:spAutoFit/>
          </a:bodyPr>
          <a:lstStyle/>
          <a:p>
            <a:r>
              <a:rPr lang="en-US" b="1" dirty="0">
                <a:solidFill>
                  <a:schemeClr val="accent4"/>
                </a:solidFill>
              </a:rPr>
              <a:t>This class is </a:t>
            </a:r>
            <a:r>
              <a:rPr lang="en-US" b="1" dirty="0">
                <a:solidFill>
                  <a:srgbClr val="C00000"/>
                </a:solidFill>
              </a:rPr>
              <a:t>garbage</a:t>
            </a:r>
            <a:r>
              <a:rPr lang="en-US" b="1" dirty="0">
                <a:solidFill>
                  <a:schemeClr val="accent4"/>
                </a:solidFill>
              </a:rPr>
              <a:t>. The professor makes </a:t>
            </a:r>
            <a:r>
              <a:rPr lang="en-US" b="1" dirty="0">
                <a:solidFill>
                  <a:srgbClr val="C00000"/>
                </a:solidFill>
              </a:rPr>
              <a:t>bad</a:t>
            </a:r>
            <a:r>
              <a:rPr lang="en-US" b="1" dirty="0">
                <a:solidFill>
                  <a:schemeClr val="accent4"/>
                </a:solidFill>
              </a:rPr>
              <a:t> jokes and I </a:t>
            </a:r>
            <a:r>
              <a:rPr lang="en-US" b="1" dirty="0">
                <a:solidFill>
                  <a:srgbClr val="C00000"/>
                </a:solidFill>
              </a:rPr>
              <a:t>can’t</a:t>
            </a:r>
            <a:r>
              <a:rPr lang="en-US" b="1" dirty="0">
                <a:solidFill>
                  <a:schemeClr val="accent4"/>
                </a:solidFill>
              </a:rPr>
              <a:t> read his handwriting</a:t>
            </a:r>
          </a:p>
        </p:txBody>
      </p:sp>
      <p:sp>
        <p:nvSpPr>
          <p:cNvPr id="9" name="TextBox 8">
            <a:extLst>
              <a:ext uri="{FF2B5EF4-FFF2-40B4-BE49-F238E27FC236}">
                <a16:creationId xmlns:a16="http://schemas.microsoft.com/office/drawing/2014/main" id="{B2C6AED2-071D-5F40-85AC-02D296F30914}"/>
              </a:ext>
            </a:extLst>
          </p:cNvPr>
          <p:cNvSpPr txBox="1"/>
          <p:nvPr/>
        </p:nvSpPr>
        <p:spPr>
          <a:xfrm>
            <a:off x="0" y="4452275"/>
            <a:ext cx="4656273" cy="923330"/>
          </a:xfrm>
          <a:prstGeom prst="rect">
            <a:avLst/>
          </a:prstGeom>
          <a:solidFill>
            <a:schemeClr val="bg1">
              <a:alpha val="30000"/>
            </a:schemeClr>
          </a:solidFill>
        </p:spPr>
        <p:txBody>
          <a:bodyPr wrap="square" rtlCol="0">
            <a:spAutoFit/>
          </a:bodyPr>
          <a:lstStyle/>
          <a:p>
            <a:r>
              <a:rPr lang="en-US" b="1" dirty="0">
                <a:solidFill>
                  <a:srgbClr val="4372C4"/>
                </a:solidFill>
              </a:rPr>
              <a:t>Arguably the </a:t>
            </a:r>
            <a:r>
              <a:rPr lang="en-US" b="1" dirty="0">
                <a:solidFill>
                  <a:schemeClr val="accent6"/>
                </a:solidFill>
              </a:rPr>
              <a:t>greatest</a:t>
            </a:r>
            <a:r>
              <a:rPr lang="en-US" b="1" dirty="0">
                <a:solidFill>
                  <a:srgbClr val="4372C4"/>
                </a:solidFill>
              </a:rPr>
              <a:t> moments in human history have come when Kenny takes the floor for 4/574 each week</a:t>
            </a:r>
          </a:p>
        </p:txBody>
      </p:sp>
      <p:sp>
        <p:nvSpPr>
          <p:cNvPr id="10" name="Content Placeholder 4">
            <a:extLst>
              <a:ext uri="{FF2B5EF4-FFF2-40B4-BE49-F238E27FC236}">
                <a16:creationId xmlns:a16="http://schemas.microsoft.com/office/drawing/2014/main" id="{1B85D65F-5073-0B4A-93CA-8DEF743AB9CA}"/>
              </a:ext>
            </a:extLst>
          </p:cNvPr>
          <p:cNvSpPr txBox="1">
            <a:spLocks noGrp="1"/>
          </p:cNvSpPr>
          <p:nvPr>
            <p:ph idx="1"/>
          </p:nvPr>
        </p:nvSpPr>
        <p:spPr>
          <a:xfrm>
            <a:off x="101601" y="3370356"/>
            <a:ext cx="4635707" cy="840230"/>
          </a:xfrm>
          <a:prstGeom prst="rect">
            <a:avLst/>
          </a:prstGeom>
          <a:solidFill>
            <a:schemeClr val="bg1">
              <a:alpha val="61000"/>
            </a:schemeClr>
          </a:solidFill>
        </p:spPr>
        <p:txBody>
          <a:bodyPr wrap="square" rtlCol="0">
            <a:spAutoFit/>
          </a:bodyPr>
          <a:lstStyle/>
          <a:p>
            <a:pPr marL="0" indent="0">
              <a:buNone/>
            </a:pPr>
            <a:r>
              <a:rPr lang="en-US" sz="1800" b="1" dirty="0"/>
              <a:t>The prof’s jokes are </a:t>
            </a:r>
            <a:r>
              <a:rPr lang="en-US" sz="1800" b="1" dirty="0">
                <a:solidFill>
                  <a:srgbClr val="C00000"/>
                </a:solidFill>
              </a:rPr>
              <a:t>bad</a:t>
            </a:r>
            <a:r>
              <a:rPr lang="en-US" sz="1800" b="1" dirty="0"/>
              <a:t> and he can’t make a quiz without an </a:t>
            </a:r>
            <a:r>
              <a:rPr lang="en-US" sz="1800" b="1" dirty="0">
                <a:solidFill>
                  <a:srgbClr val="C00000"/>
                </a:solidFill>
              </a:rPr>
              <a:t>error</a:t>
            </a:r>
            <a:r>
              <a:rPr lang="en-US" sz="1800" b="1" dirty="0"/>
              <a:t> to save his life but I occasionally </a:t>
            </a:r>
            <a:r>
              <a:rPr lang="en-US" sz="1800" b="1" dirty="0">
                <a:solidFill>
                  <a:schemeClr val="accent6"/>
                </a:solidFill>
              </a:rPr>
              <a:t>learn</a:t>
            </a:r>
            <a:r>
              <a:rPr lang="en-US" sz="1800" b="1" dirty="0"/>
              <a:t> some stuff</a:t>
            </a:r>
          </a:p>
        </p:txBody>
      </p:sp>
      <p:graphicFrame>
        <p:nvGraphicFramePr>
          <p:cNvPr id="12" name="Table 11">
            <a:extLst>
              <a:ext uri="{FF2B5EF4-FFF2-40B4-BE49-F238E27FC236}">
                <a16:creationId xmlns:a16="http://schemas.microsoft.com/office/drawing/2014/main" id="{EC66BBF4-D170-D044-BB40-DCD47BA3E94C}"/>
              </a:ext>
            </a:extLst>
          </p:cNvPr>
          <p:cNvGraphicFramePr>
            <a:graphicFrameLocks noGrp="1"/>
          </p:cNvGraphicFramePr>
          <p:nvPr/>
        </p:nvGraphicFramePr>
        <p:xfrm>
          <a:off x="5356599" y="1344872"/>
          <a:ext cx="5732315" cy="4999487"/>
        </p:xfrm>
        <a:graphic>
          <a:graphicData uri="http://schemas.openxmlformats.org/drawingml/2006/table">
            <a:tbl>
              <a:tblPr firstRow="1" bandRow="1">
                <a:tableStyleId>{FABFCF23-3B69-468F-B69F-88F6DE6A72F2}</a:tableStyleId>
              </a:tblPr>
              <a:tblGrid>
                <a:gridCol w="2776971">
                  <a:extLst>
                    <a:ext uri="{9D8B030D-6E8A-4147-A177-3AD203B41FA5}">
                      <a16:colId xmlns:a16="http://schemas.microsoft.com/office/drawing/2014/main" val="4004187701"/>
                    </a:ext>
                  </a:extLst>
                </a:gridCol>
                <a:gridCol w="2955344">
                  <a:extLst>
                    <a:ext uri="{9D8B030D-6E8A-4147-A177-3AD203B41FA5}">
                      <a16:colId xmlns:a16="http://schemas.microsoft.com/office/drawing/2014/main" val="4186257191"/>
                    </a:ext>
                  </a:extLst>
                </a:gridCol>
              </a:tblGrid>
              <a:tr h="501312">
                <a:tc>
                  <a:txBody>
                    <a:bodyPr/>
                    <a:lstStyle/>
                    <a:p>
                      <a:r>
                        <a:rPr lang="en-US" sz="2400" b="1" dirty="0">
                          <a:latin typeface="+mn-lt"/>
                          <a:ea typeface="Open Sans" panose="020B0606030504020204" pitchFamily="34" charset="0"/>
                          <a:cs typeface="Open Sans" panose="020B0606030504020204" pitchFamily="34" charset="0"/>
                        </a:rPr>
                        <a:t>Word</a:t>
                      </a:r>
                    </a:p>
                  </a:txBody>
                  <a:tcPr marL="121920" marR="121920" marT="60960" marB="60960"/>
                </a:tc>
                <a:tc>
                  <a:txBody>
                    <a:bodyPr/>
                    <a:lstStyle/>
                    <a:p>
                      <a:r>
                        <a:rPr lang="en-US" sz="2400" b="1" dirty="0">
                          <a:latin typeface="+mn-lt"/>
                          <a:ea typeface="Open Sans" panose="020B0606030504020204" pitchFamily="34" charset="0"/>
                          <a:cs typeface="Open Sans" panose="020B0606030504020204" pitchFamily="34" charset="0"/>
                        </a:rPr>
                        <a:t>Weight (</a:t>
                      </a:r>
                      <a:r>
                        <a:rPr lang="en-US" sz="2400" b="1" i="1" dirty="0">
                          <a:latin typeface="+mn-lt"/>
                          <a:ea typeface="Open Sans" panose="020B0606030504020204" pitchFamily="34" charset="0"/>
                          <a:cs typeface="Open Sans" panose="020B0606030504020204" pitchFamily="34" charset="0"/>
                        </a:rPr>
                        <a:t>w)</a:t>
                      </a:r>
                      <a:endParaRPr lang="en-US" sz="2400" b="1" dirty="0">
                        <a:latin typeface="+mn-lt"/>
                        <a:ea typeface="Open Sans" panose="020B0606030504020204" pitchFamily="34" charset="0"/>
                        <a:cs typeface="Open Sans" panose="020B0606030504020204" pitchFamily="34" charset="0"/>
                      </a:endParaRPr>
                    </a:p>
                  </a:txBody>
                  <a:tcPr marL="121920" marR="121920" marT="60960" marB="60960"/>
                </a:tc>
                <a:extLst>
                  <a:ext uri="{0D108BD9-81ED-4DB2-BD59-A6C34878D82A}">
                    <a16:rowId xmlns:a16="http://schemas.microsoft.com/office/drawing/2014/main" val="153191448"/>
                  </a:ext>
                </a:extLst>
              </a:tr>
              <a:tr h="501312">
                <a:tc>
                  <a:txBody>
                    <a:bodyPr/>
                    <a:lstStyle/>
                    <a:p>
                      <a:r>
                        <a:rPr lang="en-US" sz="2400" b="1" dirty="0">
                          <a:solidFill>
                            <a:srgbClr val="C00000"/>
                          </a:solidFill>
                          <a:latin typeface="+mn-lt"/>
                          <a:ea typeface="Open Sans" panose="020B0606030504020204" pitchFamily="34" charset="0"/>
                          <a:cs typeface="Open Sans" panose="020B0606030504020204" pitchFamily="34" charset="0"/>
                        </a:rPr>
                        <a:t>garbage</a:t>
                      </a:r>
                    </a:p>
                  </a:txBody>
                  <a:tcPr marL="121920" marR="121920" marT="60960" marB="60960"/>
                </a:tc>
                <a:tc>
                  <a:txBody>
                    <a:bodyPr/>
                    <a:lstStyle/>
                    <a:p>
                      <a:r>
                        <a:rPr lang="en-US" sz="2400" b="1" dirty="0">
                          <a:solidFill>
                            <a:srgbClr val="C00000"/>
                          </a:solidFill>
                          <a:latin typeface="+mn-lt"/>
                          <a:ea typeface="Open Sans" panose="020B0606030504020204" pitchFamily="34" charset="0"/>
                          <a:cs typeface="Open Sans" panose="020B0606030504020204" pitchFamily="34" charset="0"/>
                        </a:rPr>
                        <a:t>-5.0</a:t>
                      </a:r>
                    </a:p>
                  </a:txBody>
                  <a:tcPr marL="121920" marR="121920" marT="60960" marB="60960"/>
                </a:tc>
                <a:extLst>
                  <a:ext uri="{0D108BD9-81ED-4DB2-BD59-A6C34878D82A}">
                    <a16:rowId xmlns:a16="http://schemas.microsoft.com/office/drawing/2014/main" val="1200009552"/>
                  </a:ext>
                </a:extLst>
              </a:tr>
              <a:tr h="501312">
                <a:tc>
                  <a:txBody>
                    <a:bodyPr/>
                    <a:lstStyle/>
                    <a:p>
                      <a:r>
                        <a:rPr lang="en-US" sz="2400" b="1" dirty="0">
                          <a:solidFill>
                            <a:srgbClr val="C00000"/>
                          </a:solidFill>
                          <a:latin typeface="+mn-lt"/>
                          <a:ea typeface="Open Sans" panose="020B0606030504020204" pitchFamily="34" charset="0"/>
                          <a:cs typeface="Open Sans" panose="020B0606030504020204" pitchFamily="34" charset="0"/>
                        </a:rPr>
                        <a:t>bad</a:t>
                      </a:r>
                    </a:p>
                  </a:txBody>
                  <a:tcPr marL="121920" marR="121920" marT="60960" marB="60960"/>
                </a:tc>
                <a:tc>
                  <a:txBody>
                    <a:bodyPr/>
                    <a:lstStyle/>
                    <a:p>
                      <a:r>
                        <a:rPr lang="en-US" sz="2400" b="1" dirty="0">
                          <a:solidFill>
                            <a:srgbClr val="C00000"/>
                          </a:solidFill>
                          <a:latin typeface="+mn-lt"/>
                          <a:ea typeface="Open Sans" panose="020B0606030504020204" pitchFamily="34" charset="0"/>
                          <a:cs typeface="Open Sans" panose="020B0606030504020204" pitchFamily="34" charset="0"/>
                        </a:rPr>
                        <a:t>-3.0</a:t>
                      </a:r>
                    </a:p>
                  </a:txBody>
                  <a:tcPr marL="121920" marR="121920" marT="60960" marB="60960"/>
                </a:tc>
                <a:extLst>
                  <a:ext uri="{0D108BD9-81ED-4DB2-BD59-A6C34878D82A}">
                    <a16:rowId xmlns:a16="http://schemas.microsoft.com/office/drawing/2014/main" val="4005325076"/>
                  </a:ext>
                </a:extLst>
              </a:tr>
              <a:tr h="501312">
                <a:tc>
                  <a:txBody>
                    <a:bodyPr/>
                    <a:lstStyle/>
                    <a:p>
                      <a:r>
                        <a:rPr lang="en-US" sz="2400" b="1" dirty="0">
                          <a:solidFill>
                            <a:srgbClr val="C00000"/>
                          </a:solidFill>
                          <a:latin typeface="+mn-lt"/>
                          <a:ea typeface="Open Sans" panose="020B0606030504020204" pitchFamily="34" charset="0"/>
                          <a:cs typeface="Open Sans" panose="020B0606030504020204" pitchFamily="34" charset="0"/>
                        </a:rPr>
                        <a:t>can’t</a:t>
                      </a:r>
                    </a:p>
                  </a:txBody>
                  <a:tcPr marL="121920" marR="121920" marT="60960" marB="60960"/>
                </a:tc>
                <a:tc>
                  <a:txBody>
                    <a:bodyPr/>
                    <a:lstStyle/>
                    <a:p>
                      <a:r>
                        <a:rPr lang="en-US" sz="2400" b="1" dirty="0">
                          <a:solidFill>
                            <a:srgbClr val="C00000"/>
                          </a:solidFill>
                          <a:latin typeface="+mn-lt"/>
                          <a:ea typeface="Open Sans" panose="020B0606030504020204" pitchFamily="34" charset="0"/>
                          <a:cs typeface="Open Sans" panose="020B0606030504020204" pitchFamily="34" charset="0"/>
                        </a:rPr>
                        <a:t>-0.5</a:t>
                      </a:r>
                    </a:p>
                  </a:txBody>
                  <a:tcPr marL="121920" marR="121920" marT="60960" marB="60960"/>
                </a:tc>
                <a:extLst>
                  <a:ext uri="{0D108BD9-81ED-4DB2-BD59-A6C34878D82A}">
                    <a16:rowId xmlns:a16="http://schemas.microsoft.com/office/drawing/2014/main" val="3178846047"/>
                  </a:ext>
                </a:extLst>
              </a:tr>
              <a:tr h="501312">
                <a:tc>
                  <a:txBody>
                    <a:bodyPr/>
                    <a:lstStyle/>
                    <a:p>
                      <a:r>
                        <a:rPr lang="en-US" sz="2400" b="1" dirty="0">
                          <a:solidFill>
                            <a:srgbClr val="C00000"/>
                          </a:solidFill>
                          <a:latin typeface="+mn-lt"/>
                          <a:ea typeface="Open Sans" panose="020B0606030504020204" pitchFamily="34" charset="0"/>
                          <a:cs typeface="Open Sans" panose="020B0606030504020204" pitchFamily="34" charset="0"/>
                        </a:rPr>
                        <a:t>bad</a:t>
                      </a:r>
                    </a:p>
                  </a:txBody>
                  <a:tcPr marL="121920" marR="121920" marT="60960" marB="60960"/>
                </a:tc>
                <a:tc>
                  <a:txBody>
                    <a:bodyPr/>
                    <a:lstStyle/>
                    <a:p>
                      <a:r>
                        <a:rPr lang="en-US" sz="2400" b="1" dirty="0">
                          <a:solidFill>
                            <a:srgbClr val="C00000"/>
                          </a:solidFill>
                          <a:latin typeface="+mn-lt"/>
                          <a:ea typeface="Open Sans" panose="020B0606030504020204" pitchFamily="34" charset="0"/>
                          <a:cs typeface="Open Sans" panose="020B0606030504020204" pitchFamily="34" charset="0"/>
                        </a:rPr>
                        <a:t>-3.0</a:t>
                      </a:r>
                    </a:p>
                  </a:txBody>
                  <a:tcPr marL="121920" marR="121920" marT="60960" marB="60960"/>
                </a:tc>
                <a:extLst>
                  <a:ext uri="{0D108BD9-81ED-4DB2-BD59-A6C34878D82A}">
                    <a16:rowId xmlns:a16="http://schemas.microsoft.com/office/drawing/2014/main" val="3889663812"/>
                  </a:ext>
                </a:extLst>
              </a:tr>
              <a:tr h="501312">
                <a:tc>
                  <a:txBody>
                    <a:bodyPr/>
                    <a:lstStyle/>
                    <a:p>
                      <a:r>
                        <a:rPr lang="en-US" sz="2400" b="1" dirty="0">
                          <a:solidFill>
                            <a:srgbClr val="C00000"/>
                          </a:solidFill>
                          <a:latin typeface="+mn-lt"/>
                          <a:ea typeface="Open Sans" panose="020B0606030504020204" pitchFamily="34" charset="0"/>
                          <a:cs typeface="Open Sans" panose="020B0606030504020204" pitchFamily="34" charset="0"/>
                        </a:rPr>
                        <a:t>error</a:t>
                      </a:r>
                    </a:p>
                  </a:txBody>
                  <a:tcPr marL="121920" marR="121920" marT="60960" marB="60960"/>
                </a:tc>
                <a:tc>
                  <a:txBody>
                    <a:bodyPr/>
                    <a:lstStyle/>
                    <a:p>
                      <a:r>
                        <a:rPr lang="en-US" sz="2400" b="1" dirty="0">
                          <a:solidFill>
                            <a:srgbClr val="C00000"/>
                          </a:solidFill>
                          <a:latin typeface="+mn-lt"/>
                          <a:ea typeface="Open Sans" panose="020B0606030504020204" pitchFamily="34" charset="0"/>
                          <a:cs typeface="Open Sans" panose="020B0606030504020204" pitchFamily="34" charset="0"/>
                        </a:rPr>
                        <a:t>-2.1</a:t>
                      </a:r>
                    </a:p>
                  </a:txBody>
                  <a:tcPr marL="121920" marR="121920" marT="60960" marB="60960"/>
                </a:tc>
                <a:extLst>
                  <a:ext uri="{0D108BD9-81ED-4DB2-BD59-A6C34878D82A}">
                    <a16:rowId xmlns:a16="http://schemas.microsoft.com/office/drawing/2014/main" val="1140707831"/>
                  </a:ext>
                </a:extLst>
              </a:tr>
              <a:tr h="501312">
                <a:tc>
                  <a:txBody>
                    <a:bodyPr/>
                    <a:lstStyle/>
                    <a:p>
                      <a:r>
                        <a:rPr lang="en-US" sz="2400" b="1" dirty="0">
                          <a:solidFill>
                            <a:schemeClr val="accent6">
                              <a:lumMod val="75000"/>
                            </a:schemeClr>
                          </a:solidFill>
                          <a:latin typeface="+mn-lt"/>
                          <a:ea typeface="Open Sans" panose="020B0606030504020204" pitchFamily="34" charset="0"/>
                          <a:cs typeface="Open Sans" panose="020B0606030504020204" pitchFamily="34" charset="0"/>
                        </a:rPr>
                        <a:t>learn</a:t>
                      </a:r>
                    </a:p>
                  </a:txBody>
                  <a:tcPr marL="121920" marR="121920" marT="60960" marB="60960"/>
                </a:tc>
                <a:tc>
                  <a:txBody>
                    <a:bodyPr/>
                    <a:lstStyle/>
                    <a:p>
                      <a:r>
                        <a:rPr lang="en-US" sz="2400" b="1" dirty="0">
                          <a:solidFill>
                            <a:schemeClr val="accent6">
                              <a:lumMod val="75000"/>
                            </a:schemeClr>
                          </a:solidFill>
                          <a:latin typeface="+mn-lt"/>
                          <a:ea typeface="Open Sans" panose="020B0606030504020204" pitchFamily="34" charset="0"/>
                          <a:cs typeface="Open Sans" panose="020B0606030504020204" pitchFamily="34" charset="0"/>
                        </a:rPr>
                        <a:t>3.0</a:t>
                      </a:r>
                    </a:p>
                  </a:txBody>
                  <a:tcPr marL="121920" marR="121920" marT="60960" marB="60960"/>
                </a:tc>
                <a:extLst>
                  <a:ext uri="{0D108BD9-81ED-4DB2-BD59-A6C34878D82A}">
                    <a16:rowId xmlns:a16="http://schemas.microsoft.com/office/drawing/2014/main" val="2061231382"/>
                  </a:ext>
                </a:extLst>
              </a:tr>
              <a:tr h="880703">
                <a:tc>
                  <a:txBody>
                    <a:bodyPr/>
                    <a:lstStyle/>
                    <a:p>
                      <a:r>
                        <a:rPr lang="en-US" sz="2400" b="1" dirty="0">
                          <a:solidFill>
                            <a:schemeClr val="accent6">
                              <a:lumMod val="75000"/>
                            </a:schemeClr>
                          </a:solidFill>
                          <a:latin typeface="+mn-lt"/>
                          <a:ea typeface="Open Sans" panose="020B0606030504020204" pitchFamily="34" charset="0"/>
                          <a:cs typeface="Open Sans" panose="020B0606030504020204" pitchFamily="34" charset="0"/>
                        </a:rPr>
                        <a:t>greatest</a:t>
                      </a:r>
                    </a:p>
                  </a:txBody>
                  <a:tcPr marL="121920" marR="121920" marT="60960" marB="60960"/>
                </a:tc>
                <a:tc>
                  <a:txBody>
                    <a:bodyPr/>
                    <a:lstStyle/>
                    <a:p>
                      <a:r>
                        <a:rPr lang="en-US" sz="2400" b="1" dirty="0">
                          <a:solidFill>
                            <a:schemeClr val="accent6">
                              <a:lumMod val="75000"/>
                            </a:schemeClr>
                          </a:solidFill>
                          <a:latin typeface="+mn-lt"/>
                          <a:ea typeface="Open Sans" panose="020B0606030504020204" pitchFamily="34" charset="0"/>
                          <a:cs typeface="Open Sans" panose="020B0606030504020204" pitchFamily="34" charset="0"/>
                        </a:rPr>
                        <a:t>4.0</a:t>
                      </a:r>
                    </a:p>
                  </a:txBody>
                  <a:tcPr marL="121920" marR="121920" marT="60960" marB="60960"/>
                </a:tc>
                <a:extLst>
                  <a:ext uri="{0D108BD9-81ED-4DB2-BD59-A6C34878D82A}">
                    <a16:rowId xmlns:a16="http://schemas.microsoft.com/office/drawing/2014/main" val="838335394"/>
                  </a:ext>
                </a:extLst>
              </a:tr>
              <a:tr h="501312">
                <a:tc>
                  <a:txBody>
                    <a:bodyPr/>
                    <a:lstStyle/>
                    <a:p>
                      <a:r>
                        <a:rPr lang="en-US" sz="1600" b="1" dirty="0">
                          <a:solidFill>
                            <a:schemeClr val="tx2">
                              <a:lumMod val="50000"/>
                            </a:schemeClr>
                          </a:solidFill>
                          <a:latin typeface="+mn-lt"/>
                          <a:ea typeface="Open Sans" panose="020B0606030504020204" pitchFamily="34" charset="0"/>
                          <a:cs typeface="Open Sans" panose="020B0606030504020204" pitchFamily="34" charset="0"/>
                        </a:rPr>
                        <a:t>Arguably, human, professor, handwriting, …</a:t>
                      </a:r>
                    </a:p>
                  </a:txBody>
                  <a:tcPr marL="121920" marR="121920" marT="60960" marB="60960"/>
                </a:tc>
                <a:tc>
                  <a:txBody>
                    <a:bodyPr/>
                    <a:lstStyle/>
                    <a:p>
                      <a:r>
                        <a:rPr lang="en-US" sz="2400" b="1" dirty="0">
                          <a:solidFill>
                            <a:schemeClr val="tx2">
                              <a:lumMod val="50000"/>
                            </a:schemeClr>
                          </a:solidFill>
                          <a:latin typeface="+mn-lt"/>
                          <a:ea typeface="Open Sans" panose="020B0606030504020204" pitchFamily="34" charset="0"/>
                          <a:cs typeface="Open Sans" panose="020B0606030504020204" pitchFamily="34" charset="0"/>
                        </a:rPr>
                        <a:t>0.0</a:t>
                      </a:r>
                    </a:p>
                  </a:txBody>
                  <a:tcPr marL="121920" marR="121920" marT="60960" marB="60960"/>
                </a:tc>
                <a:extLst>
                  <a:ext uri="{0D108BD9-81ED-4DB2-BD59-A6C34878D82A}">
                    <a16:rowId xmlns:a16="http://schemas.microsoft.com/office/drawing/2014/main" val="242932067"/>
                  </a:ext>
                </a:extLst>
              </a:tr>
            </a:tbl>
          </a:graphicData>
        </a:graphic>
      </p:graphicFrame>
      <p:sp>
        <p:nvSpPr>
          <p:cNvPr id="13" name="Rectangle 12">
            <a:extLst>
              <a:ext uri="{FF2B5EF4-FFF2-40B4-BE49-F238E27FC236}">
                <a16:creationId xmlns:a16="http://schemas.microsoft.com/office/drawing/2014/main" id="{952F552C-620B-5D48-80E6-3E0E18532A53}"/>
              </a:ext>
            </a:extLst>
          </p:cNvPr>
          <p:cNvSpPr/>
          <p:nvPr/>
        </p:nvSpPr>
        <p:spPr>
          <a:xfrm>
            <a:off x="2095248" y="6471650"/>
            <a:ext cx="8924259" cy="369332"/>
          </a:xfrm>
          <a:prstGeom prst="rect">
            <a:avLst/>
          </a:prstGeom>
          <a:solidFill>
            <a:schemeClr val="bg1"/>
          </a:solidFill>
        </p:spPr>
        <p:txBody>
          <a:bodyPr wrap="square">
            <a:spAutoFit/>
          </a:bodyPr>
          <a:lstStyle/>
          <a:p>
            <a:r>
              <a:rPr lang="en-US" b="1" dirty="0">
                <a:solidFill>
                  <a:srgbClr val="7030A0"/>
                </a:solidFill>
              </a:rPr>
              <a:t>Adapted from: https://</a:t>
            </a:r>
            <a:r>
              <a:rPr lang="en-US" b="1" dirty="0" err="1">
                <a:solidFill>
                  <a:srgbClr val="7030A0"/>
                </a:solidFill>
              </a:rPr>
              <a:t>courses.cs.washington.edu</a:t>
            </a:r>
            <a:r>
              <a:rPr lang="en-US" b="1" dirty="0">
                <a:solidFill>
                  <a:srgbClr val="7030A0"/>
                </a:solidFill>
              </a:rPr>
              <a:t>/courses/cse416/21sp/</a:t>
            </a:r>
          </a:p>
        </p:txBody>
      </p:sp>
    </p:spTree>
    <p:extLst>
      <p:ext uri="{BB962C8B-B14F-4D97-AF65-F5344CB8AC3E}">
        <p14:creationId xmlns:p14="http://schemas.microsoft.com/office/powerpoint/2010/main" val="46163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79793A-52B2-F642-87FE-51565739E04A}"/>
              </a:ext>
            </a:extLst>
          </p:cNvPr>
          <p:cNvSpPr>
            <a:spLocks noGrp="1"/>
          </p:cNvSpPr>
          <p:nvPr>
            <p:ph type="sldNum" sz="quarter" idx="12"/>
          </p:nvPr>
        </p:nvSpPr>
        <p:spPr/>
        <p:txBody>
          <a:bodyPr/>
          <a:lstStyle/>
          <a:p>
            <a:fld id="{6088BDBC-A55A-0D4E-9238-49D16FB07DCD}" type="slidenum">
              <a:rPr lang="en-US" smtClean="0"/>
              <a:pPr/>
              <a:t>18</a:t>
            </a:fld>
            <a:endParaRPr lang="en-US"/>
          </a:p>
        </p:txBody>
      </p:sp>
      <p:sp>
        <p:nvSpPr>
          <p:cNvPr id="8" name="Title 1">
            <a:extLst>
              <a:ext uri="{FF2B5EF4-FFF2-40B4-BE49-F238E27FC236}">
                <a16:creationId xmlns:a16="http://schemas.microsoft.com/office/drawing/2014/main" id="{F935B875-FED9-F94A-A88D-21C241CFA28F}"/>
              </a:ext>
            </a:extLst>
          </p:cNvPr>
          <p:cNvSpPr>
            <a:spLocks noGrp="1"/>
          </p:cNvSpPr>
          <p:nvPr>
            <p:ph type="title"/>
          </p:nvPr>
        </p:nvSpPr>
        <p:spPr>
          <a:xfrm>
            <a:off x="678078" y="165430"/>
            <a:ext cx="11296207" cy="863600"/>
          </a:xfrm>
        </p:spPr>
        <p:txBody>
          <a:bodyPr>
            <a:normAutofit/>
          </a:bodyPr>
          <a:lstStyle/>
          <a:p>
            <a:r>
              <a:rPr lang="en-US" dirty="0"/>
              <a:t>Approach 1, Step 3</a:t>
            </a:r>
          </a:p>
        </p:txBody>
      </p:sp>
      <p:sp>
        <p:nvSpPr>
          <p:cNvPr id="10" name="Content Placeholder 4">
            <a:extLst>
              <a:ext uri="{FF2B5EF4-FFF2-40B4-BE49-F238E27FC236}">
                <a16:creationId xmlns:a16="http://schemas.microsoft.com/office/drawing/2014/main" id="{1B85D65F-5073-0B4A-93CA-8DEF743AB9CA}"/>
              </a:ext>
            </a:extLst>
          </p:cNvPr>
          <p:cNvSpPr txBox="1">
            <a:spLocks noGrp="1"/>
          </p:cNvSpPr>
          <p:nvPr>
            <p:ph idx="1"/>
          </p:nvPr>
        </p:nvSpPr>
        <p:spPr>
          <a:xfrm>
            <a:off x="420916" y="1672184"/>
            <a:ext cx="5399313" cy="923330"/>
          </a:xfrm>
          <a:prstGeom prst="rect">
            <a:avLst/>
          </a:prstGeom>
          <a:solidFill>
            <a:schemeClr val="bg1">
              <a:alpha val="61000"/>
            </a:schemeClr>
          </a:solidFill>
        </p:spPr>
        <p:txBody>
          <a:bodyPr wrap="square" rtlCol="0">
            <a:spAutoFit/>
          </a:bodyPr>
          <a:lstStyle/>
          <a:p>
            <a:pPr marL="0" indent="0">
              <a:buNone/>
            </a:pPr>
            <a:r>
              <a:rPr lang="en-US" sz="2000" b="1" dirty="0"/>
              <a:t>The prof’s jokes are </a:t>
            </a:r>
            <a:r>
              <a:rPr lang="en-US" sz="2000" b="1" dirty="0">
                <a:solidFill>
                  <a:srgbClr val="C00000"/>
                </a:solidFill>
              </a:rPr>
              <a:t>bad</a:t>
            </a:r>
            <a:r>
              <a:rPr lang="en-US" sz="2000" b="1" dirty="0"/>
              <a:t> and he can’t make a quiz without an </a:t>
            </a:r>
            <a:r>
              <a:rPr lang="en-US" sz="2000" b="1" dirty="0">
                <a:solidFill>
                  <a:srgbClr val="C00000"/>
                </a:solidFill>
              </a:rPr>
              <a:t>error</a:t>
            </a:r>
            <a:r>
              <a:rPr lang="en-US" sz="2000" b="1" dirty="0"/>
              <a:t> to save his life but I occasionally </a:t>
            </a:r>
            <a:r>
              <a:rPr lang="en-US" sz="2000" b="1" dirty="0">
                <a:solidFill>
                  <a:schemeClr val="accent6"/>
                </a:solidFill>
              </a:rPr>
              <a:t>learn</a:t>
            </a:r>
            <a:r>
              <a:rPr lang="en-US" sz="2000" b="1" dirty="0"/>
              <a:t> some stuff</a:t>
            </a:r>
          </a:p>
        </p:txBody>
      </p:sp>
      <p:graphicFrame>
        <p:nvGraphicFramePr>
          <p:cNvPr id="11" name="Table 10">
            <a:extLst>
              <a:ext uri="{FF2B5EF4-FFF2-40B4-BE49-F238E27FC236}">
                <a16:creationId xmlns:a16="http://schemas.microsoft.com/office/drawing/2014/main" id="{4C7C61AF-EA5D-0F4A-9139-98AF489E6468}"/>
              </a:ext>
            </a:extLst>
          </p:cNvPr>
          <p:cNvGraphicFramePr>
            <a:graphicFrameLocks noGrp="1"/>
          </p:cNvGraphicFramePr>
          <p:nvPr>
            <p:extLst>
              <p:ext uri="{D42A27DB-BD31-4B8C-83A1-F6EECF244321}">
                <p14:modId xmlns:p14="http://schemas.microsoft.com/office/powerpoint/2010/main" val="4086658788"/>
              </p:ext>
            </p:extLst>
          </p:nvPr>
        </p:nvGraphicFramePr>
        <p:xfrm>
          <a:off x="5684883" y="1141672"/>
          <a:ext cx="5732315" cy="4999487"/>
        </p:xfrm>
        <a:graphic>
          <a:graphicData uri="http://schemas.openxmlformats.org/drawingml/2006/table">
            <a:tbl>
              <a:tblPr firstRow="1" bandRow="1">
                <a:tableStyleId>{FABFCF23-3B69-468F-B69F-88F6DE6A72F2}</a:tableStyleId>
              </a:tblPr>
              <a:tblGrid>
                <a:gridCol w="2776971">
                  <a:extLst>
                    <a:ext uri="{9D8B030D-6E8A-4147-A177-3AD203B41FA5}">
                      <a16:colId xmlns:a16="http://schemas.microsoft.com/office/drawing/2014/main" val="4004187701"/>
                    </a:ext>
                  </a:extLst>
                </a:gridCol>
                <a:gridCol w="2955344">
                  <a:extLst>
                    <a:ext uri="{9D8B030D-6E8A-4147-A177-3AD203B41FA5}">
                      <a16:colId xmlns:a16="http://schemas.microsoft.com/office/drawing/2014/main" val="4186257191"/>
                    </a:ext>
                  </a:extLst>
                </a:gridCol>
              </a:tblGrid>
              <a:tr h="501312">
                <a:tc>
                  <a:txBody>
                    <a:bodyPr/>
                    <a:lstStyle/>
                    <a:p>
                      <a:r>
                        <a:rPr lang="en-US" sz="2400" b="1" dirty="0">
                          <a:latin typeface="+mn-lt"/>
                          <a:ea typeface="Open Sans" panose="020B0606030504020204" pitchFamily="34" charset="0"/>
                          <a:cs typeface="Open Sans" panose="020B0606030504020204" pitchFamily="34" charset="0"/>
                        </a:rPr>
                        <a:t>Word</a:t>
                      </a:r>
                    </a:p>
                  </a:txBody>
                  <a:tcPr marL="121920" marR="121920" marT="60960" marB="60960"/>
                </a:tc>
                <a:tc>
                  <a:txBody>
                    <a:bodyPr/>
                    <a:lstStyle/>
                    <a:p>
                      <a:r>
                        <a:rPr lang="en-US" sz="2400" b="1" dirty="0">
                          <a:latin typeface="+mn-lt"/>
                          <a:ea typeface="Open Sans" panose="020B0606030504020204" pitchFamily="34" charset="0"/>
                          <a:cs typeface="Open Sans" panose="020B0606030504020204" pitchFamily="34" charset="0"/>
                        </a:rPr>
                        <a:t>Weight (</a:t>
                      </a:r>
                      <a:r>
                        <a:rPr lang="en-US" sz="2400" b="1" i="1" dirty="0">
                          <a:latin typeface="+mn-lt"/>
                          <a:ea typeface="Open Sans" panose="020B0606030504020204" pitchFamily="34" charset="0"/>
                          <a:cs typeface="Open Sans" panose="020B0606030504020204" pitchFamily="34" charset="0"/>
                        </a:rPr>
                        <a:t>w)</a:t>
                      </a:r>
                      <a:endParaRPr lang="en-US" sz="2400" b="1" dirty="0">
                        <a:latin typeface="+mn-lt"/>
                        <a:ea typeface="Open Sans" panose="020B0606030504020204" pitchFamily="34" charset="0"/>
                        <a:cs typeface="Open Sans" panose="020B0606030504020204" pitchFamily="34" charset="0"/>
                      </a:endParaRPr>
                    </a:p>
                  </a:txBody>
                  <a:tcPr marL="121920" marR="121920" marT="60960" marB="60960"/>
                </a:tc>
                <a:extLst>
                  <a:ext uri="{0D108BD9-81ED-4DB2-BD59-A6C34878D82A}">
                    <a16:rowId xmlns:a16="http://schemas.microsoft.com/office/drawing/2014/main" val="153191448"/>
                  </a:ext>
                </a:extLst>
              </a:tr>
              <a:tr h="501312">
                <a:tc>
                  <a:txBody>
                    <a:bodyPr/>
                    <a:lstStyle/>
                    <a:p>
                      <a:r>
                        <a:rPr lang="en-US" sz="2400" b="1" dirty="0">
                          <a:solidFill>
                            <a:srgbClr val="C00000"/>
                          </a:solidFill>
                          <a:latin typeface="+mn-lt"/>
                          <a:ea typeface="Open Sans" panose="020B0606030504020204" pitchFamily="34" charset="0"/>
                          <a:cs typeface="Open Sans" panose="020B0606030504020204" pitchFamily="34" charset="0"/>
                        </a:rPr>
                        <a:t>garbage</a:t>
                      </a:r>
                    </a:p>
                  </a:txBody>
                  <a:tcPr marL="121920" marR="121920" marT="60960" marB="60960"/>
                </a:tc>
                <a:tc>
                  <a:txBody>
                    <a:bodyPr/>
                    <a:lstStyle/>
                    <a:p>
                      <a:r>
                        <a:rPr lang="en-US" sz="2400" b="1" dirty="0">
                          <a:solidFill>
                            <a:srgbClr val="C00000"/>
                          </a:solidFill>
                          <a:latin typeface="+mn-lt"/>
                          <a:ea typeface="Open Sans" panose="020B0606030504020204" pitchFamily="34" charset="0"/>
                          <a:cs typeface="Open Sans" panose="020B0606030504020204" pitchFamily="34" charset="0"/>
                        </a:rPr>
                        <a:t>-5.0</a:t>
                      </a:r>
                    </a:p>
                  </a:txBody>
                  <a:tcPr marL="121920" marR="121920" marT="60960" marB="60960"/>
                </a:tc>
                <a:extLst>
                  <a:ext uri="{0D108BD9-81ED-4DB2-BD59-A6C34878D82A}">
                    <a16:rowId xmlns:a16="http://schemas.microsoft.com/office/drawing/2014/main" val="1200009552"/>
                  </a:ext>
                </a:extLst>
              </a:tr>
              <a:tr h="501312">
                <a:tc>
                  <a:txBody>
                    <a:bodyPr/>
                    <a:lstStyle/>
                    <a:p>
                      <a:r>
                        <a:rPr lang="en-US" sz="2400" b="1" dirty="0">
                          <a:solidFill>
                            <a:srgbClr val="C00000"/>
                          </a:solidFill>
                          <a:latin typeface="+mn-lt"/>
                          <a:ea typeface="Open Sans" panose="020B0606030504020204" pitchFamily="34" charset="0"/>
                          <a:cs typeface="Open Sans" panose="020B0606030504020204" pitchFamily="34" charset="0"/>
                        </a:rPr>
                        <a:t>bad</a:t>
                      </a:r>
                    </a:p>
                  </a:txBody>
                  <a:tcPr marL="121920" marR="121920" marT="60960" marB="60960"/>
                </a:tc>
                <a:tc>
                  <a:txBody>
                    <a:bodyPr/>
                    <a:lstStyle/>
                    <a:p>
                      <a:r>
                        <a:rPr lang="en-US" sz="2400" b="1" dirty="0">
                          <a:solidFill>
                            <a:srgbClr val="C00000"/>
                          </a:solidFill>
                          <a:latin typeface="+mn-lt"/>
                          <a:ea typeface="Open Sans" panose="020B0606030504020204" pitchFamily="34" charset="0"/>
                          <a:cs typeface="Open Sans" panose="020B0606030504020204" pitchFamily="34" charset="0"/>
                        </a:rPr>
                        <a:t>-3.0</a:t>
                      </a:r>
                    </a:p>
                  </a:txBody>
                  <a:tcPr marL="121920" marR="121920" marT="60960" marB="60960"/>
                </a:tc>
                <a:extLst>
                  <a:ext uri="{0D108BD9-81ED-4DB2-BD59-A6C34878D82A}">
                    <a16:rowId xmlns:a16="http://schemas.microsoft.com/office/drawing/2014/main" val="4005325076"/>
                  </a:ext>
                </a:extLst>
              </a:tr>
              <a:tr h="501312">
                <a:tc>
                  <a:txBody>
                    <a:bodyPr/>
                    <a:lstStyle/>
                    <a:p>
                      <a:r>
                        <a:rPr lang="en-US" sz="2400" b="1" dirty="0">
                          <a:solidFill>
                            <a:srgbClr val="C00000"/>
                          </a:solidFill>
                          <a:latin typeface="+mn-lt"/>
                          <a:ea typeface="Open Sans" panose="020B0606030504020204" pitchFamily="34" charset="0"/>
                          <a:cs typeface="Open Sans" panose="020B0606030504020204" pitchFamily="34" charset="0"/>
                        </a:rPr>
                        <a:t>can’t</a:t>
                      </a:r>
                    </a:p>
                  </a:txBody>
                  <a:tcPr marL="121920" marR="121920" marT="60960" marB="60960"/>
                </a:tc>
                <a:tc>
                  <a:txBody>
                    <a:bodyPr/>
                    <a:lstStyle/>
                    <a:p>
                      <a:r>
                        <a:rPr lang="en-US" sz="2400" b="1" dirty="0">
                          <a:solidFill>
                            <a:srgbClr val="C00000"/>
                          </a:solidFill>
                          <a:latin typeface="+mn-lt"/>
                          <a:ea typeface="Open Sans" panose="020B0606030504020204" pitchFamily="34" charset="0"/>
                          <a:cs typeface="Open Sans" panose="020B0606030504020204" pitchFamily="34" charset="0"/>
                        </a:rPr>
                        <a:t>-0.5</a:t>
                      </a:r>
                    </a:p>
                  </a:txBody>
                  <a:tcPr marL="121920" marR="121920" marT="60960" marB="60960"/>
                </a:tc>
                <a:extLst>
                  <a:ext uri="{0D108BD9-81ED-4DB2-BD59-A6C34878D82A}">
                    <a16:rowId xmlns:a16="http://schemas.microsoft.com/office/drawing/2014/main" val="3178846047"/>
                  </a:ext>
                </a:extLst>
              </a:tr>
              <a:tr h="501312">
                <a:tc>
                  <a:txBody>
                    <a:bodyPr/>
                    <a:lstStyle/>
                    <a:p>
                      <a:r>
                        <a:rPr lang="en-US" sz="2400" b="1" dirty="0">
                          <a:solidFill>
                            <a:srgbClr val="C00000"/>
                          </a:solidFill>
                          <a:latin typeface="+mn-lt"/>
                          <a:ea typeface="Open Sans" panose="020B0606030504020204" pitchFamily="34" charset="0"/>
                          <a:cs typeface="Open Sans" panose="020B0606030504020204" pitchFamily="34" charset="0"/>
                        </a:rPr>
                        <a:t>bad</a:t>
                      </a:r>
                    </a:p>
                  </a:txBody>
                  <a:tcPr marL="121920" marR="121920" marT="60960" marB="60960"/>
                </a:tc>
                <a:tc>
                  <a:txBody>
                    <a:bodyPr/>
                    <a:lstStyle/>
                    <a:p>
                      <a:r>
                        <a:rPr lang="en-US" sz="2400" b="1" dirty="0">
                          <a:solidFill>
                            <a:srgbClr val="C00000"/>
                          </a:solidFill>
                          <a:latin typeface="+mn-lt"/>
                          <a:ea typeface="Open Sans" panose="020B0606030504020204" pitchFamily="34" charset="0"/>
                          <a:cs typeface="Open Sans" panose="020B0606030504020204" pitchFamily="34" charset="0"/>
                        </a:rPr>
                        <a:t>-3.0</a:t>
                      </a:r>
                    </a:p>
                  </a:txBody>
                  <a:tcPr marL="121920" marR="121920" marT="60960" marB="60960"/>
                </a:tc>
                <a:extLst>
                  <a:ext uri="{0D108BD9-81ED-4DB2-BD59-A6C34878D82A}">
                    <a16:rowId xmlns:a16="http://schemas.microsoft.com/office/drawing/2014/main" val="3889663812"/>
                  </a:ext>
                </a:extLst>
              </a:tr>
              <a:tr h="501312">
                <a:tc>
                  <a:txBody>
                    <a:bodyPr/>
                    <a:lstStyle/>
                    <a:p>
                      <a:r>
                        <a:rPr lang="en-US" sz="2400" b="1" dirty="0">
                          <a:solidFill>
                            <a:srgbClr val="C00000"/>
                          </a:solidFill>
                          <a:latin typeface="+mn-lt"/>
                          <a:ea typeface="Open Sans" panose="020B0606030504020204" pitchFamily="34" charset="0"/>
                          <a:cs typeface="Open Sans" panose="020B0606030504020204" pitchFamily="34" charset="0"/>
                        </a:rPr>
                        <a:t>error</a:t>
                      </a:r>
                    </a:p>
                  </a:txBody>
                  <a:tcPr marL="121920" marR="121920" marT="60960" marB="60960"/>
                </a:tc>
                <a:tc>
                  <a:txBody>
                    <a:bodyPr/>
                    <a:lstStyle/>
                    <a:p>
                      <a:r>
                        <a:rPr lang="en-US" sz="2400" b="1" dirty="0">
                          <a:solidFill>
                            <a:srgbClr val="C00000"/>
                          </a:solidFill>
                          <a:latin typeface="+mn-lt"/>
                          <a:ea typeface="Open Sans" panose="020B0606030504020204" pitchFamily="34" charset="0"/>
                          <a:cs typeface="Open Sans" panose="020B0606030504020204" pitchFamily="34" charset="0"/>
                        </a:rPr>
                        <a:t>-2.1</a:t>
                      </a:r>
                    </a:p>
                  </a:txBody>
                  <a:tcPr marL="121920" marR="121920" marT="60960" marB="60960"/>
                </a:tc>
                <a:extLst>
                  <a:ext uri="{0D108BD9-81ED-4DB2-BD59-A6C34878D82A}">
                    <a16:rowId xmlns:a16="http://schemas.microsoft.com/office/drawing/2014/main" val="1140707831"/>
                  </a:ext>
                </a:extLst>
              </a:tr>
              <a:tr h="501312">
                <a:tc>
                  <a:txBody>
                    <a:bodyPr/>
                    <a:lstStyle/>
                    <a:p>
                      <a:r>
                        <a:rPr lang="en-US" sz="2400" b="1" dirty="0">
                          <a:solidFill>
                            <a:schemeClr val="accent6">
                              <a:lumMod val="75000"/>
                            </a:schemeClr>
                          </a:solidFill>
                          <a:latin typeface="+mn-lt"/>
                          <a:ea typeface="Open Sans" panose="020B0606030504020204" pitchFamily="34" charset="0"/>
                          <a:cs typeface="Open Sans" panose="020B0606030504020204" pitchFamily="34" charset="0"/>
                        </a:rPr>
                        <a:t>learn</a:t>
                      </a:r>
                    </a:p>
                  </a:txBody>
                  <a:tcPr marL="121920" marR="121920" marT="60960" marB="60960"/>
                </a:tc>
                <a:tc>
                  <a:txBody>
                    <a:bodyPr/>
                    <a:lstStyle/>
                    <a:p>
                      <a:r>
                        <a:rPr lang="en-US" sz="2400" b="1" dirty="0">
                          <a:solidFill>
                            <a:schemeClr val="accent6">
                              <a:lumMod val="75000"/>
                            </a:schemeClr>
                          </a:solidFill>
                          <a:latin typeface="+mn-lt"/>
                          <a:ea typeface="Open Sans" panose="020B0606030504020204" pitchFamily="34" charset="0"/>
                          <a:cs typeface="Open Sans" panose="020B0606030504020204" pitchFamily="34" charset="0"/>
                        </a:rPr>
                        <a:t>3.0</a:t>
                      </a:r>
                    </a:p>
                  </a:txBody>
                  <a:tcPr marL="121920" marR="121920" marT="60960" marB="60960"/>
                </a:tc>
                <a:extLst>
                  <a:ext uri="{0D108BD9-81ED-4DB2-BD59-A6C34878D82A}">
                    <a16:rowId xmlns:a16="http://schemas.microsoft.com/office/drawing/2014/main" val="2061231382"/>
                  </a:ext>
                </a:extLst>
              </a:tr>
              <a:tr h="880703">
                <a:tc>
                  <a:txBody>
                    <a:bodyPr/>
                    <a:lstStyle/>
                    <a:p>
                      <a:r>
                        <a:rPr lang="en-US" sz="2400" b="1" dirty="0">
                          <a:solidFill>
                            <a:schemeClr val="accent6">
                              <a:lumMod val="75000"/>
                            </a:schemeClr>
                          </a:solidFill>
                          <a:latin typeface="+mn-lt"/>
                          <a:ea typeface="Open Sans" panose="020B0606030504020204" pitchFamily="34" charset="0"/>
                          <a:cs typeface="Open Sans" panose="020B0606030504020204" pitchFamily="34" charset="0"/>
                        </a:rPr>
                        <a:t>greatest</a:t>
                      </a:r>
                    </a:p>
                  </a:txBody>
                  <a:tcPr marL="121920" marR="121920" marT="60960" marB="60960"/>
                </a:tc>
                <a:tc>
                  <a:txBody>
                    <a:bodyPr/>
                    <a:lstStyle/>
                    <a:p>
                      <a:r>
                        <a:rPr lang="en-US" sz="2400" b="1" dirty="0">
                          <a:solidFill>
                            <a:schemeClr val="accent6">
                              <a:lumMod val="75000"/>
                            </a:schemeClr>
                          </a:solidFill>
                          <a:latin typeface="+mn-lt"/>
                          <a:ea typeface="Open Sans" panose="020B0606030504020204" pitchFamily="34" charset="0"/>
                          <a:cs typeface="Open Sans" panose="020B0606030504020204" pitchFamily="34" charset="0"/>
                        </a:rPr>
                        <a:t>4.0</a:t>
                      </a:r>
                    </a:p>
                  </a:txBody>
                  <a:tcPr marL="121920" marR="121920" marT="60960" marB="60960"/>
                </a:tc>
                <a:extLst>
                  <a:ext uri="{0D108BD9-81ED-4DB2-BD59-A6C34878D82A}">
                    <a16:rowId xmlns:a16="http://schemas.microsoft.com/office/drawing/2014/main" val="838335394"/>
                  </a:ext>
                </a:extLst>
              </a:tr>
              <a:tr h="501312">
                <a:tc>
                  <a:txBody>
                    <a:bodyPr/>
                    <a:lstStyle/>
                    <a:p>
                      <a:r>
                        <a:rPr lang="en-US" sz="1600" b="1" dirty="0">
                          <a:solidFill>
                            <a:schemeClr val="tx2">
                              <a:lumMod val="50000"/>
                            </a:schemeClr>
                          </a:solidFill>
                          <a:latin typeface="+mn-lt"/>
                          <a:ea typeface="Open Sans" panose="020B0606030504020204" pitchFamily="34" charset="0"/>
                          <a:cs typeface="Open Sans" panose="020B0606030504020204" pitchFamily="34" charset="0"/>
                        </a:rPr>
                        <a:t>Arguably, human, professor, handwriting, …</a:t>
                      </a:r>
                    </a:p>
                  </a:txBody>
                  <a:tcPr marL="121920" marR="121920" marT="60960" marB="60960"/>
                </a:tc>
                <a:tc>
                  <a:txBody>
                    <a:bodyPr/>
                    <a:lstStyle/>
                    <a:p>
                      <a:r>
                        <a:rPr lang="en-US" sz="2400" b="1" dirty="0">
                          <a:solidFill>
                            <a:schemeClr val="tx2">
                              <a:lumMod val="50000"/>
                            </a:schemeClr>
                          </a:solidFill>
                          <a:latin typeface="+mn-lt"/>
                          <a:ea typeface="Open Sans" panose="020B0606030504020204" pitchFamily="34" charset="0"/>
                          <a:cs typeface="Open Sans" panose="020B0606030504020204" pitchFamily="34" charset="0"/>
                        </a:rPr>
                        <a:t>0.0</a:t>
                      </a:r>
                    </a:p>
                  </a:txBody>
                  <a:tcPr marL="121920" marR="121920" marT="60960" marB="60960"/>
                </a:tc>
                <a:extLst>
                  <a:ext uri="{0D108BD9-81ED-4DB2-BD59-A6C34878D82A}">
                    <a16:rowId xmlns:a16="http://schemas.microsoft.com/office/drawing/2014/main" val="242932067"/>
                  </a:ext>
                </a:extLst>
              </a:tr>
            </a:tbl>
          </a:graphicData>
        </a:graphic>
      </p:graphicFrame>
      <p:sp>
        <p:nvSpPr>
          <p:cNvPr id="13" name="Rectangle 12">
            <a:extLst>
              <a:ext uri="{FF2B5EF4-FFF2-40B4-BE49-F238E27FC236}">
                <a16:creationId xmlns:a16="http://schemas.microsoft.com/office/drawing/2014/main" id="{8F0BBA64-90AF-A449-9730-6927151611FF}"/>
              </a:ext>
            </a:extLst>
          </p:cNvPr>
          <p:cNvSpPr/>
          <p:nvPr/>
        </p:nvSpPr>
        <p:spPr>
          <a:xfrm>
            <a:off x="2095248" y="6471650"/>
            <a:ext cx="8924259" cy="369332"/>
          </a:xfrm>
          <a:prstGeom prst="rect">
            <a:avLst/>
          </a:prstGeom>
          <a:solidFill>
            <a:schemeClr val="bg1"/>
          </a:solidFill>
        </p:spPr>
        <p:txBody>
          <a:bodyPr wrap="square">
            <a:spAutoFit/>
          </a:bodyPr>
          <a:lstStyle/>
          <a:p>
            <a:r>
              <a:rPr lang="en-US" b="1" dirty="0">
                <a:solidFill>
                  <a:srgbClr val="7030A0"/>
                </a:solidFill>
              </a:rPr>
              <a:t>Adapted from: https://</a:t>
            </a:r>
            <a:r>
              <a:rPr lang="en-US" b="1" dirty="0" err="1">
                <a:solidFill>
                  <a:srgbClr val="7030A0"/>
                </a:solidFill>
              </a:rPr>
              <a:t>courses.cs.washington.edu</a:t>
            </a:r>
            <a:r>
              <a:rPr lang="en-US" b="1" dirty="0">
                <a:solidFill>
                  <a:srgbClr val="7030A0"/>
                </a:solidFill>
              </a:rPr>
              <a:t>/courses/cse416/21sp/</a:t>
            </a:r>
          </a:p>
        </p:txBody>
      </p:sp>
    </p:spTree>
    <p:extLst>
      <p:ext uri="{BB962C8B-B14F-4D97-AF65-F5344CB8AC3E}">
        <p14:creationId xmlns:p14="http://schemas.microsoft.com/office/powerpoint/2010/main" val="1348548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79793A-52B2-F642-87FE-51565739E04A}"/>
              </a:ext>
            </a:extLst>
          </p:cNvPr>
          <p:cNvSpPr>
            <a:spLocks noGrp="1"/>
          </p:cNvSpPr>
          <p:nvPr>
            <p:ph type="sldNum" sz="quarter" idx="12"/>
          </p:nvPr>
        </p:nvSpPr>
        <p:spPr/>
        <p:txBody>
          <a:bodyPr/>
          <a:lstStyle/>
          <a:p>
            <a:fld id="{6088BDBC-A55A-0D4E-9238-49D16FB07DCD}" type="slidenum">
              <a:rPr lang="en-US" smtClean="0"/>
              <a:pPr/>
              <a:t>19</a:t>
            </a:fld>
            <a:endParaRPr lang="en-US"/>
          </a:p>
        </p:txBody>
      </p:sp>
      <p:sp>
        <p:nvSpPr>
          <p:cNvPr id="8" name="Title 1">
            <a:extLst>
              <a:ext uri="{FF2B5EF4-FFF2-40B4-BE49-F238E27FC236}">
                <a16:creationId xmlns:a16="http://schemas.microsoft.com/office/drawing/2014/main" id="{F935B875-FED9-F94A-A88D-21C241CFA28F}"/>
              </a:ext>
            </a:extLst>
          </p:cNvPr>
          <p:cNvSpPr>
            <a:spLocks noGrp="1"/>
          </p:cNvSpPr>
          <p:nvPr>
            <p:ph type="title"/>
          </p:nvPr>
        </p:nvSpPr>
        <p:spPr>
          <a:xfrm>
            <a:off x="678078" y="165430"/>
            <a:ext cx="11296207" cy="863600"/>
          </a:xfrm>
        </p:spPr>
        <p:txBody>
          <a:bodyPr>
            <a:normAutofit/>
          </a:bodyPr>
          <a:lstStyle/>
          <a:p>
            <a:r>
              <a:rPr lang="en-US" dirty="0"/>
              <a:t>Approach 1, Step 4</a:t>
            </a:r>
          </a:p>
        </p:txBody>
      </p:sp>
      <p:sp>
        <p:nvSpPr>
          <p:cNvPr id="10" name="Content Placeholder 4">
            <a:extLst>
              <a:ext uri="{FF2B5EF4-FFF2-40B4-BE49-F238E27FC236}">
                <a16:creationId xmlns:a16="http://schemas.microsoft.com/office/drawing/2014/main" id="{1B85D65F-5073-0B4A-93CA-8DEF743AB9CA}"/>
              </a:ext>
            </a:extLst>
          </p:cNvPr>
          <p:cNvSpPr txBox="1">
            <a:spLocks noGrp="1"/>
          </p:cNvSpPr>
          <p:nvPr>
            <p:ph idx="1"/>
          </p:nvPr>
        </p:nvSpPr>
        <p:spPr>
          <a:xfrm>
            <a:off x="4005480" y="1593912"/>
            <a:ext cx="3860798" cy="1200329"/>
          </a:xfrm>
          <a:prstGeom prst="rect">
            <a:avLst/>
          </a:prstGeom>
          <a:solidFill>
            <a:schemeClr val="bg1">
              <a:alpha val="61000"/>
            </a:schemeClr>
          </a:solidFill>
        </p:spPr>
        <p:txBody>
          <a:bodyPr wrap="square" rtlCol="0">
            <a:spAutoFit/>
          </a:bodyPr>
          <a:lstStyle/>
          <a:p>
            <a:pPr marL="0" indent="0">
              <a:buNone/>
            </a:pPr>
            <a:r>
              <a:rPr lang="en-US" sz="2000" b="1" dirty="0"/>
              <a:t>The prof’s jokes are </a:t>
            </a:r>
            <a:r>
              <a:rPr lang="en-US" sz="2000" b="1" dirty="0">
                <a:solidFill>
                  <a:srgbClr val="C00000"/>
                </a:solidFill>
              </a:rPr>
              <a:t>bad</a:t>
            </a:r>
            <a:r>
              <a:rPr lang="en-US" sz="2000" b="1" dirty="0"/>
              <a:t> and he can’t make a quiz without an </a:t>
            </a:r>
            <a:r>
              <a:rPr lang="en-US" sz="2000" b="1" dirty="0">
                <a:solidFill>
                  <a:srgbClr val="C00000"/>
                </a:solidFill>
              </a:rPr>
              <a:t>error</a:t>
            </a:r>
            <a:r>
              <a:rPr lang="en-US" sz="2000" b="1" dirty="0"/>
              <a:t> to save his life but I occasionally </a:t>
            </a:r>
            <a:r>
              <a:rPr lang="en-US" sz="2000" b="1" dirty="0">
                <a:solidFill>
                  <a:schemeClr val="accent6"/>
                </a:solidFill>
              </a:rPr>
              <a:t>learn</a:t>
            </a:r>
            <a:r>
              <a:rPr lang="en-US" sz="2000" b="1" dirty="0"/>
              <a:t> some stuff</a:t>
            </a:r>
          </a:p>
        </p:txBody>
      </p:sp>
      <p:pic>
        <p:nvPicPr>
          <p:cNvPr id="6" name="Picture 5">
            <a:extLst>
              <a:ext uri="{FF2B5EF4-FFF2-40B4-BE49-F238E27FC236}">
                <a16:creationId xmlns:a16="http://schemas.microsoft.com/office/drawing/2014/main" id="{FE7FCF74-D853-0B4C-AC6D-EF72E77F72BA}"/>
              </a:ext>
            </a:extLst>
          </p:cNvPr>
          <p:cNvPicPr>
            <a:picLocks noChangeAspect="1"/>
          </p:cNvPicPr>
          <p:nvPr/>
        </p:nvPicPr>
        <p:blipFill>
          <a:blip r:embed="rId2"/>
          <a:stretch>
            <a:fillRect/>
          </a:stretch>
        </p:blipFill>
        <p:spPr>
          <a:xfrm>
            <a:off x="2198498" y="4658001"/>
            <a:ext cx="6972770" cy="863600"/>
          </a:xfrm>
          <a:prstGeom prst="rect">
            <a:avLst/>
          </a:prstGeom>
        </p:spPr>
      </p:pic>
      <p:sp>
        <p:nvSpPr>
          <p:cNvPr id="7" name="TextBox 6">
            <a:extLst>
              <a:ext uri="{FF2B5EF4-FFF2-40B4-BE49-F238E27FC236}">
                <a16:creationId xmlns:a16="http://schemas.microsoft.com/office/drawing/2014/main" id="{12EE6C1D-DE29-F842-98BF-DC8557D9BDB2}"/>
              </a:ext>
            </a:extLst>
          </p:cNvPr>
          <p:cNvSpPr txBox="1"/>
          <p:nvPr/>
        </p:nvSpPr>
        <p:spPr>
          <a:xfrm>
            <a:off x="188686" y="1576124"/>
            <a:ext cx="3396342" cy="1200329"/>
          </a:xfrm>
          <a:prstGeom prst="rect">
            <a:avLst/>
          </a:prstGeom>
          <a:solidFill>
            <a:schemeClr val="bg1">
              <a:alpha val="30000"/>
            </a:schemeClr>
          </a:solidFill>
        </p:spPr>
        <p:txBody>
          <a:bodyPr wrap="square" rtlCol="0">
            <a:spAutoFit/>
          </a:bodyPr>
          <a:lstStyle/>
          <a:p>
            <a:r>
              <a:rPr lang="en-US" b="1" dirty="0">
                <a:solidFill>
                  <a:schemeClr val="accent4"/>
                </a:solidFill>
              </a:rPr>
              <a:t>This class is </a:t>
            </a:r>
            <a:r>
              <a:rPr lang="en-US" b="1" dirty="0">
                <a:solidFill>
                  <a:srgbClr val="C00000"/>
                </a:solidFill>
              </a:rPr>
              <a:t>garbage</a:t>
            </a:r>
            <a:r>
              <a:rPr lang="en-US" b="1" dirty="0">
                <a:solidFill>
                  <a:schemeClr val="accent4"/>
                </a:solidFill>
              </a:rPr>
              <a:t>. The professor makes </a:t>
            </a:r>
            <a:r>
              <a:rPr lang="en-US" b="1" dirty="0">
                <a:solidFill>
                  <a:srgbClr val="C00000"/>
                </a:solidFill>
              </a:rPr>
              <a:t>bad</a:t>
            </a:r>
            <a:r>
              <a:rPr lang="en-US" b="1" dirty="0">
                <a:solidFill>
                  <a:schemeClr val="accent4"/>
                </a:solidFill>
              </a:rPr>
              <a:t> jokes and I </a:t>
            </a:r>
            <a:r>
              <a:rPr lang="en-US" b="1" dirty="0">
                <a:solidFill>
                  <a:srgbClr val="C00000"/>
                </a:solidFill>
              </a:rPr>
              <a:t>can’t</a:t>
            </a:r>
            <a:r>
              <a:rPr lang="en-US" b="1" dirty="0">
                <a:solidFill>
                  <a:schemeClr val="accent4"/>
                </a:solidFill>
              </a:rPr>
              <a:t> read his handwriting</a:t>
            </a:r>
          </a:p>
        </p:txBody>
      </p:sp>
      <p:sp>
        <p:nvSpPr>
          <p:cNvPr id="9" name="TextBox 8">
            <a:extLst>
              <a:ext uri="{FF2B5EF4-FFF2-40B4-BE49-F238E27FC236}">
                <a16:creationId xmlns:a16="http://schemas.microsoft.com/office/drawing/2014/main" id="{28F13AD4-D4EC-1848-A7AB-E8D2552E806E}"/>
              </a:ext>
            </a:extLst>
          </p:cNvPr>
          <p:cNvSpPr txBox="1"/>
          <p:nvPr/>
        </p:nvSpPr>
        <p:spPr>
          <a:xfrm>
            <a:off x="8040915" y="1549985"/>
            <a:ext cx="3396342" cy="1477328"/>
          </a:xfrm>
          <a:prstGeom prst="rect">
            <a:avLst/>
          </a:prstGeom>
          <a:solidFill>
            <a:schemeClr val="bg1">
              <a:alpha val="30000"/>
            </a:schemeClr>
          </a:solidFill>
        </p:spPr>
        <p:txBody>
          <a:bodyPr wrap="square" rtlCol="0">
            <a:spAutoFit/>
          </a:bodyPr>
          <a:lstStyle/>
          <a:p>
            <a:r>
              <a:rPr lang="en-US" b="1" dirty="0">
                <a:solidFill>
                  <a:srgbClr val="4372C4"/>
                </a:solidFill>
              </a:rPr>
              <a:t>Arguably the </a:t>
            </a:r>
            <a:r>
              <a:rPr lang="en-US" b="1" dirty="0">
                <a:solidFill>
                  <a:schemeClr val="accent6"/>
                </a:solidFill>
              </a:rPr>
              <a:t>greatest</a:t>
            </a:r>
            <a:r>
              <a:rPr lang="en-US" b="1" dirty="0">
                <a:solidFill>
                  <a:srgbClr val="4372C4"/>
                </a:solidFill>
              </a:rPr>
              <a:t> moments in human history have come when Kenny takes the floor for 4/574 each week</a:t>
            </a:r>
          </a:p>
        </p:txBody>
      </p:sp>
      <p:sp>
        <p:nvSpPr>
          <p:cNvPr id="12" name="Rectangle 11">
            <a:extLst>
              <a:ext uri="{FF2B5EF4-FFF2-40B4-BE49-F238E27FC236}">
                <a16:creationId xmlns:a16="http://schemas.microsoft.com/office/drawing/2014/main" id="{55271389-F98F-8345-82F8-960D30C7F78F}"/>
              </a:ext>
            </a:extLst>
          </p:cNvPr>
          <p:cNvSpPr/>
          <p:nvPr/>
        </p:nvSpPr>
        <p:spPr>
          <a:xfrm>
            <a:off x="2095248" y="6471650"/>
            <a:ext cx="8924259" cy="369332"/>
          </a:xfrm>
          <a:prstGeom prst="rect">
            <a:avLst/>
          </a:prstGeom>
          <a:solidFill>
            <a:schemeClr val="bg1"/>
          </a:solidFill>
        </p:spPr>
        <p:txBody>
          <a:bodyPr wrap="square">
            <a:spAutoFit/>
          </a:bodyPr>
          <a:lstStyle/>
          <a:p>
            <a:r>
              <a:rPr lang="en-US" b="1" dirty="0">
                <a:solidFill>
                  <a:srgbClr val="7030A0"/>
                </a:solidFill>
              </a:rPr>
              <a:t>Adapted from: https://</a:t>
            </a:r>
            <a:r>
              <a:rPr lang="en-US" b="1" dirty="0" err="1">
                <a:solidFill>
                  <a:srgbClr val="7030A0"/>
                </a:solidFill>
              </a:rPr>
              <a:t>courses.cs.washington.edu</a:t>
            </a:r>
            <a:r>
              <a:rPr lang="en-US" b="1" dirty="0">
                <a:solidFill>
                  <a:srgbClr val="7030A0"/>
                </a:solidFill>
              </a:rPr>
              <a:t>/courses/cse416/21sp/</a:t>
            </a:r>
          </a:p>
        </p:txBody>
      </p:sp>
    </p:spTree>
    <p:extLst>
      <p:ext uri="{BB962C8B-B14F-4D97-AF65-F5344CB8AC3E}">
        <p14:creationId xmlns:p14="http://schemas.microsoft.com/office/powerpoint/2010/main" val="518775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4E14D9-B874-01C1-DF18-BCCADD683257}"/>
              </a:ext>
            </a:extLst>
          </p:cNvPr>
          <p:cNvSpPr>
            <a:spLocks noGrp="1"/>
          </p:cNvSpPr>
          <p:nvPr>
            <p:ph type="sldNum" sz="quarter" idx="12"/>
          </p:nvPr>
        </p:nvSpPr>
        <p:spPr/>
        <p:txBody>
          <a:bodyPr/>
          <a:lstStyle/>
          <a:p>
            <a:fld id="{6088BDBC-A55A-0D4E-9238-49D16FB07DCD}" type="slidenum">
              <a:rPr lang="en-US" smtClean="0"/>
              <a:pPr/>
              <a:t>2</a:t>
            </a:fld>
            <a:endParaRPr lang="en-US"/>
          </a:p>
        </p:txBody>
      </p:sp>
      <p:pic>
        <p:nvPicPr>
          <p:cNvPr id="3" name="Picture 2">
            <a:extLst>
              <a:ext uri="{FF2B5EF4-FFF2-40B4-BE49-F238E27FC236}">
                <a16:creationId xmlns:a16="http://schemas.microsoft.com/office/drawing/2014/main" id="{5B9D0D3B-B6BD-2E55-ADD4-9210AAD694B6}"/>
              </a:ext>
            </a:extLst>
          </p:cNvPr>
          <p:cNvPicPr>
            <a:picLocks noChangeAspect="1"/>
          </p:cNvPicPr>
          <p:nvPr/>
        </p:nvPicPr>
        <p:blipFill>
          <a:blip r:embed="rId2"/>
          <a:stretch>
            <a:fillRect/>
          </a:stretch>
        </p:blipFill>
        <p:spPr>
          <a:xfrm>
            <a:off x="1440873" y="606867"/>
            <a:ext cx="8770578" cy="5149697"/>
          </a:xfrm>
          <a:prstGeom prst="rect">
            <a:avLst/>
          </a:prstGeom>
        </p:spPr>
      </p:pic>
    </p:spTree>
    <p:extLst>
      <p:ext uri="{BB962C8B-B14F-4D97-AF65-F5344CB8AC3E}">
        <p14:creationId xmlns:p14="http://schemas.microsoft.com/office/powerpoint/2010/main" val="1755135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E9DBD-97BD-914D-BE2B-5155FDDBE29D}"/>
              </a:ext>
            </a:extLst>
          </p:cNvPr>
          <p:cNvSpPr>
            <a:spLocks noGrp="1"/>
          </p:cNvSpPr>
          <p:nvPr>
            <p:ph type="title"/>
          </p:nvPr>
        </p:nvSpPr>
        <p:spPr/>
        <p:txBody>
          <a:bodyPr/>
          <a:lstStyle/>
          <a:p>
            <a:r>
              <a:rPr lang="en-US" dirty="0"/>
              <a:t>Cool!</a:t>
            </a:r>
          </a:p>
        </p:txBody>
      </p:sp>
      <p:sp>
        <p:nvSpPr>
          <p:cNvPr id="3" name="Content Placeholder 2">
            <a:extLst>
              <a:ext uri="{FF2B5EF4-FFF2-40B4-BE49-F238E27FC236}">
                <a16:creationId xmlns:a16="http://schemas.microsoft.com/office/drawing/2014/main" id="{C28BB881-79AD-9B44-8F98-797FD3EB41A2}"/>
              </a:ext>
            </a:extLst>
          </p:cNvPr>
          <p:cNvSpPr>
            <a:spLocks noGrp="1"/>
          </p:cNvSpPr>
          <p:nvPr>
            <p:ph idx="1"/>
          </p:nvPr>
        </p:nvSpPr>
        <p:spPr>
          <a:xfrm>
            <a:off x="678078" y="1449408"/>
            <a:ext cx="9888321" cy="4351338"/>
          </a:xfrm>
        </p:spPr>
        <p:txBody>
          <a:bodyPr>
            <a:normAutofit/>
          </a:bodyPr>
          <a:lstStyle/>
          <a:p>
            <a:r>
              <a:rPr lang="en-US" sz="4000" dirty="0"/>
              <a:t>We have built our first classifier!</a:t>
            </a:r>
          </a:p>
          <a:p>
            <a:r>
              <a:rPr lang="en-US" sz="4000" b="1" dirty="0"/>
              <a:t>Quiz: </a:t>
            </a:r>
            <a:r>
              <a:rPr lang="en-US" sz="4000" dirty="0"/>
              <a:t>Did this classifier use (training) data at all?</a:t>
            </a:r>
          </a:p>
          <a:p>
            <a:r>
              <a:rPr lang="en-US" sz="4000" b="1" dirty="0"/>
              <a:t>How could it have used data to inform the model?</a:t>
            </a:r>
          </a:p>
        </p:txBody>
      </p:sp>
      <p:sp>
        <p:nvSpPr>
          <p:cNvPr id="4" name="Slide Number Placeholder 3">
            <a:extLst>
              <a:ext uri="{FF2B5EF4-FFF2-40B4-BE49-F238E27FC236}">
                <a16:creationId xmlns:a16="http://schemas.microsoft.com/office/drawing/2014/main" id="{06C3928B-C6EA-F84D-8CE1-3278D4F1C75F}"/>
              </a:ext>
            </a:extLst>
          </p:cNvPr>
          <p:cNvSpPr>
            <a:spLocks noGrp="1"/>
          </p:cNvSpPr>
          <p:nvPr>
            <p:ph type="sldNum" sz="quarter" idx="12"/>
          </p:nvPr>
        </p:nvSpPr>
        <p:spPr/>
        <p:txBody>
          <a:bodyPr/>
          <a:lstStyle/>
          <a:p>
            <a:fld id="{6088BDBC-A55A-0D4E-9238-49D16FB07DCD}" type="slidenum">
              <a:rPr lang="en-US" smtClean="0"/>
              <a:pPr/>
              <a:t>20</a:t>
            </a:fld>
            <a:endParaRPr lang="en-US"/>
          </a:p>
        </p:txBody>
      </p:sp>
    </p:spTree>
    <p:extLst>
      <p:ext uri="{BB962C8B-B14F-4D97-AF65-F5344CB8AC3E}">
        <p14:creationId xmlns:p14="http://schemas.microsoft.com/office/powerpoint/2010/main" val="4027632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E9DBD-97BD-914D-BE2B-5155FDDBE29D}"/>
              </a:ext>
            </a:extLst>
          </p:cNvPr>
          <p:cNvSpPr>
            <a:spLocks noGrp="1"/>
          </p:cNvSpPr>
          <p:nvPr>
            <p:ph type="title"/>
          </p:nvPr>
        </p:nvSpPr>
        <p:spPr>
          <a:xfrm>
            <a:off x="678079" y="165430"/>
            <a:ext cx="11383292" cy="863600"/>
          </a:xfrm>
        </p:spPr>
        <p:txBody>
          <a:bodyPr>
            <a:normAutofit fontScale="90000"/>
          </a:bodyPr>
          <a:lstStyle/>
          <a:p>
            <a:r>
              <a:rPr lang="en-US" dirty="0"/>
              <a:t>…Put another way, how to learn word weights?</a:t>
            </a:r>
          </a:p>
        </p:txBody>
      </p:sp>
      <p:sp>
        <p:nvSpPr>
          <p:cNvPr id="4" name="Slide Number Placeholder 3">
            <a:extLst>
              <a:ext uri="{FF2B5EF4-FFF2-40B4-BE49-F238E27FC236}">
                <a16:creationId xmlns:a16="http://schemas.microsoft.com/office/drawing/2014/main" id="{06C3928B-C6EA-F84D-8CE1-3278D4F1C75F}"/>
              </a:ext>
            </a:extLst>
          </p:cNvPr>
          <p:cNvSpPr>
            <a:spLocks noGrp="1"/>
          </p:cNvSpPr>
          <p:nvPr>
            <p:ph type="sldNum" sz="quarter" idx="12"/>
          </p:nvPr>
        </p:nvSpPr>
        <p:spPr/>
        <p:txBody>
          <a:bodyPr/>
          <a:lstStyle/>
          <a:p>
            <a:fld id="{6088BDBC-A55A-0D4E-9238-49D16FB07DCD}" type="slidenum">
              <a:rPr lang="en-US" smtClean="0"/>
              <a:pPr/>
              <a:t>21</a:t>
            </a:fld>
            <a:endParaRPr lang="en-US"/>
          </a:p>
        </p:txBody>
      </p:sp>
      <p:sp>
        <p:nvSpPr>
          <p:cNvPr id="6" name="Rectangle 5">
            <a:extLst>
              <a:ext uri="{FF2B5EF4-FFF2-40B4-BE49-F238E27FC236}">
                <a16:creationId xmlns:a16="http://schemas.microsoft.com/office/drawing/2014/main" id="{7DB5B695-D7D2-7E47-B47E-A5C548BC1022}"/>
              </a:ext>
            </a:extLst>
          </p:cNvPr>
          <p:cNvSpPr/>
          <p:nvPr/>
        </p:nvSpPr>
        <p:spPr>
          <a:xfrm>
            <a:off x="8330737" y="5740941"/>
            <a:ext cx="1558440" cy="369332"/>
          </a:xfrm>
          <a:prstGeom prst="rect">
            <a:avLst/>
          </a:prstGeom>
        </p:spPr>
        <p:txBody>
          <a:bodyPr wrap="none">
            <a:spAutoFit/>
          </a:bodyPr>
          <a:lstStyle/>
          <a:p>
            <a:r>
              <a:rPr lang="en-US" b="1" dirty="0"/>
              <a:t>CIML, pg. 43</a:t>
            </a:r>
          </a:p>
        </p:txBody>
      </p:sp>
    </p:spTree>
    <p:extLst>
      <p:ext uri="{BB962C8B-B14F-4D97-AF65-F5344CB8AC3E}">
        <p14:creationId xmlns:p14="http://schemas.microsoft.com/office/powerpoint/2010/main" val="2573413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E9DBD-97BD-914D-BE2B-5155FDDBE29D}"/>
              </a:ext>
            </a:extLst>
          </p:cNvPr>
          <p:cNvSpPr>
            <a:spLocks noGrp="1"/>
          </p:cNvSpPr>
          <p:nvPr>
            <p:ph type="title"/>
          </p:nvPr>
        </p:nvSpPr>
        <p:spPr>
          <a:xfrm>
            <a:off x="678079" y="165430"/>
            <a:ext cx="11383292" cy="863600"/>
          </a:xfrm>
        </p:spPr>
        <p:txBody>
          <a:bodyPr>
            <a:normAutofit fontScale="90000"/>
          </a:bodyPr>
          <a:lstStyle/>
          <a:p>
            <a:r>
              <a:rPr lang="en-US" dirty="0"/>
              <a:t>…Put another way, how to learn word weights?</a:t>
            </a:r>
          </a:p>
        </p:txBody>
      </p:sp>
      <p:sp>
        <p:nvSpPr>
          <p:cNvPr id="3" name="Content Placeholder 2">
            <a:extLst>
              <a:ext uri="{FF2B5EF4-FFF2-40B4-BE49-F238E27FC236}">
                <a16:creationId xmlns:a16="http://schemas.microsoft.com/office/drawing/2014/main" id="{C28BB881-79AD-9B44-8F98-797FD3EB41A2}"/>
              </a:ext>
            </a:extLst>
          </p:cNvPr>
          <p:cNvSpPr>
            <a:spLocks noGrp="1"/>
          </p:cNvSpPr>
          <p:nvPr>
            <p:ph idx="1"/>
          </p:nvPr>
        </p:nvSpPr>
        <p:spPr>
          <a:xfrm>
            <a:off x="678079" y="1449408"/>
            <a:ext cx="4677692" cy="4351338"/>
          </a:xfrm>
        </p:spPr>
        <p:txBody>
          <a:bodyPr>
            <a:normAutofit fontScale="92500" lnSpcReduction="10000"/>
          </a:bodyPr>
          <a:lstStyle/>
          <a:p>
            <a:pPr marL="0" indent="0">
              <a:buNone/>
            </a:pPr>
            <a:r>
              <a:rPr lang="en-US" sz="3200" dirty="0"/>
              <a:t>An online algorithm to learn weights for the words…</a:t>
            </a:r>
          </a:p>
          <a:p>
            <a:pPr marL="0" indent="0">
              <a:buNone/>
            </a:pPr>
            <a:r>
              <a:rPr lang="en-US" sz="3200" dirty="0"/>
              <a:t>The </a:t>
            </a:r>
            <a:r>
              <a:rPr lang="en-US" sz="3200" i="1" dirty="0"/>
              <a:t>perceptron </a:t>
            </a:r>
            <a:r>
              <a:rPr lang="en-US" sz="3200" dirty="0"/>
              <a:t>algorithm.</a:t>
            </a:r>
          </a:p>
          <a:p>
            <a:pPr marL="0" indent="0">
              <a:buNone/>
            </a:pPr>
            <a:r>
              <a:rPr lang="en-US" sz="3200" dirty="0"/>
              <a:t>An early, well-known approach!</a:t>
            </a:r>
          </a:p>
          <a:p>
            <a:pPr marL="0" indent="0">
              <a:buNone/>
            </a:pPr>
            <a:r>
              <a:rPr lang="en-US" sz="3200" dirty="0"/>
              <a:t>IMO, can complicate understanding at this point in the class</a:t>
            </a:r>
          </a:p>
        </p:txBody>
      </p:sp>
      <p:sp>
        <p:nvSpPr>
          <p:cNvPr id="4" name="Slide Number Placeholder 3">
            <a:extLst>
              <a:ext uri="{FF2B5EF4-FFF2-40B4-BE49-F238E27FC236}">
                <a16:creationId xmlns:a16="http://schemas.microsoft.com/office/drawing/2014/main" id="{06C3928B-C6EA-F84D-8CE1-3278D4F1C75F}"/>
              </a:ext>
            </a:extLst>
          </p:cNvPr>
          <p:cNvSpPr>
            <a:spLocks noGrp="1"/>
          </p:cNvSpPr>
          <p:nvPr>
            <p:ph type="sldNum" sz="quarter" idx="12"/>
          </p:nvPr>
        </p:nvSpPr>
        <p:spPr/>
        <p:txBody>
          <a:bodyPr/>
          <a:lstStyle/>
          <a:p>
            <a:fld id="{6088BDBC-A55A-0D4E-9238-49D16FB07DCD}" type="slidenum">
              <a:rPr lang="en-US" smtClean="0"/>
              <a:pPr/>
              <a:t>22</a:t>
            </a:fld>
            <a:endParaRPr lang="en-US"/>
          </a:p>
        </p:txBody>
      </p:sp>
      <p:pic>
        <p:nvPicPr>
          <p:cNvPr id="5" name="Picture 4">
            <a:extLst>
              <a:ext uri="{FF2B5EF4-FFF2-40B4-BE49-F238E27FC236}">
                <a16:creationId xmlns:a16="http://schemas.microsoft.com/office/drawing/2014/main" id="{0EF53E5D-BED9-F04B-9229-D40DC4924C37}"/>
              </a:ext>
            </a:extLst>
          </p:cNvPr>
          <p:cNvPicPr>
            <a:picLocks noChangeAspect="1"/>
          </p:cNvPicPr>
          <p:nvPr/>
        </p:nvPicPr>
        <p:blipFill>
          <a:blip r:embed="rId2"/>
          <a:stretch>
            <a:fillRect/>
          </a:stretch>
        </p:blipFill>
        <p:spPr>
          <a:xfrm>
            <a:off x="5355771" y="1029030"/>
            <a:ext cx="6403959" cy="4639603"/>
          </a:xfrm>
          <a:prstGeom prst="rect">
            <a:avLst/>
          </a:prstGeom>
        </p:spPr>
      </p:pic>
      <p:sp>
        <p:nvSpPr>
          <p:cNvPr id="6" name="Rectangle 5">
            <a:extLst>
              <a:ext uri="{FF2B5EF4-FFF2-40B4-BE49-F238E27FC236}">
                <a16:creationId xmlns:a16="http://schemas.microsoft.com/office/drawing/2014/main" id="{7DB5B695-D7D2-7E47-B47E-A5C548BC1022}"/>
              </a:ext>
            </a:extLst>
          </p:cNvPr>
          <p:cNvSpPr/>
          <p:nvPr/>
        </p:nvSpPr>
        <p:spPr>
          <a:xfrm>
            <a:off x="8330737" y="5740941"/>
            <a:ext cx="1558440" cy="369332"/>
          </a:xfrm>
          <a:prstGeom prst="rect">
            <a:avLst/>
          </a:prstGeom>
        </p:spPr>
        <p:txBody>
          <a:bodyPr wrap="none">
            <a:spAutoFit/>
          </a:bodyPr>
          <a:lstStyle/>
          <a:p>
            <a:r>
              <a:rPr lang="en-US" b="1" dirty="0"/>
              <a:t>CIML, pg. 43</a:t>
            </a:r>
          </a:p>
        </p:txBody>
      </p:sp>
    </p:spTree>
    <p:extLst>
      <p:ext uri="{BB962C8B-B14F-4D97-AF65-F5344CB8AC3E}">
        <p14:creationId xmlns:p14="http://schemas.microsoft.com/office/powerpoint/2010/main" val="3327070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51413-707B-4865-F905-3D3CB15E0412}"/>
              </a:ext>
            </a:extLst>
          </p:cNvPr>
          <p:cNvSpPr>
            <a:spLocks noGrp="1"/>
          </p:cNvSpPr>
          <p:nvPr>
            <p:ph type="title"/>
          </p:nvPr>
        </p:nvSpPr>
        <p:spPr/>
        <p:txBody>
          <a:bodyPr/>
          <a:lstStyle/>
          <a:p>
            <a:r>
              <a:rPr lang="en-US" dirty="0"/>
              <a:t>Will any of this be relevant soon?</a:t>
            </a:r>
          </a:p>
        </p:txBody>
      </p:sp>
      <p:sp>
        <p:nvSpPr>
          <p:cNvPr id="4" name="Slide Number Placeholder 3">
            <a:extLst>
              <a:ext uri="{FF2B5EF4-FFF2-40B4-BE49-F238E27FC236}">
                <a16:creationId xmlns:a16="http://schemas.microsoft.com/office/drawing/2014/main" id="{EF8D2F81-AD4B-C31C-6432-9696BFB9746F}"/>
              </a:ext>
            </a:extLst>
          </p:cNvPr>
          <p:cNvSpPr>
            <a:spLocks noGrp="1"/>
          </p:cNvSpPr>
          <p:nvPr>
            <p:ph type="sldNum" sz="quarter" idx="12"/>
          </p:nvPr>
        </p:nvSpPr>
        <p:spPr/>
        <p:txBody>
          <a:bodyPr/>
          <a:lstStyle/>
          <a:p>
            <a:fld id="{6088BDBC-A55A-0D4E-9238-49D16FB07DCD}" type="slidenum">
              <a:rPr lang="en-US" smtClean="0"/>
              <a:pPr/>
              <a:t>23</a:t>
            </a:fld>
            <a:endParaRPr lang="en-US"/>
          </a:p>
        </p:txBody>
      </p:sp>
      <p:pic>
        <p:nvPicPr>
          <p:cNvPr id="2050" name="Picture 2">
            <a:extLst>
              <a:ext uri="{FF2B5EF4-FFF2-40B4-BE49-F238E27FC236}">
                <a16:creationId xmlns:a16="http://schemas.microsoft.com/office/drawing/2014/main" id="{72D6C88B-D26B-7196-F436-53FB5E0AC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608" y="1540560"/>
            <a:ext cx="7626783" cy="4499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177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25AC9-A6AD-5A4B-B64B-07544AA903E3}"/>
              </a:ext>
            </a:extLst>
          </p:cNvPr>
          <p:cNvSpPr>
            <a:spLocks noGrp="1"/>
          </p:cNvSpPr>
          <p:nvPr>
            <p:ph type="title"/>
          </p:nvPr>
        </p:nvSpPr>
        <p:spPr/>
        <p:txBody>
          <a:bodyPr/>
          <a:lstStyle/>
          <a:p>
            <a:r>
              <a:rPr lang="en-US" dirty="0"/>
              <a:t>OK!</a:t>
            </a:r>
          </a:p>
        </p:txBody>
      </p:sp>
      <p:sp>
        <p:nvSpPr>
          <p:cNvPr id="3" name="Text Placeholder 2">
            <a:extLst>
              <a:ext uri="{FF2B5EF4-FFF2-40B4-BE49-F238E27FC236}">
                <a16:creationId xmlns:a16="http://schemas.microsoft.com/office/drawing/2014/main" id="{B70539B8-EF96-4844-A281-FA6B06BC5B99}"/>
              </a:ext>
            </a:extLst>
          </p:cNvPr>
          <p:cNvSpPr>
            <a:spLocks noGrp="1"/>
          </p:cNvSpPr>
          <p:nvPr>
            <p:ph type="body" idx="1"/>
          </p:nvPr>
        </p:nvSpPr>
        <p:spPr/>
        <p:txBody>
          <a:bodyPr/>
          <a:lstStyle/>
          <a:p>
            <a:r>
              <a:rPr lang="en-US" dirty="0"/>
              <a:t>What questions do you have?!</a:t>
            </a:r>
          </a:p>
        </p:txBody>
      </p:sp>
      <p:sp>
        <p:nvSpPr>
          <p:cNvPr id="4" name="Date Placeholder 3">
            <a:extLst>
              <a:ext uri="{FF2B5EF4-FFF2-40B4-BE49-F238E27FC236}">
                <a16:creationId xmlns:a16="http://schemas.microsoft.com/office/drawing/2014/main" id="{954A6307-9548-0A47-AF0F-15C32DEE7327}"/>
              </a:ext>
            </a:extLst>
          </p:cNvPr>
          <p:cNvSpPr>
            <a:spLocks noGrp="1"/>
          </p:cNvSpPr>
          <p:nvPr>
            <p:ph type="dt" sz="half" idx="10"/>
          </p:nvPr>
        </p:nvSpPr>
        <p:spPr/>
        <p:txBody>
          <a:bodyPr/>
          <a:lstStyle/>
          <a:p>
            <a:fld id="{E14E46EA-DB6D-514A-88D8-66FF730AD5E0}" type="datetime1">
              <a:rPr lang="en-US" smtClean="0"/>
              <a:t>4/4/23</a:t>
            </a:fld>
            <a:endParaRPr lang="en-US"/>
          </a:p>
        </p:txBody>
      </p:sp>
      <p:sp>
        <p:nvSpPr>
          <p:cNvPr id="5" name="Footer Placeholder 4">
            <a:extLst>
              <a:ext uri="{FF2B5EF4-FFF2-40B4-BE49-F238E27FC236}">
                <a16:creationId xmlns:a16="http://schemas.microsoft.com/office/drawing/2014/main" id="{207BD446-A4B6-E64E-8C87-8E7A5B793A66}"/>
              </a:ext>
            </a:extLst>
          </p:cNvPr>
          <p:cNvSpPr>
            <a:spLocks noGrp="1"/>
          </p:cNvSpPr>
          <p:nvPr>
            <p:ph type="ftr" sz="quarter" idx="11"/>
          </p:nvPr>
        </p:nvSpPr>
        <p:spPr/>
        <p:txBody>
          <a:bodyPr/>
          <a:lstStyle/>
          <a:p>
            <a:r>
              <a:rPr lang="en-US"/>
              <a:t>UB</a:t>
            </a:r>
          </a:p>
        </p:txBody>
      </p:sp>
      <p:sp>
        <p:nvSpPr>
          <p:cNvPr id="6" name="Slide Number Placeholder 5">
            <a:extLst>
              <a:ext uri="{FF2B5EF4-FFF2-40B4-BE49-F238E27FC236}">
                <a16:creationId xmlns:a16="http://schemas.microsoft.com/office/drawing/2014/main" id="{E3E6F2A3-CD58-5D42-963E-9D65C1BAA9CE}"/>
              </a:ext>
            </a:extLst>
          </p:cNvPr>
          <p:cNvSpPr>
            <a:spLocks noGrp="1"/>
          </p:cNvSpPr>
          <p:nvPr>
            <p:ph type="sldNum" sz="quarter" idx="12"/>
          </p:nvPr>
        </p:nvSpPr>
        <p:spPr/>
        <p:txBody>
          <a:bodyPr/>
          <a:lstStyle/>
          <a:p>
            <a:fld id="{6088BDBC-A55A-0D4E-9238-49D16FB07DCD}" type="slidenum">
              <a:rPr lang="en-US" smtClean="0"/>
              <a:t>24</a:t>
            </a:fld>
            <a:endParaRPr lang="en-US"/>
          </a:p>
        </p:txBody>
      </p:sp>
    </p:spTree>
    <p:extLst>
      <p:ext uri="{BB962C8B-B14F-4D97-AF65-F5344CB8AC3E}">
        <p14:creationId xmlns:p14="http://schemas.microsoft.com/office/powerpoint/2010/main" val="908590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ACE632-22E3-66FB-FB08-445B600E99B5}"/>
              </a:ext>
            </a:extLst>
          </p:cNvPr>
          <p:cNvSpPr>
            <a:spLocks noGrp="1"/>
          </p:cNvSpPr>
          <p:nvPr>
            <p:ph type="sldNum" sz="quarter" idx="12"/>
          </p:nvPr>
        </p:nvSpPr>
        <p:spPr/>
        <p:txBody>
          <a:bodyPr/>
          <a:lstStyle/>
          <a:p>
            <a:fld id="{6088BDBC-A55A-0D4E-9238-49D16FB07DCD}" type="slidenum">
              <a:rPr lang="en-US" smtClean="0"/>
              <a:pPr/>
              <a:t>3</a:t>
            </a:fld>
            <a:endParaRPr lang="en-US"/>
          </a:p>
        </p:txBody>
      </p:sp>
      <p:pic>
        <p:nvPicPr>
          <p:cNvPr id="5" name="Picture 4">
            <a:extLst>
              <a:ext uri="{FF2B5EF4-FFF2-40B4-BE49-F238E27FC236}">
                <a16:creationId xmlns:a16="http://schemas.microsoft.com/office/drawing/2014/main" id="{AA14E2BC-5D01-7814-3DD8-2DD46E8DD7E5}"/>
              </a:ext>
            </a:extLst>
          </p:cNvPr>
          <p:cNvPicPr>
            <a:picLocks noChangeAspect="1"/>
          </p:cNvPicPr>
          <p:nvPr/>
        </p:nvPicPr>
        <p:blipFill>
          <a:blip r:embed="rId2"/>
          <a:stretch>
            <a:fillRect/>
          </a:stretch>
        </p:blipFill>
        <p:spPr>
          <a:xfrm>
            <a:off x="1745672" y="387917"/>
            <a:ext cx="8354292" cy="5447550"/>
          </a:xfrm>
          <a:prstGeom prst="rect">
            <a:avLst/>
          </a:prstGeom>
        </p:spPr>
      </p:pic>
    </p:spTree>
    <p:extLst>
      <p:ext uri="{BB962C8B-B14F-4D97-AF65-F5344CB8AC3E}">
        <p14:creationId xmlns:p14="http://schemas.microsoft.com/office/powerpoint/2010/main" val="1103423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905D4B-4F39-8E10-6BEF-1C1F90933DAB}"/>
              </a:ext>
            </a:extLst>
          </p:cNvPr>
          <p:cNvSpPr>
            <a:spLocks noGrp="1"/>
          </p:cNvSpPr>
          <p:nvPr>
            <p:ph type="sldNum" sz="quarter" idx="12"/>
          </p:nvPr>
        </p:nvSpPr>
        <p:spPr/>
        <p:txBody>
          <a:bodyPr/>
          <a:lstStyle/>
          <a:p>
            <a:fld id="{6088BDBC-A55A-0D4E-9238-49D16FB07DCD}" type="slidenum">
              <a:rPr lang="en-US" smtClean="0"/>
              <a:pPr/>
              <a:t>4</a:t>
            </a:fld>
            <a:endParaRPr lang="en-US"/>
          </a:p>
        </p:txBody>
      </p:sp>
      <p:pic>
        <p:nvPicPr>
          <p:cNvPr id="3" name="Picture 2">
            <a:extLst>
              <a:ext uri="{FF2B5EF4-FFF2-40B4-BE49-F238E27FC236}">
                <a16:creationId xmlns:a16="http://schemas.microsoft.com/office/drawing/2014/main" id="{F5E24C43-1746-AE01-3DBC-3C69326F4A6D}"/>
              </a:ext>
            </a:extLst>
          </p:cNvPr>
          <p:cNvPicPr>
            <a:picLocks noChangeAspect="1"/>
          </p:cNvPicPr>
          <p:nvPr/>
        </p:nvPicPr>
        <p:blipFill>
          <a:blip r:embed="rId2"/>
          <a:stretch>
            <a:fillRect/>
          </a:stretch>
        </p:blipFill>
        <p:spPr>
          <a:xfrm>
            <a:off x="567490" y="1524627"/>
            <a:ext cx="11238769" cy="3780159"/>
          </a:xfrm>
          <a:prstGeom prst="rect">
            <a:avLst/>
          </a:prstGeom>
        </p:spPr>
      </p:pic>
    </p:spTree>
    <p:extLst>
      <p:ext uri="{BB962C8B-B14F-4D97-AF65-F5344CB8AC3E}">
        <p14:creationId xmlns:p14="http://schemas.microsoft.com/office/powerpoint/2010/main" val="2910383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06DB2-01CD-037C-BD59-9C524B5FDC88}"/>
              </a:ext>
            </a:extLst>
          </p:cNvPr>
          <p:cNvSpPr>
            <a:spLocks noGrp="1"/>
          </p:cNvSpPr>
          <p:nvPr>
            <p:ph type="title"/>
          </p:nvPr>
        </p:nvSpPr>
        <p:spPr/>
        <p:txBody>
          <a:bodyPr>
            <a:normAutofit/>
          </a:bodyPr>
          <a:lstStyle/>
          <a:p>
            <a:r>
              <a:rPr lang="en-US" dirty="0"/>
              <a:t>Kenny and </a:t>
            </a:r>
            <a:r>
              <a:rPr lang="en-US" dirty="0" err="1"/>
              <a:t>Atri’s</a:t>
            </a:r>
            <a:r>
              <a:rPr lang="en-US" dirty="0"/>
              <a:t> quick summary</a:t>
            </a:r>
          </a:p>
        </p:txBody>
      </p:sp>
      <p:sp>
        <p:nvSpPr>
          <p:cNvPr id="3" name="Content Placeholder 2">
            <a:extLst>
              <a:ext uri="{FF2B5EF4-FFF2-40B4-BE49-F238E27FC236}">
                <a16:creationId xmlns:a16="http://schemas.microsoft.com/office/drawing/2014/main" id="{AABCF044-250D-E98F-E194-C25FBA35844D}"/>
              </a:ext>
            </a:extLst>
          </p:cNvPr>
          <p:cNvSpPr>
            <a:spLocks noGrp="1"/>
          </p:cNvSpPr>
          <p:nvPr>
            <p:ph idx="1"/>
          </p:nvPr>
        </p:nvSpPr>
        <p:spPr>
          <a:xfrm>
            <a:off x="678079" y="1449408"/>
            <a:ext cx="10515600" cy="4702010"/>
          </a:xfrm>
        </p:spPr>
        <p:txBody>
          <a:bodyPr/>
          <a:lstStyle/>
          <a:p>
            <a:r>
              <a:rPr lang="en-US" dirty="0"/>
              <a:t>Most people: how would this be used and what were the implications of that?</a:t>
            </a:r>
          </a:p>
          <a:p>
            <a:r>
              <a:rPr lang="en-US" dirty="0"/>
              <a:t>Most people liked the idea of weak supervision and the explicit incorporation of anti-racist text</a:t>
            </a:r>
          </a:p>
          <a:p>
            <a:r>
              <a:rPr lang="en-US" dirty="0"/>
              <a:t>Common question: Could </a:t>
            </a:r>
            <a:r>
              <a:rPr lang="en-US" dirty="0" err="1"/>
              <a:t>OpenAI</a:t>
            </a:r>
            <a:r>
              <a:rPr lang="en-US" dirty="0"/>
              <a:t> have used something like this? Did they?</a:t>
            </a:r>
          </a:p>
          <a:p>
            <a:r>
              <a:rPr lang="en-US" dirty="0"/>
              <a:t>Technical Questions</a:t>
            </a:r>
          </a:p>
          <a:p>
            <a:pPr lvl="1"/>
            <a:r>
              <a:rPr lang="en-US" dirty="0"/>
              <a:t>How is text different from images/video?</a:t>
            </a:r>
          </a:p>
          <a:p>
            <a:pPr lvl="1"/>
            <a:r>
              <a:rPr lang="en-US" dirty="0"/>
              <a:t>What is a topic / topic model?</a:t>
            </a:r>
          </a:p>
          <a:p>
            <a:pPr lvl="1"/>
            <a:r>
              <a:rPr lang="en-US" dirty="0"/>
              <a:t>Various questions about the data</a:t>
            </a:r>
          </a:p>
          <a:p>
            <a:endParaRPr lang="en-US" dirty="0"/>
          </a:p>
        </p:txBody>
      </p:sp>
      <p:sp>
        <p:nvSpPr>
          <p:cNvPr id="4" name="Slide Number Placeholder 3">
            <a:extLst>
              <a:ext uri="{FF2B5EF4-FFF2-40B4-BE49-F238E27FC236}">
                <a16:creationId xmlns:a16="http://schemas.microsoft.com/office/drawing/2014/main" id="{05FC6FE7-86DA-81E9-191E-747314B967C0}"/>
              </a:ext>
            </a:extLst>
          </p:cNvPr>
          <p:cNvSpPr>
            <a:spLocks noGrp="1"/>
          </p:cNvSpPr>
          <p:nvPr>
            <p:ph type="sldNum" sz="quarter" idx="12"/>
          </p:nvPr>
        </p:nvSpPr>
        <p:spPr/>
        <p:txBody>
          <a:bodyPr/>
          <a:lstStyle/>
          <a:p>
            <a:fld id="{6088BDBC-A55A-0D4E-9238-49D16FB07DCD}" type="slidenum">
              <a:rPr lang="en-US" smtClean="0"/>
              <a:pPr/>
              <a:t>5</a:t>
            </a:fld>
            <a:endParaRPr lang="en-US"/>
          </a:p>
        </p:txBody>
      </p:sp>
    </p:spTree>
    <p:extLst>
      <p:ext uri="{BB962C8B-B14F-4D97-AF65-F5344CB8AC3E}">
        <p14:creationId xmlns:p14="http://schemas.microsoft.com/office/powerpoint/2010/main" val="1215619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C5D9E-3B80-6C98-06AE-92F69AE16DF6}"/>
              </a:ext>
            </a:extLst>
          </p:cNvPr>
          <p:cNvSpPr>
            <a:spLocks noGrp="1"/>
          </p:cNvSpPr>
          <p:nvPr>
            <p:ph type="title"/>
          </p:nvPr>
        </p:nvSpPr>
        <p:spPr/>
        <p:txBody>
          <a:bodyPr/>
          <a:lstStyle/>
          <a:p>
            <a:r>
              <a:rPr lang="en-US" dirty="0"/>
              <a:t>Rest of today / some of Wednesday</a:t>
            </a:r>
          </a:p>
        </p:txBody>
      </p:sp>
      <p:sp>
        <p:nvSpPr>
          <p:cNvPr id="3" name="Content Placeholder 2">
            <a:extLst>
              <a:ext uri="{FF2B5EF4-FFF2-40B4-BE49-F238E27FC236}">
                <a16:creationId xmlns:a16="http://schemas.microsoft.com/office/drawing/2014/main" id="{44B159C4-5448-EAF2-6BF4-1B5C8BA12BD5}"/>
              </a:ext>
            </a:extLst>
          </p:cNvPr>
          <p:cNvSpPr>
            <a:spLocks noGrp="1"/>
          </p:cNvSpPr>
          <p:nvPr>
            <p:ph idx="1"/>
          </p:nvPr>
        </p:nvSpPr>
        <p:spPr/>
        <p:txBody>
          <a:bodyPr>
            <a:normAutofit/>
          </a:bodyPr>
          <a:lstStyle/>
          <a:p>
            <a:r>
              <a:rPr lang="en-US" sz="3200" dirty="0"/>
              <a:t>Differentiating various ways of accessing data</a:t>
            </a:r>
          </a:p>
          <a:p>
            <a:r>
              <a:rPr lang="en-US" sz="3200" dirty="0"/>
              <a:t>An ad-hoc, mostly question-driven discussion about NLP and evaluation</a:t>
            </a:r>
          </a:p>
        </p:txBody>
      </p:sp>
      <p:sp>
        <p:nvSpPr>
          <p:cNvPr id="4" name="Slide Number Placeholder 3">
            <a:extLst>
              <a:ext uri="{FF2B5EF4-FFF2-40B4-BE49-F238E27FC236}">
                <a16:creationId xmlns:a16="http://schemas.microsoft.com/office/drawing/2014/main" id="{81CC7851-E850-5977-20E3-F479F963615F}"/>
              </a:ext>
            </a:extLst>
          </p:cNvPr>
          <p:cNvSpPr>
            <a:spLocks noGrp="1"/>
          </p:cNvSpPr>
          <p:nvPr>
            <p:ph type="sldNum" sz="quarter" idx="12"/>
          </p:nvPr>
        </p:nvSpPr>
        <p:spPr/>
        <p:txBody>
          <a:bodyPr/>
          <a:lstStyle/>
          <a:p>
            <a:fld id="{6088BDBC-A55A-0D4E-9238-49D16FB07DCD}" type="slidenum">
              <a:rPr lang="en-US" smtClean="0"/>
              <a:pPr/>
              <a:t>6</a:t>
            </a:fld>
            <a:endParaRPr lang="en-US"/>
          </a:p>
        </p:txBody>
      </p:sp>
    </p:spTree>
    <p:extLst>
      <p:ext uri="{BB962C8B-B14F-4D97-AF65-F5344CB8AC3E}">
        <p14:creationId xmlns:p14="http://schemas.microsoft.com/office/powerpoint/2010/main" val="2824769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AADBA3-AEDD-E4B2-383D-1F1E1965179F}"/>
              </a:ext>
            </a:extLst>
          </p:cNvPr>
          <p:cNvSpPr>
            <a:spLocks noGrp="1"/>
          </p:cNvSpPr>
          <p:nvPr>
            <p:ph type="sldNum" sz="quarter" idx="12"/>
          </p:nvPr>
        </p:nvSpPr>
        <p:spPr/>
        <p:txBody>
          <a:bodyPr/>
          <a:lstStyle/>
          <a:p>
            <a:fld id="{6088BDBC-A55A-0D4E-9238-49D16FB07DCD}" type="slidenum">
              <a:rPr lang="en-US" smtClean="0"/>
              <a:pPr/>
              <a:t>7</a:t>
            </a:fld>
            <a:endParaRPr lang="en-US"/>
          </a:p>
        </p:txBody>
      </p:sp>
      <p:pic>
        <p:nvPicPr>
          <p:cNvPr id="1026" name="Picture 2">
            <a:extLst>
              <a:ext uri="{FF2B5EF4-FFF2-40B4-BE49-F238E27FC236}">
                <a16:creationId xmlns:a16="http://schemas.microsoft.com/office/drawing/2014/main" id="{10FCD321-2155-DB7A-E98B-07F3CB4638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937" y="1360008"/>
            <a:ext cx="10487891" cy="49407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AA58567-25A1-CE67-5296-16D4D18EA414}"/>
              </a:ext>
            </a:extLst>
          </p:cNvPr>
          <p:cNvSpPr txBox="1"/>
          <p:nvPr/>
        </p:nvSpPr>
        <p:spPr>
          <a:xfrm>
            <a:off x="277091" y="234046"/>
            <a:ext cx="6867586" cy="646331"/>
          </a:xfrm>
          <a:prstGeom prst="rect">
            <a:avLst/>
          </a:prstGeom>
          <a:noFill/>
        </p:spPr>
        <p:txBody>
          <a:bodyPr wrap="none" rtlCol="0">
            <a:spAutoFit/>
          </a:bodyPr>
          <a:lstStyle/>
          <a:p>
            <a:r>
              <a:rPr lang="en-US" sz="3600" b="1" dirty="0"/>
              <a:t>Where does data come from?</a:t>
            </a:r>
          </a:p>
        </p:txBody>
      </p:sp>
      <p:sp>
        <p:nvSpPr>
          <p:cNvPr id="2" name="TextBox 1">
            <a:extLst>
              <a:ext uri="{FF2B5EF4-FFF2-40B4-BE49-F238E27FC236}">
                <a16:creationId xmlns:a16="http://schemas.microsoft.com/office/drawing/2014/main" id="{F3D8DC8B-51E2-4A63-02B6-679329388DDE}"/>
              </a:ext>
            </a:extLst>
          </p:cNvPr>
          <p:cNvSpPr txBox="1"/>
          <p:nvPr/>
        </p:nvSpPr>
        <p:spPr>
          <a:xfrm>
            <a:off x="533400" y="6300788"/>
            <a:ext cx="4725974" cy="276999"/>
          </a:xfrm>
          <a:prstGeom prst="rect">
            <a:avLst/>
          </a:prstGeom>
          <a:noFill/>
        </p:spPr>
        <p:txBody>
          <a:bodyPr wrap="none" rtlCol="0">
            <a:spAutoFit/>
          </a:bodyPr>
          <a:lstStyle/>
          <a:p>
            <a:r>
              <a:rPr lang="en-US" sz="1200" dirty="0"/>
              <a:t>Image source: http://</a:t>
            </a:r>
            <a:r>
              <a:rPr lang="en-US" sz="1200" dirty="0" err="1"/>
              <a:t>ai.stanford.edu</a:t>
            </a:r>
            <a:r>
              <a:rPr lang="en-US" sz="1200" dirty="0"/>
              <a:t>/blog/weak-supervision/</a:t>
            </a:r>
          </a:p>
        </p:txBody>
      </p:sp>
    </p:spTree>
    <p:extLst>
      <p:ext uri="{BB962C8B-B14F-4D97-AF65-F5344CB8AC3E}">
        <p14:creationId xmlns:p14="http://schemas.microsoft.com/office/powerpoint/2010/main" val="2545889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 4">
            <a:extLst>
              <a:ext uri="{FF2B5EF4-FFF2-40B4-BE49-F238E27FC236}">
                <a16:creationId xmlns:a16="http://schemas.microsoft.com/office/drawing/2014/main" id="{54D5C9E1-74DA-2441-97B9-A8E37D9F4912}"/>
              </a:ext>
            </a:extLst>
          </p:cNvPr>
          <p:cNvSpPr txBox="1"/>
          <p:nvPr/>
        </p:nvSpPr>
        <p:spPr>
          <a:xfrm>
            <a:off x="5543637" y="5015300"/>
            <a:ext cx="1104726" cy="307777"/>
          </a:xfrm>
          <a:prstGeom prst="rect">
            <a:avLst/>
          </a:prstGeom>
          <a:noFill/>
        </p:spPr>
        <p:txBody>
          <a:bodyPr wrap="none" rtlCol="0">
            <a:spAutoFit/>
          </a:bodyPr>
          <a:lstStyle/>
          <a:p>
            <a:r>
              <a:rPr lang="en-US" sz="1400" dirty="0">
                <a:solidFill>
                  <a:schemeClr val="tx1">
                    <a:lumMod val="50000"/>
                    <a:lumOff val="50000"/>
                  </a:schemeClr>
                </a:solidFill>
              </a:rPr>
              <a:t>Height (cms)</a:t>
            </a:r>
          </a:p>
        </p:txBody>
      </p:sp>
      <p:sp>
        <p:nvSpPr>
          <p:cNvPr id="19" name="TextBox 18" descr=" 19">
            <a:extLst>
              <a:ext uri="{FF2B5EF4-FFF2-40B4-BE49-F238E27FC236}">
                <a16:creationId xmlns:a16="http://schemas.microsoft.com/office/drawing/2014/main" id="{D4FB1DA4-4822-0342-B175-D8E22D3D6506}"/>
              </a:ext>
            </a:extLst>
          </p:cNvPr>
          <p:cNvSpPr txBox="1"/>
          <p:nvPr/>
        </p:nvSpPr>
        <p:spPr>
          <a:xfrm rot="16200000">
            <a:off x="2967312" y="2693850"/>
            <a:ext cx="1165447" cy="307777"/>
          </a:xfrm>
          <a:prstGeom prst="rect">
            <a:avLst/>
          </a:prstGeom>
          <a:noFill/>
        </p:spPr>
        <p:txBody>
          <a:bodyPr wrap="none" rtlCol="0">
            <a:spAutoFit/>
          </a:bodyPr>
          <a:lstStyle/>
          <a:p>
            <a:r>
              <a:rPr lang="en-US" sz="1400" dirty="0">
                <a:solidFill>
                  <a:schemeClr val="tx1">
                    <a:lumMod val="50000"/>
                    <a:lumOff val="50000"/>
                  </a:schemeClr>
                </a:solidFill>
              </a:rPr>
              <a:t>Weights (kgs)</a:t>
            </a:r>
          </a:p>
        </p:txBody>
      </p:sp>
      <p:grpSp>
        <p:nvGrpSpPr>
          <p:cNvPr id="7" name="Group 6" descr=" 7">
            <a:extLst>
              <a:ext uri="{FF2B5EF4-FFF2-40B4-BE49-F238E27FC236}">
                <a16:creationId xmlns:a16="http://schemas.microsoft.com/office/drawing/2014/main" id="{26A597B3-5525-B84F-BE38-369E8E18DADE}"/>
              </a:ext>
            </a:extLst>
          </p:cNvPr>
          <p:cNvGrpSpPr/>
          <p:nvPr/>
        </p:nvGrpSpPr>
        <p:grpSpPr>
          <a:xfrm>
            <a:off x="3873978" y="1147178"/>
            <a:ext cx="4000539" cy="3707097"/>
            <a:chOff x="2690193" y="1271239"/>
            <a:chExt cx="4000539" cy="3707097"/>
          </a:xfrm>
        </p:grpSpPr>
        <p:cxnSp>
          <p:nvCxnSpPr>
            <p:cNvPr id="3" name="Straight Arrow Connector 2">
              <a:extLst>
                <a:ext uri="{FF2B5EF4-FFF2-40B4-BE49-F238E27FC236}">
                  <a16:creationId xmlns:a16="http://schemas.microsoft.com/office/drawing/2014/main" id="{67560E5E-BA40-FE4B-B596-C980F0B3D989}"/>
                </a:ext>
              </a:extLst>
            </p:cNvPr>
            <p:cNvCxnSpPr/>
            <p:nvPr/>
          </p:nvCxnSpPr>
          <p:spPr>
            <a:xfrm flipV="1">
              <a:off x="3166946" y="1271239"/>
              <a:ext cx="0" cy="3401122"/>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0A89090C-AA07-3040-9767-57607B8E9886}"/>
                </a:ext>
              </a:extLst>
            </p:cNvPr>
            <p:cNvCxnSpPr/>
            <p:nvPr/>
          </p:nvCxnSpPr>
          <p:spPr>
            <a:xfrm>
              <a:off x="3166946" y="4672361"/>
              <a:ext cx="3523786"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206AD13A-E712-8644-ABC7-F943F99DCDCB}"/>
                </a:ext>
              </a:extLst>
            </p:cNvPr>
            <p:cNvGrpSpPr/>
            <p:nvPr/>
          </p:nvGrpSpPr>
          <p:grpSpPr>
            <a:xfrm>
              <a:off x="6156779" y="4627205"/>
              <a:ext cx="420308" cy="351131"/>
              <a:chOff x="6156779" y="4627205"/>
              <a:chExt cx="420308" cy="351131"/>
            </a:xfrm>
          </p:grpSpPr>
          <p:cxnSp>
            <p:nvCxnSpPr>
              <p:cNvPr id="20" name="Straight Connector 19">
                <a:extLst>
                  <a:ext uri="{FF2B5EF4-FFF2-40B4-BE49-F238E27FC236}">
                    <a16:creationId xmlns:a16="http://schemas.microsoft.com/office/drawing/2014/main" id="{F27B4E2E-20C1-0C48-8EAF-C7DC6E61FD95}"/>
                  </a:ext>
                </a:extLst>
              </p:cNvPr>
              <p:cNvCxnSpPr/>
              <p:nvPr/>
            </p:nvCxnSpPr>
            <p:spPr>
              <a:xfrm>
                <a:off x="6366933" y="4627205"/>
                <a:ext cx="0" cy="9155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83CF502-5445-194C-BA46-491A3BEAC69C}"/>
                  </a:ext>
                </a:extLst>
              </p:cNvPr>
              <p:cNvSpPr txBox="1"/>
              <p:nvPr/>
            </p:nvSpPr>
            <p:spPr>
              <a:xfrm>
                <a:off x="6156779" y="4701337"/>
                <a:ext cx="420308" cy="276999"/>
              </a:xfrm>
              <a:prstGeom prst="rect">
                <a:avLst/>
              </a:prstGeom>
              <a:noFill/>
            </p:spPr>
            <p:txBody>
              <a:bodyPr wrap="none" rtlCol="0">
                <a:spAutoFit/>
              </a:bodyPr>
              <a:lstStyle/>
              <a:p>
                <a:r>
                  <a:rPr lang="en-US" sz="1200" dirty="0">
                    <a:solidFill>
                      <a:schemeClr val="tx1">
                        <a:lumMod val="50000"/>
                        <a:lumOff val="50000"/>
                      </a:schemeClr>
                    </a:solidFill>
                  </a:rPr>
                  <a:t>300</a:t>
                </a:r>
              </a:p>
            </p:txBody>
          </p:sp>
        </p:grpSp>
        <p:grpSp>
          <p:nvGrpSpPr>
            <p:cNvPr id="24" name="Group 23">
              <a:extLst>
                <a:ext uri="{FF2B5EF4-FFF2-40B4-BE49-F238E27FC236}">
                  <a16:creationId xmlns:a16="http://schemas.microsoft.com/office/drawing/2014/main" id="{F7CE7D69-8D68-7B4D-A971-371315906249}"/>
                </a:ext>
              </a:extLst>
            </p:cNvPr>
            <p:cNvGrpSpPr/>
            <p:nvPr/>
          </p:nvGrpSpPr>
          <p:grpSpPr>
            <a:xfrm>
              <a:off x="4696107" y="4627205"/>
              <a:ext cx="420308" cy="351131"/>
              <a:chOff x="6156779" y="4627205"/>
              <a:chExt cx="420308" cy="351131"/>
            </a:xfrm>
          </p:grpSpPr>
          <p:cxnSp>
            <p:nvCxnSpPr>
              <p:cNvPr id="25" name="Straight Connector 24">
                <a:extLst>
                  <a:ext uri="{FF2B5EF4-FFF2-40B4-BE49-F238E27FC236}">
                    <a16:creationId xmlns:a16="http://schemas.microsoft.com/office/drawing/2014/main" id="{3FB8BE0C-7A0D-1A41-A598-09E488B44516}"/>
                  </a:ext>
                </a:extLst>
              </p:cNvPr>
              <p:cNvCxnSpPr/>
              <p:nvPr/>
            </p:nvCxnSpPr>
            <p:spPr>
              <a:xfrm>
                <a:off x="6366933" y="4627205"/>
                <a:ext cx="0" cy="9155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AB75AAC-5166-E543-A94C-7A35B4093181}"/>
                  </a:ext>
                </a:extLst>
              </p:cNvPr>
              <p:cNvSpPr txBox="1"/>
              <p:nvPr/>
            </p:nvSpPr>
            <p:spPr>
              <a:xfrm>
                <a:off x="6156779" y="4701337"/>
                <a:ext cx="420308" cy="276999"/>
              </a:xfrm>
              <a:prstGeom prst="rect">
                <a:avLst/>
              </a:prstGeom>
              <a:noFill/>
            </p:spPr>
            <p:txBody>
              <a:bodyPr wrap="none" rtlCol="0">
                <a:spAutoFit/>
              </a:bodyPr>
              <a:lstStyle/>
              <a:p>
                <a:r>
                  <a:rPr lang="en-US" sz="1200" dirty="0">
                    <a:solidFill>
                      <a:schemeClr val="tx1">
                        <a:lumMod val="50000"/>
                        <a:lumOff val="50000"/>
                      </a:schemeClr>
                    </a:solidFill>
                  </a:rPr>
                  <a:t>150</a:t>
                </a:r>
              </a:p>
            </p:txBody>
          </p:sp>
        </p:grpSp>
        <p:grpSp>
          <p:nvGrpSpPr>
            <p:cNvPr id="35" name="Group 34">
              <a:extLst>
                <a:ext uri="{FF2B5EF4-FFF2-40B4-BE49-F238E27FC236}">
                  <a16:creationId xmlns:a16="http://schemas.microsoft.com/office/drawing/2014/main" id="{47BA26B9-ACA3-8244-BF6D-9934FE9B8B03}"/>
                </a:ext>
              </a:extLst>
            </p:cNvPr>
            <p:cNvGrpSpPr/>
            <p:nvPr/>
          </p:nvGrpSpPr>
          <p:grpSpPr>
            <a:xfrm>
              <a:off x="2690193" y="1509678"/>
              <a:ext cx="527140" cy="276999"/>
              <a:chOff x="2690193" y="1509678"/>
              <a:chExt cx="527140" cy="276999"/>
            </a:xfrm>
          </p:grpSpPr>
          <p:cxnSp>
            <p:nvCxnSpPr>
              <p:cNvPr id="31" name="Straight Connector 30">
                <a:extLst>
                  <a:ext uri="{FF2B5EF4-FFF2-40B4-BE49-F238E27FC236}">
                    <a16:creationId xmlns:a16="http://schemas.microsoft.com/office/drawing/2014/main" id="{3AEBE224-18AB-C247-9100-22E0925F30DE}"/>
                  </a:ext>
                </a:extLst>
              </p:cNvPr>
              <p:cNvCxnSpPr>
                <a:cxnSpLocks/>
              </p:cNvCxnSpPr>
              <p:nvPr/>
            </p:nvCxnSpPr>
            <p:spPr>
              <a:xfrm flipH="1">
                <a:off x="3110501" y="1648178"/>
                <a:ext cx="106832"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8724C24-D5A3-464F-BEF1-79815518BAF0}"/>
                  </a:ext>
                </a:extLst>
              </p:cNvPr>
              <p:cNvSpPr txBox="1"/>
              <p:nvPr/>
            </p:nvSpPr>
            <p:spPr>
              <a:xfrm>
                <a:off x="2690193" y="1509678"/>
                <a:ext cx="420308" cy="276999"/>
              </a:xfrm>
              <a:prstGeom prst="rect">
                <a:avLst/>
              </a:prstGeom>
              <a:noFill/>
            </p:spPr>
            <p:txBody>
              <a:bodyPr wrap="none" rtlCol="0">
                <a:spAutoFit/>
              </a:bodyPr>
              <a:lstStyle/>
              <a:p>
                <a:r>
                  <a:rPr lang="en-US" sz="1200" dirty="0">
                    <a:solidFill>
                      <a:schemeClr val="tx1">
                        <a:lumMod val="50000"/>
                        <a:lumOff val="50000"/>
                      </a:schemeClr>
                    </a:solidFill>
                  </a:rPr>
                  <a:t>700</a:t>
                </a:r>
              </a:p>
            </p:txBody>
          </p:sp>
        </p:grpSp>
        <p:grpSp>
          <p:nvGrpSpPr>
            <p:cNvPr id="36" name="Group 35">
              <a:extLst>
                <a:ext uri="{FF2B5EF4-FFF2-40B4-BE49-F238E27FC236}">
                  <a16:creationId xmlns:a16="http://schemas.microsoft.com/office/drawing/2014/main" id="{9F41655C-5202-3B47-9949-86233B69040B}"/>
                </a:ext>
              </a:extLst>
            </p:cNvPr>
            <p:cNvGrpSpPr/>
            <p:nvPr/>
          </p:nvGrpSpPr>
          <p:grpSpPr>
            <a:xfrm>
              <a:off x="2690193" y="2833299"/>
              <a:ext cx="527140" cy="276999"/>
              <a:chOff x="2690193" y="1509678"/>
              <a:chExt cx="527140" cy="276999"/>
            </a:xfrm>
          </p:grpSpPr>
          <p:cxnSp>
            <p:nvCxnSpPr>
              <p:cNvPr id="37" name="Straight Connector 36">
                <a:extLst>
                  <a:ext uri="{FF2B5EF4-FFF2-40B4-BE49-F238E27FC236}">
                    <a16:creationId xmlns:a16="http://schemas.microsoft.com/office/drawing/2014/main" id="{C21A9DC4-F1D0-FF4A-99C9-E83761B2D922}"/>
                  </a:ext>
                </a:extLst>
              </p:cNvPr>
              <p:cNvCxnSpPr>
                <a:cxnSpLocks/>
              </p:cNvCxnSpPr>
              <p:nvPr/>
            </p:nvCxnSpPr>
            <p:spPr>
              <a:xfrm flipH="1">
                <a:off x="3110501" y="1648178"/>
                <a:ext cx="106832" cy="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F6F1C46-AAF8-AD43-B93D-418C0C8B3D0B}"/>
                  </a:ext>
                </a:extLst>
              </p:cNvPr>
              <p:cNvSpPr txBox="1"/>
              <p:nvPr/>
            </p:nvSpPr>
            <p:spPr>
              <a:xfrm>
                <a:off x="2690193" y="1509678"/>
                <a:ext cx="420308" cy="276999"/>
              </a:xfrm>
              <a:prstGeom prst="rect">
                <a:avLst/>
              </a:prstGeom>
              <a:noFill/>
            </p:spPr>
            <p:txBody>
              <a:bodyPr wrap="none" rtlCol="0">
                <a:spAutoFit/>
              </a:bodyPr>
              <a:lstStyle/>
              <a:p>
                <a:r>
                  <a:rPr lang="en-US" sz="1200" dirty="0">
                    <a:solidFill>
                      <a:schemeClr val="tx1">
                        <a:lumMod val="50000"/>
                        <a:lumOff val="50000"/>
                      </a:schemeClr>
                    </a:solidFill>
                  </a:rPr>
                  <a:t>350</a:t>
                </a:r>
              </a:p>
            </p:txBody>
          </p:sp>
        </p:grpSp>
        <p:cxnSp>
          <p:nvCxnSpPr>
            <p:cNvPr id="6" name="Straight Connector 5">
              <a:extLst>
                <a:ext uri="{FF2B5EF4-FFF2-40B4-BE49-F238E27FC236}">
                  <a16:creationId xmlns:a16="http://schemas.microsoft.com/office/drawing/2014/main" id="{EABE30B4-18E2-1D40-8F11-A82100539F55}"/>
                </a:ext>
              </a:extLst>
            </p:cNvPr>
            <p:cNvCxnSpPr/>
            <p:nvPr/>
          </p:nvCxnSpPr>
          <p:spPr>
            <a:xfrm flipV="1">
              <a:off x="3178235" y="2212622"/>
              <a:ext cx="3188698" cy="17384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Freeform 9">
              <a:extLst>
                <a:ext uri="{FF2B5EF4-FFF2-40B4-BE49-F238E27FC236}">
                  <a16:creationId xmlns:a16="http://schemas.microsoft.com/office/drawing/2014/main" id="{F3AC3CEF-2AC8-5246-B2F1-F05E36BAD6D4}"/>
                </a:ext>
              </a:extLst>
            </p:cNvPr>
            <p:cNvSpPr/>
            <p:nvPr/>
          </p:nvSpPr>
          <p:spPr>
            <a:xfrm>
              <a:off x="3172178" y="1625600"/>
              <a:ext cx="3217333" cy="2336800"/>
            </a:xfrm>
            <a:custGeom>
              <a:avLst/>
              <a:gdLst>
                <a:gd name="connsiteX0" fmla="*/ 3206044 w 3217333"/>
                <a:gd name="connsiteY0" fmla="*/ 598311 h 2336800"/>
                <a:gd name="connsiteX1" fmla="*/ 3217333 w 3217333"/>
                <a:gd name="connsiteY1" fmla="*/ 0 h 2336800"/>
                <a:gd name="connsiteX2" fmla="*/ 11289 w 3217333"/>
                <a:gd name="connsiteY2" fmla="*/ 11289 h 2336800"/>
                <a:gd name="connsiteX3" fmla="*/ 0 w 3217333"/>
                <a:gd name="connsiteY3" fmla="*/ 2336800 h 2336800"/>
                <a:gd name="connsiteX4" fmla="*/ 3206044 w 3217333"/>
                <a:gd name="connsiteY4" fmla="*/ 598311 h 233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333" h="2336800">
                  <a:moveTo>
                    <a:pt x="3206044" y="598311"/>
                  </a:moveTo>
                  <a:lnTo>
                    <a:pt x="3217333" y="0"/>
                  </a:lnTo>
                  <a:lnTo>
                    <a:pt x="11289" y="11289"/>
                  </a:lnTo>
                  <a:lnTo>
                    <a:pt x="0" y="2336800"/>
                  </a:lnTo>
                  <a:lnTo>
                    <a:pt x="3206044" y="598311"/>
                  </a:lnTo>
                  <a:close/>
                </a:path>
              </a:pathLst>
            </a:cu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CFE4C808-68EE-EB4C-8E91-C2B2417E0B86}"/>
                </a:ext>
              </a:extLst>
            </p:cNvPr>
            <p:cNvSpPr/>
            <p:nvPr/>
          </p:nvSpPr>
          <p:spPr>
            <a:xfrm>
              <a:off x="3183467" y="2198334"/>
              <a:ext cx="3194755" cy="2472267"/>
            </a:xfrm>
            <a:custGeom>
              <a:avLst/>
              <a:gdLst>
                <a:gd name="connsiteX0" fmla="*/ 0 w 3194755"/>
                <a:gd name="connsiteY0" fmla="*/ 1749778 h 2472267"/>
                <a:gd name="connsiteX1" fmla="*/ 0 w 3194755"/>
                <a:gd name="connsiteY1" fmla="*/ 2460978 h 2472267"/>
                <a:gd name="connsiteX2" fmla="*/ 3183466 w 3194755"/>
                <a:gd name="connsiteY2" fmla="*/ 2472267 h 2472267"/>
                <a:gd name="connsiteX3" fmla="*/ 3194755 w 3194755"/>
                <a:gd name="connsiteY3" fmla="*/ 0 h 2472267"/>
                <a:gd name="connsiteX4" fmla="*/ 0 w 3194755"/>
                <a:gd name="connsiteY4" fmla="*/ 1749778 h 2472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4755" h="2472267">
                  <a:moveTo>
                    <a:pt x="0" y="1749778"/>
                  </a:moveTo>
                  <a:lnTo>
                    <a:pt x="0" y="2460978"/>
                  </a:lnTo>
                  <a:lnTo>
                    <a:pt x="3183466" y="2472267"/>
                  </a:lnTo>
                  <a:lnTo>
                    <a:pt x="3194755" y="0"/>
                  </a:lnTo>
                  <a:lnTo>
                    <a:pt x="0" y="1749778"/>
                  </a:lnTo>
                  <a:close/>
                </a:path>
              </a:pathLst>
            </a:cu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5D4F7D79-8798-914E-94D8-EA7077CC1F48}"/>
                </a:ext>
              </a:extLst>
            </p:cNvPr>
            <p:cNvCxnSpPr>
              <a:stCxn id="11" idx="0"/>
            </p:cNvCxnSpPr>
            <p:nvPr/>
          </p:nvCxnSpPr>
          <p:spPr>
            <a:xfrm flipV="1">
              <a:off x="3183467" y="2198334"/>
              <a:ext cx="3183466" cy="1749778"/>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 name="Title 1" descr=" 2">
            <a:extLst>
              <a:ext uri="{FF2B5EF4-FFF2-40B4-BE49-F238E27FC236}">
                <a16:creationId xmlns:a16="http://schemas.microsoft.com/office/drawing/2014/main" id="{13787576-778F-044A-8590-2372B43F5EEF}"/>
              </a:ext>
            </a:extLst>
          </p:cNvPr>
          <p:cNvSpPr>
            <a:spLocks noGrp="1"/>
          </p:cNvSpPr>
          <p:nvPr>
            <p:ph type="title"/>
          </p:nvPr>
        </p:nvSpPr>
        <p:spPr/>
        <p:txBody>
          <a:bodyPr/>
          <a:lstStyle/>
          <a:p>
            <a:r>
              <a:rPr lang="en-US" dirty="0"/>
              <a:t>A linear model for classification</a:t>
            </a:r>
          </a:p>
        </p:txBody>
      </p:sp>
      <p:pic>
        <p:nvPicPr>
          <p:cNvPr id="27" name="Picture 26" descr=" 9">
            <a:extLst>
              <a:ext uri="{FF2B5EF4-FFF2-40B4-BE49-F238E27FC236}">
                <a16:creationId xmlns:a16="http://schemas.microsoft.com/office/drawing/2014/main" id="{7C5CC32E-8AF6-574A-92AD-81D9FEC7D7E9}"/>
              </a:ext>
            </a:extLst>
          </p:cNvPr>
          <p:cNvPicPr>
            <a:picLocks noChangeAspect="1"/>
          </p:cNvPicPr>
          <p:nvPr/>
        </p:nvPicPr>
        <p:blipFill>
          <a:blip r:embed="rId2"/>
          <a:stretch>
            <a:fillRect/>
          </a:stretch>
        </p:blipFill>
        <p:spPr>
          <a:xfrm>
            <a:off x="204200" y="5009174"/>
            <a:ext cx="11668483" cy="1381126"/>
          </a:xfrm>
          <a:prstGeom prst="rect">
            <a:avLst/>
          </a:prstGeom>
        </p:spPr>
      </p:pic>
    </p:spTree>
    <p:extLst>
      <p:ext uri="{BB962C8B-B14F-4D97-AF65-F5344CB8AC3E}">
        <p14:creationId xmlns:p14="http://schemas.microsoft.com/office/powerpoint/2010/main" val="3924594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0C0A-1231-4A4F-B14D-D541D9FDF914}"/>
              </a:ext>
            </a:extLst>
          </p:cNvPr>
          <p:cNvSpPr>
            <a:spLocks noGrp="1"/>
          </p:cNvSpPr>
          <p:nvPr>
            <p:ph type="title"/>
          </p:nvPr>
        </p:nvSpPr>
        <p:spPr/>
        <p:txBody>
          <a:bodyPr/>
          <a:lstStyle/>
          <a:p>
            <a:r>
              <a:rPr lang="en-US" dirty="0"/>
              <a:t>Sample task: stance detection</a:t>
            </a:r>
          </a:p>
        </p:txBody>
      </p:sp>
      <p:sp>
        <p:nvSpPr>
          <p:cNvPr id="4" name="Slide Number Placeholder 3">
            <a:extLst>
              <a:ext uri="{FF2B5EF4-FFF2-40B4-BE49-F238E27FC236}">
                <a16:creationId xmlns:a16="http://schemas.microsoft.com/office/drawing/2014/main" id="{70C5A4A8-E538-254E-804C-7B0588BFA240}"/>
              </a:ext>
            </a:extLst>
          </p:cNvPr>
          <p:cNvSpPr>
            <a:spLocks noGrp="1"/>
          </p:cNvSpPr>
          <p:nvPr>
            <p:ph type="sldNum" sz="quarter" idx="12"/>
          </p:nvPr>
        </p:nvSpPr>
        <p:spPr/>
        <p:txBody>
          <a:bodyPr/>
          <a:lstStyle/>
          <a:p>
            <a:fld id="{6088BDBC-A55A-0D4E-9238-49D16FB07DCD}" type="slidenum">
              <a:rPr lang="en-US" smtClean="0"/>
              <a:pPr/>
              <a:t>9</a:t>
            </a:fld>
            <a:endParaRPr lang="en-US"/>
          </a:p>
        </p:txBody>
      </p:sp>
      <p:sp>
        <p:nvSpPr>
          <p:cNvPr id="24" name="Rectangle 23">
            <a:extLst>
              <a:ext uri="{FF2B5EF4-FFF2-40B4-BE49-F238E27FC236}">
                <a16:creationId xmlns:a16="http://schemas.microsoft.com/office/drawing/2014/main" id="{F625303B-3436-F441-B306-EE4E8B4112B2}"/>
              </a:ext>
            </a:extLst>
          </p:cNvPr>
          <p:cNvSpPr/>
          <p:nvPr/>
        </p:nvSpPr>
        <p:spPr>
          <a:xfrm>
            <a:off x="2095248" y="6471650"/>
            <a:ext cx="8924259" cy="369332"/>
          </a:xfrm>
          <a:prstGeom prst="rect">
            <a:avLst/>
          </a:prstGeom>
          <a:solidFill>
            <a:schemeClr val="bg1"/>
          </a:solidFill>
        </p:spPr>
        <p:txBody>
          <a:bodyPr wrap="square">
            <a:spAutoFit/>
          </a:bodyPr>
          <a:lstStyle/>
          <a:p>
            <a:r>
              <a:rPr lang="en-US" b="1" dirty="0">
                <a:solidFill>
                  <a:srgbClr val="7030A0"/>
                </a:solidFill>
              </a:rPr>
              <a:t>Adapted from: https://</a:t>
            </a:r>
            <a:r>
              <a:rPr lang="en-US" b="1" dirty="0" err="1">
                <a:solidFill>
                  <a:srgbClr val="7030A0"/>
                </a:solidFill>
              </a:rPr>
              <a:t>courses.cs.washington.edu</a:t>
            </a:r>
            <a:r>
              <a:rPr lang="en-US" b="1" dirty="0">
                <a:solidFill>
                  <a:srgbClr val="7030A0"/>
                </a:solidFill>
              </a:rPr>
              <a:t>/courses/cse416/21sp/</a:t>
            </a:r>
          </a:p>
        </p:txBody>
      </p:sp>
      <p:sp>
        <p:nvSpPr>
          <p:cNvPr id="26" name="TextBox 25">
            <a:extLst>
              <a:ext uri="{FF2B5EF4-FFF2-40B4-BE49-F238E27FC236}">
                <a16:creationId xmlns:a16="http://schemas.microsoft.com/office/drawing/2014/main" id="{94D5431C-CAFD-C142-AAD2-C14AB65909F2}"/>
              </a:ext>
            </a:extLst>
          </p:cNvPr>
          <p:cNvSpPr txBox="1"/>
          <p:nvPr/>
        </p:nvSpPr>
        <p:spPr>
          <a:xfrm>
            <a:off x="1296106" y="2644170"/>
            <a:ext cx="9781537" cy="1569660"/>
          </a:xfrm>
          <a:prstGeom prst="rect">
            <a:avLst/>
          </a:prstGeom>
          <a:noFill/>
        </p:spPr>
        <p:txBody>
          <a:bodyPr wrap="square" rtlCol="0">
            <a:spAutoFit/>
          </a:bodyPr>
          <a:lstStyle/>
          <a:p>
            <a:pPr algn="ctr"/>
            <a:r>
              <a:rPr lang="en-US" sz="3200" dirty="0"/>
              <a:t>Stance detection: The task of determining whether someone is for or against a particular thing.  We’ll focus on “stance towards 4/574”</a:t>
            </a:r>
          </a:p>
        </p:txBody>
      </p:sp>
    </p:spTree>
    <p:extLst>
      <p:ext uri="{BB962C8B-B14F-4D97-AF65-F5344CB8AC3E}">
        <p14:creationId xmlns:p14="http://schemas.microsoft.com/office/powerpoint/2010/main" val="90000844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b_pres" id="{40A81E82-30C6-5B44-90ED-89E37171CDFA}" vid="{0A44E2B1-83CE-BE4C-9993-1082FC269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6335</TotalTime>
  <Words>1171</Words>
  <Application>Microsoft Macintosh PowerPoint</Application>
  <PresentationFormat>Widescreen</PresentationFormat>
  <Paragraphs>166</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Century Gothic</vt:lpstr>
      <vt:lpstr>Futura Medium</vt:lpstr>
      <vt:lpstr>Menlo</vt:lpstr>
      <vt:lpstr>Wingdings</vt:lpstr>
      <vt:lpstr>2_Office Theme</vt:lpstr>
      <vt:lpstr>PowerPoint Presentation</vt:lpstr>
      <vt:lpstr>PowerPoint Presentation</vt:lpstr>
      <vt:lpstr>PowerPoint Presentation</vt:lpstr>
      <vt:lpstr>PowerPoint Presentation</vt:lpstr>
      <vt:lpstr>Kenny and Atri’s quick summary</vt:lpstr>
      <vt:lpstr>Rest of today / some of Wednesday</vt:lpstr>
      <vt:lpstr>PowerPoint Presentation</vt:lpstr>
      <vt:lpstr>A linear model for classification</vt:lpstr>
      <vt:lpstr>Sample task: stance detection</vt:lpstr>
      <vt:lpstr>Sample task: stance detection</vt:lpstr>
      <vt:lpstr>Sample task: stance detection</vt:lpstr>
      <vt:lpstr>Stance detection in the real world</vt:lpstr>
      <vt:lpstr>Back to the example…</vt:lpstr>
      <vt:lpstr>Approach 1: Bag of words + Linear threshold classifier</vt:lpstr>
      <vt:lpstr>Approach 1, Step 1</vt:lpstr>
      <vt:lpstr>Approach 1, Step 2</vt:lpstr>
      <vt:lpstr>Approach 1, Step 2</vt:lpstr>
      <vt:lpstr>Approach 1, Step 3</vt:lpstr>
      <vt:lpstr>Approach 1, Step 4</vt:lpstr>
      <vt:lpstr>Cool!</vt:lpstr>
      <vt:lpstr>…Put another way, how to learn word weights?</vt:lpstr>
      <vt:lpstr>…Put another way, how to learn word weights?</vt:lpstr>
      <vt:lpstr>Will any of this be relevant soon?</vt:lpstr>
      <vt:lpstr>OK!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sample of their result</dc:title>
  <dc:creator>Microsoft Office User</dc:creator>
  <cp:lastModifiedBy>Atri Rudra</cp:lastModifiedBy>
  <cp:revision>27</cp:revision>
  <dcterms:created xsi:type="dcterms:W3CDTF">2021-02-08T13:25:31Z</dcterms:created>
  <dcterms:modified xsi:type="dcterms:W3CDTF">2023-04-04T15:40:01Z</dcterms:modified>
</cp:coreProperties>
</file>