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74" r:id="rId2"/>
    <p:sldId id="256" r:id="rId3"/>
    <p:sldId id="292" r:id="rId4"/>
    <p:sldId id="1001" r:id="rId5"/>
    <p:sldId id="1002" r:id="rId6"/>
    <p:sldId id="980" r:id="rId7"/>
    <p:sldId id="982" r:id="rId8"/>
    <p:sldId id="984" r:id="rId9"/>
    <p:sldId id="985" r:id="rId10"/>
    <p:sldId id="1004" r:id="rId11"/>
    <p:sldId id="1006" r:id="rId12"/>
    <p:sldId id="332" r:id="rId13"/>
    <p:sldId id="330" r:id="rId14"/>
    <p:sldId id="1008" r:id="rId15"/>
    <p:sldId id="1007" r:id="rId16"/>
    <p:sldId id="986" r:id="rId17"/>
    <p:sldId id="1003" r:id="rId18"/>
    <p:sldId id="1005" r:id="rId19"/>
    <p:sldId id="987" r:id="rId20"/>
    <p:sldId id="988" r:id="rId21"/>
    <p:sldId id="993" r:id="rId22"/>
    <p:sldId id="989" r:id="rId23"/>
    <p:sldId id="996" r:id="rId24"/>
    <p:sldId id="997" r:id="rId25"/>
    <p:sldId id="990" r:id="rId26"/>
    <p:sldId id="992" r:id="rId27"/>
    <p:sldId id="994" r:id="rId28"/>
    <p:sldId id="995" r:id="rId29"/>
    <p:sldId id="998" r:id="rId30"/>
    <p:sldId id="983" r:id="rId31"/>
    <p:sldId id="1009" r:id="rId32"/>
    <p:sldId id="101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5"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C"/>
    <a:srgbClr val="DAE2F3"/>
    <a:srgbClr val="4372C4"/>
    <a:srgbClr val="DB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843"/>
    <p:restoredTop sz="96405"/>
  </p:normalViewPr>
  <p:slideViewPr>
    <p:cSldViewPr snapToGrid="0" snapToObjects="1">
      <p:cViewPr varScale="1">
        <p:scale>
          <a:sx n="112" d="100"/>
          <a:sy n="112" d="100"/>
        </p:scale>
        <p:origin x="208" y="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5FAF05-6EE8-9543-9735-E271BA0B9BD5}" type="datetimeFigureOut">
              <a:rPr lang="en-US" smtClean="0"/>
              <a:t>4/10/23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895FF8-B552-1648-8997-4A8F1EE4FB89}" type="slidenum">
              <a:rPr lang="en-US" smtClean="0"/>
              <a:t>‹#›</a:t>
            </a:fld>
            <a:endParaRPr lang="en-US"/>
          </a:p>
        </p:txBody>
      </p:sp>
    </p:spTree>
    <p:extLst>
      <p:ext uri="{BB962C8B-B14F-4D97-AF65-F5344CB8AC3E}">
        <p14:creationId xmlns:p14="http://schemas.microsoft.com/office/powerpoint/2010/main" val="1692724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always tell my students that one of the worst things you can do is to start your talk with an apology, but that is precisely what I’m going to do today.</a:t>
            </a:r>
          </a:p>
          <a:p>
            <a:endParaRPr lang="en-US" dirty="0"/>
          </a:p>
          <a:p>
            <a:r>
              <a:rPr lang="en-US" dirty="0"/>
              <a:t>Covid has been slowly trickling through my family for the last two weeks or so, so there are some threads in this talk that are not as cleanly tied together as I would have hoped. However, the ideas here are ones that I have thought quite a bit about over the past few years, so hopefully you find something in the next 15 minutes that piques your interest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1B39BA-FEE4-F742-9DD7-1C03E94342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22558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85F90AF-A7DA-AE4F-8E05-D7BB60B73C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88950" cy="6857998"/>
          </a:xfrm>
          <a:prstGeom prst="rect">
            <a:avLst/>
          </a:prstGeom>
        </p:spPr>
      </p:pic>
      <p:pic>
        <p:nvPicPr>
          <p:cNvPr id="12" name="Picture 11">
            <a:extLst>
              <a:ext uri="{FF2B5EF4-FFF2-40B4-BE49-F238E27FC236}">
                <a16:creationId xmlns:a16="http://schemas.microsoft.com/office/drawing/2014/main" id="{DEF76966-B0EA-3344-AA63-F2BB9F5FFF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68" y="5383324"/>
            <a:ext cx="3038969" cy="653986"/>
          </a:xfrm>
          <a:prstGeom prst="rect">
            <a:avLst/>
          </a:prstGeom>
        </p:spPr>
      </p:pic>
      <p:sp>
        <p:nvSpPr>
          <p:cNvPr id="8" name="Text Placeholder 7">
            <a:extLst>
              <a:ext uri="{FF2B5EF4-FFF2-40B4-BE49-F238E27FC236}">
                <a16:creationId xmlns:a16="http://schemas.microsoft.com/office/drawing/2014/main" id="{F0734D86-3E3D-8648-A97A-7CAFCF59DE3A}"/>
              </a:ext>
            </a:extLst>
          </p:cNvPr>
          <p:cNvSpPr>
            <a:spLocks noGrp="1"/>
          </p:cNvSpPr>
          <p:nvPr>
            <p:ph type="body" sz="quarter" idx="10" hasCustomPrompt="1"/>
          </p:nvPr>
        </p:nvSpPr>
        <p:spPr>
          <a:xfrm>
            <a:off x="658368" y="1483185"/>
            <a:ext cx="6445250" cy="2492375"/>
          </a:xfrm>
        </p:spPr>
        <p:txBody>
          <a:bodyPr/>
          <a:lstStyle>
            <a:lvl1pPr marL="0" marR="0" indent="0" algn="l" defTabSz="914400" rtl="0" eaLnBrk="1" fontAlgn="auto" latinLnBrk="0" hangingPunct="1">
              <a:lnSpc>
                <a:spcPts val="5800"/>
              </a:lnSpc>
              <a:spcBef>
                <a:spcPct val="0"/>
              </a:spcBef>
              <a:spcAft>
                <a:spcPts val="0"/>
              </a:spcAft>
              <a:buClrTx/>
              <a:buSzTx/>
              <a:buFontTx/>
              <a:buNone/>
              <a:tabLst/>
              <a:defRPr/>
            </a:lvl1pPr>
          </a:lstStyle>
          <a:p>
            <a:pPr marL="0" marR="0" lvl="0" indent="0" algn="l" defTabSz="914400" rtl="0" eaLnBrk="1" fontAlgn="auto" latinLnBrk="0" hangingPunct="1">
              <a:lnSpc>
                <a:spcPts val="5800"/>
              </a:lnSpc>
              <a:spcBef>
                <a:spcPct val="0"/>
              </a:spcBef>
              <a:spcAft>
                <a:spcPts val="0"/>
              </a:spcAft>
              <a:buClrTx/>
              <a:buSzTx/>
              <a:buFontTx/>
              <a:buNone/>
              <a:tabLst/>
              <a:defRPr/>
            </a:pPr>
            <a:r>
              <a:rPr kumimoji="0" lang="en-US" sz="6000" b="1" i="0" u="none" strike="noStrike" kern="1200" cap="all" spc="0" normalizeH="0" baseline="0" noProof="0" dirty="0">
                <a:ln>
                  <a:noFill/>
                </a:ln>
                <a:solidFill>
                  <a:srgbClr val="005BBB"/>
                </a:solidFill>
                <a:effectLst/>
                <a:uLnTx/>
                <a:uFillTx/>
                <a:latin typeface="Century Gothic" panose="020B0502020202020204" pitchFamily="34" charset="0"/>
                <a:ea typeface="+mn-ea"/>
                <a:cs typeface="Arial" charset="0"/>
              </a:rPr>
              <a:t>Presentation</a:t>
            </a:r>
            <a:br>
              <a:rPr kumimoji="0" lang="en-US" sz="6000" b="1" i="0" u="none" strike="noStrike" kern="1200" cap="all" spc="0" normalizeH="0" baseline="0" noProof="0" dirty="0">
                <a:ln>
                  <a:noFill/>
                </a:ln>
                <a:solidFill>
                  <a:srgbClr val="005BBB"/>
                </a:solidFill>
                <a:effectLst/>
                <a:uLnTx/>
                <a:uFillTx/>
                <a:latin typeface="Century Gothic" panose="020B0502020202020204" pitchFamily="34" charset="0"/>
                <a:ea typeface="+mn-ea"/>
                <a:cs typeface="Arial" charset="0"/>
              </a:rPr>
            </a:br>
            <a:r>
              <a:rPr kumimoji="0" lang="en-US" sz="6000" b="1" i="0" u="none" strike="noStrike" kern="1200" cap="all" spc="0" normalizeH="0" baseline="0" noProof="0" dirty="0">
                <a:ln>
                  <a:noFill/>
                </a:ln>
                <a:solidFill>
                  <a:srgbClr val="005BBB"/>
                </a:solidFill>
                <a:effectLst/>
                <a:uLnTx/>
                <a:uFillTx/>
                <a:latin typeface="Century Gothic" panose="020B0502020202020204" pitchFamily="34" charset="0"/>
                <a:ea typeface="+mn-ea"/>
                <a:cs typeface="Arial" charset="0"/>
              </a:rPr>
              <a:t>title </a:t>
            </a:r>
          </a:p>
        </p:txBody>
      </p:sp>
    </p:spTree>
    <p:extLst>
      <p:ext uri="{BB962C8B-B14F-4D97-AF65-F5344CB8AC3E}">
        <p14:creationId xmlns:p14="http://schemas.microsoft.com/office/powerpoint/2010/main" val="694627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C48E1-29D8-B545-9988-D99D030078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14A642-52EE-1C4B-971E-6948478B3B7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FA3C7B-81DD-7C4B-8F58-BE4CBA90F05E}"/>
              </a:ext>
            </a:extLst>
          </p:cNvPr>
          <p:cNvSpPr>
            <a:spLocks noGrp="1"/>
          </p:cNvSpPr>
          <p:nvPr>
            <p:ph type="dt" sz="half" idx="10"/>
          </p:nvPr>
        </p:nvSpPr>
        <p:spPr>
          <a:xfrm>
            <a:off x="280982" y="6484940"/>
            <a:ext cx="2743200" cy="365125"/>
          </a:xfrm>
          <a:prstGeom prst="rect">
            <a:avLst/>
          </a:prstGeom>
        </p:spPr>
        <p:txBody>
          <a:bodyPr/>
          <a:lstStyle/>
          <a:p>
            <a:fld id="{91513984-9F27-9E49-9B00-9D22AC5389E4}" type="datetime1">
              <a:rPr lang="en-US" smtClean="0"/>
              <a:t>4/10/23</a:t>
            </a:fld>
            <a:endParaRPr lang="en-US"/>
          </a:p>
        </p:txBody>
      </p:sp>
      <p:sp>
        <p:nvSpPr>
          <p:cNvPr id="5" name="Footer Placeholder 4">
            <a:extLst>
              <a:ext uri="{FF2B5EF4-FFF2-40B4-BE49-F238E27FC236}">
                <a16:creationId xmlns:a16="http://schemas.microsoft.com/office/drawing/2014/main" id="{17846805-0CBF-1047-9BC9-69599AA1C889}"/>
              </a:ext>
            </a:extLst>
          </p:cNvPr>
          <p:cNvSpPr>
            <a:spLocks noGrp="1"/>
          </p:cNvSpPr>
          <p:nvPr>
            <p:ph type="ftr" sz="quarter" idx="11"/>
          </p:nvPr>
        </p:nvSpPr>
        <p:spPr>
          <a:xfrm>
            <a:off x="4038600" y="6484940"/>
            <a:ext cx="4114800" cy="365125"/>
          </a:xfrm>
          <a:prstGeom prst="rect">
            <a:avLst/>
          </a:prstGeom>
        </p:spPr>
        <p:txBody>
          <a:bodyPr/>
          <a:lstStyle/>
          <a:p>
            <a:r>
              <a:rPr lang="en-US"/>
              <a:t>UB</a:t>
            </a:r>
          </a:p>
        </p:txBody>
      </p:sp>
      <p:sp>
        <p:nvSpPr>
          <p:cNvPr id="6" name="Slide Number Placeholder 5">
            <a:extLst>
              <a:ext uri="{FF2B5EF4-FFF2-40B4-BE49-F238E27FC236}">
                <a16:creationId xmlns:a16="http://schemas.microsoft.com/office/drawing/2014/main" id="{DF82FDB1-04A3-0149-84CD-E6723037A3C9}"/>
              </a:ext>
            </a:extLst>
          </p:cNvPr>
          <p:cNvSpPr>
            <a:spLocks noGrp="1"/>
          </p:cNvSpPr>
          <p:nvPr>
            <p:ph type="sldNum" sz="quarter" idx="12"/>
          </p:nvPr>
        </p:nvSpPr>
        <p:spPr>
          <a:xfrm>
            <a:off x="9339272" y="6484940"/>
            <a:ext cx="2743200" cy="365125"/>
          </a:xfrm>
          <a:prstGeom prst="rect">
            <a:avLst/>
          </a:prstGeom>
        </p:spPr>
        <p:txBody>
          <a:bodyPr/>
          <a:lstStyle/>
          <a:p>
            <a:fld id="{6088BDBC-A55A-0D4E-9238-49D16FB07DCD}" type="slidenum">
              <a:rPr lang="en-US" smtClean="0"/>
              <a:t>‹#›</a:t>
            </a:fld>
            <a:endParaRPr lang="en-US"/>
          </a:p>
        </p:txBody>
      </p:sp>
    </p:spTree>
    <p:extLst>
      <p:ext uri="{BB962C8B-B14F-4D97-AF65-F5344CB8AC3E}">
        <p14:creationId xmlns:p14="http://schemas.microsoft.com/office/powerpoint/2010/main" val="4292902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D85370-647C-0B49-9380-1C49754080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68A2A6-67B7-264F-AF52-523788CAA26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19166E-842D-B946-9536-4480AE4971BB}"/>
              </a:ext>
            </a:extLst>
          </p:cNvPr>
          <p:cNvSpPr>
            <a:spLocks noGrp="1"/>
          </p:cNvSpPr>
          <p:nvPr>
            <p:ph type="dt" sz="half" idx="10"/>
          </p:nvPr>
        </p:nvSpPr>
        <p:spPr>
          <a:xfrm>
            <a:off x="280982" y="6484940"/>
            <a:ext cx="2743200" cy="365125"/>
          </a:xfrm>
          <a:prstGeom prst="rect">
            <a:avLst/>
          </a:prstGeom>
        </p:spPr>
        <p:txBody>
          <a:bodyPr/>
          <a:lstStyle/>
          <a:p>
            <a:fld id="{4FACB99A-C6B4-A742-97F0-F17EA55B1A6D}" type="datetime1">
              <a:rPr lang="en-US" smtClean="0"/>
              <a:t>4/10/23</a:t>
            </a:fld>
            <a:endParaRPr lang="en-US"/>
          </a:p>
        </p:txBody>
      </p:sp>
      <p:sp>
        <p:nvSpPr>
          <p:cNvPr id="5" name="Footer Placeholder 4">
            <a:extLst>
              <a:ext uri="{FF2B5EF4-FFF2-40B4-BE49-F238E27FC236}">
                <a16:creationId xmlns:a16="http://schemas.microsoft.com/office/drawing/2014/main" id="{D19948CA-7CE6-DA4B-9846-169CB0AB1F09}"/>
              </a:ext>
            </a:extLst>
          </p:cNvPr>
          <p:cNvSpPr>
            <a:spLocks noGrp="1"/>
          </p:cNvSpPr>
          <p:nvPr>
            <p:ph type="ftr" sz="quarter" idx="11"/>
          </p:nvPr>
        </p:nvSpPr>
        <p:spPr>
          <a:xfrm>
            <a:off x="4038600" y="6484940"/>
            <a:ext cx="4114800" cy="365125"/>
          </a:xfrm>
          <a:prstGeom prst="rect">
            <a:avLst/>
          </a:prstGeom>
        </p:spPr>
        <p:txBody>
          <a:bodyPr/>
          <a:lstStyle/>
          <a:p>
            <a:r>
              <a:rPr lang="en-US"/>
              <a:t>UB</a:t>
            </a:r>
          </a:p>
        </p:txBody>
      </p:sp>
      <p:sp>
        <p:nvSpPr>
          <p:cNvPr id="6" name="Slide Number Placeholder 5">
            <a:extLst>
              <a:ext uri="{FF2B5EF4-FFF2-40B4-BE49-F238E27FC236}">
                <a16:creationId xmlns:a16="http://schemas.microsoft.com/office/drawing/2014/main" id="{576D4698-0B78-9E48-9174-23884DB67D00}"/>
              </a:ext>
            </a:extLst>
          </p:cNvPr>
          <p:cNvSpPr>
            <a:spLocks noGrp="1"/>
          </p:cNvSpPr>
          <p:nvPr>
            <p:ph type="sldNum" sz="quarter" idx="12"/>
          </p:nvPr>
        </p:nvSpPr>
        <p:spPr>
          <a:xfrm>
            <a:off x="9339272" y="6484940"/>
            <a:ext cx="2743200" cy="365125"/>
          </a:xfrm>
          <a:prstGeom prst="rect">
            <a:avLst/>
          </a:prstGeom>
        </p:spPr>
        <p:txBody>
          <a:bodyPr/>
          <a:lstStyle/>
          <a:p>
            <a:fld id="{6088BDBC-A55A-0D4E-9238-49D16FB07DCD}" type="slidenum">
              <a:rPr lang="en-US" smtClean="0"/>
              <a:t>‹#›</a:t>
            </a:fld>
            <a:endParaRPr lang="en-US"/>
          </a:p>
        </p:txBody>
      </p:sp>
    </p:spTree>
    <p:extLst>
      <p:ext uri="{BB962C8B-B14F-4D97-AF65-F5344CB8AC3E}">
        <p14:creationId xmlns:p14="http://schemas.microsoft.com/office/powerpoint/2010/main" val="2693791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AD3EC76-69CB-0444-B8DB-1C2B311467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235"/>
          <a:stretch/>
        </p:blipFill>
        <p:spPr>
          <a:xfrm>
            <a:off x="0" y="31530"/>
            <a:ext cx="12192000" cy="6850064"/>
          </a:xfrm>
          <a:prstGeom prst="rect">
            <a:avLst/>
          </a:prstGeom>
        </p:spPr>
      </p:pic>
      <p:pic>
        <p:nvPicPr>
          <p:cNvPr id="11" name="Picture 10">
            <a:extLst>
              <a:ext uri="{FF2B5EF4-FFF2-40B4-BE49-F238E27FC236}">
                <a16:creationId xmlns:a16="http://schemas.microsoft.com/office/drawing/2014/main" id="{96431D1E-F446-954D-B08B-83027413A7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243" y="6356999"/>
            <a:ext cx="2291194" cy="493065"/>
          </a:xfrm>
          <a:prstGeom prst="rect">
            <a:avLst/>
          </a:prstGeom>
        </p:spPr>
      </p:pic>
      <p:sp>
        <p:nvSpPr>
          <p:cNvPr id="2" name="Title 1">
            <a:extLst>
              <a:ext uri="{FF2B5EF4-FFF2-40B4-BE49-F238E27FC236}">
                <a16:creationId xmlns:a16="http://schemas.microsoft.com/office/drawing/2014/main" id="{0B4B7AA1-D6F6-4B4A-B5B1-981CED01C3EE}"/>
              </a:ext>
            </a:extLst>
          </p:cNvPr>
          <p:cNvSpPr>
            <a:spLocks noGrp="1"/>
          </p:cNvSpPr>
          <p:nvPr>
            <p:ph type="title"/>
          </p:nvPr>
        </p:nvSpPr>
        <p:spPr>
          <a:xfrm>
            <a:off x="678079" y="165430"/>
            <a:ext cx="10515600" cy="863600"/>
          </a:xfrm>
        </p:spPr>
        <p:txBody>
          <a:bodyPr anchor="b" anchorCtr="0"/>
          <a:lstStyle/>
          <a:p>
            <a:r>
              <a:rPr lang="en-US"/>
              <a:t>Click to edit Master title style</a:t>
            </a:r>
          </a:p>
        </p:txBody>
      </p:sp>
      <p:sp>
        <p:nvSpPr>
          <p:cNvPr id="3" name="Content Placeholder 2">
            <a:extLst>
              <a:ext uri="{FF2B5EF4-FFF2-40B4-BE49-F238E27FC236}">
                <a16:creationId xmlns:a16="http://schemas.microsoft.com/office/drawing/2014/main" id="{2C72516B-CCCF-5F4A-9B01-AA30C70462C0}"/>
              </a:ext>
            </a:extLst>
          </p:cNvPr>
          <p:cNvSpPr>
            <a:spLocks noGrp="1"/>
          </p:cNvSpPr>
          <p:nvPr>
            <p:ph idx="1"/>
          </p:nvPr>
        </p:nvSpPr>
        <p:spPr>
          <a:xfrm>
            <a:off x="678079" y="1449408"/>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3F9AE38-E3F9-C245-B7DE-C4C9EB4982E9}"/>
              </a:ext>
            </a:extLst>
          </p:cNvPr>
          <p:cNvSpPr>
            <a:spLocks noGrp="1"/>
          </p:cNvSpPr>
          <p:nvPr>
            <p:ph type="sldNum" sz="quarter" idx="12"/>
          </p:nvPr>
        </p:nvSpPr>
        <p:spPr>
          <a:xfrm>
            <a:off x="5684883" y="6551913"/>
            <a:ext cx="501992" cy="317151"/>
          </a:xfrm>
          <a:prstGeom prst="rect">
            <a:avLst/>
          </a:prstGeom>
        </p:spPr>
        <p:txBody>
          <a:bodyPr anchor="b" anchorCtr="0"/>
          <a:lstStyle>
            <a:lvl1pPr>
              <a:defRPr sz="1400" b="0">
                <a:solidFill>
                  <a:schemeClr val="tx1"/>
                </a:solidFill>
                <a:latin typeface="Menlo" panose="020B0609030804020204" pitchFamily="49" charset="0"/>
                <a:ea typeface="Menlo" panose="020B0609030804020204" pitchFamily="49" charset="0"/>
                <a:cs typeface="Menlo" panose="020B0609030804020204" pitchFamily="49" charset="0"/>
              </a:defRPr>
            </a:lvl1pPr>
          </a:lstStyle>
          <a:p>
            <a:fld id="{6088BDBC-A55A-0D4E-9238-49D16FB07DCD}" type="slidenum">
              <a:rPr lang="en-US" smtClean="0"/>
              <a:pPr/>
              <a:t>‹#›</a:t>
            </a:fld>
            <a:endParaRPr lang="en-US"/>
          </a:p>
        </p:txBody>
      </p:sp>
      <p:sp>
        <p:nvSpPr>
          <p:cNvPr id="8" name="Slide Number Placeholder 5">
            <a:extLst>
              <a:ext uri="{FF2B5EF4-FFF2-40B4-BE49-F238E27FC236}">
                <a16:creationId xmlns:a16="http://schemas.microsoft.com/office/drawing/2014/main" id="{1AA2BCF6-BD28-5C42-B0A9-DB69C372EAA1}"/>
              </a:ext>
            </a:extLst>
          </p:cNvPr>
          <p:cNvSpPr txBox="1">
            <a:spLocks/>
          </p:cNvSpPr>
          <p:nvPr userDrawn="1"/>
        </p:nvSpPr>
        <p:spPr>
          <a:xfrm>
            <a:off x="9415849" y="6527927"/>
            <a:ext cx="1777830" cy="365125"/>
          </a:xfrm>
          <a:prstGeom prst="rect">
            <a:avLst/>
          </a:prstGeom>
        </p:spPr>
        <p:txBody>
          <a:bodyPr anchor="b" anchorCtr="0"/>
          <a:lstStyle>
            <a:defPPr>
              <a:defRPr lang="en-US"/>
            </a:defPPr>
            <a:lvl1pPr marL="0" algn="l" defTabSz="914400" rtl="0" eaLnBrk="1" latinLnBrk="0" hangingPunct="1">
              <a:defRPr sz="1400" kern="1200">
                <a:solidFill>
                  <a:schemeClr val="tx1"/>
                </a:solidFill>
                <a:latin typeface="Lucida Grande" panose="020B0600040502020204" pitchFamily="34" charset="0"/>
                <a:ea typeface="+mn-ea"/>
                <a:cs typeface="Lucida Grande" panose="020B06000405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dirty="0">
                <a:latin typeface="Menlo" panose="020B0609030804020204" pitchFamily="49" charset="0"/>
                <a:ea typeface="Menlo" panose="020B0609030804020204" pitchFamily="49" charset="0"/>
                <a:cs typeface="Menlo" panose="020B0609030804020204" pitchFamily="49" charset="0"/>
              </a:rPr>
              <a:t>@_</a:t>
            </a:r>
            <a:r>
              <a:rPr lang="en-US" b="0" dirty="0" err="1">
                <a:latin typeface="Menlo" panose="020B0609030804020204" pitchFamily="49" charset="0"/>
                <a:ea typeface="Menlo" panose="020B0609030804020204" pitchFamily="49" charset="0"/>
                <a:cs typeface="Menlo" panose="020B0609030804020204" pitchFamily="49" charset="0"/>
              </a:rPr>
              <a:t>kenny_joseph</a:t>
            </a:r>
            <a:endParaRPr lang="en-US" b="0" dirty="0">
              <a:latin typeface="Menlo" panose="020B0609030804020204" pitchFamily="49" charset="0"/>
              <a:ea typeface="Menlo" panose="020B0609030804020204" pitchFamily="49" charset="0"/>
              <a:cs typeface="Menlo" panose="020B0609030804020204" pitchFamily="49" charset="0"/>
            </a:endParaRPr>
          </a:p>
        </p:txBody>
      </p:sp>
    </p:spTree>
    <p:extLst>
      <p:ext uri="{BB962C8B-B14F-4D97-AF65-F5344CB8AC3E}">
        <p14:creationId xmlns:p14="http://schemas.microsoft.com/office/powerpoint/2010/main" val="2385502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C903E-4803-134F-AB27-D21C948085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FF41F8-4CD0-3A46-B3EE-ADF0D1E05D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AE7B2E-4180-0140-A0EE-DC140A802CD2}"/>
              </a:ext>
            </a:extLst>
          </p:cNvPr>
          <p:cNvSpPr>
            <a:spLocks noGrp="1"/>
          </p:cNvSpPr>
          <p:nvPr>
            <p:ph type="dt" sz="half" idx="10"/>
          </p:nvPr>
        </p:nvSpPr>
        <p:spPr>
          <a:xfrm>
            <a:off x="280982" y="6484940"/>
            <a:ext cx="2743200" cy="365125"/>
          </a:xfrm>
          <a:prstGeom prst="rect">
            <a:avLst/>
          </a:prstGeom>
        </p:spPr>
        <p:txBody>
          <a:bodyPr/>
          <a:lstStyle/>
          <a:p>
            <a:fld id="{E14E46EA-DB6D-514A-88D8-66FF730AD5E0}" type="datetime1">
              <a:rPr lang="en-US" smtClean="0"/>
              <a:t>4/10/23</a:t>
            </a:fld>
            <a:endParaRPr lang="en-US"/>
          </a:p>
        </p:txBody>
      </p:sp>
      <p:sp>
        <p:nvSpPr>
          <p:cNvPr id="5" name="Footer Placeholder 4">
            <a:extLst>
              <a:ext uri="{FF2B5EF4-FFF2-40B4-BE49-F238E27FC236}">
                <a16:creationId xmlns:a16="http://schemas.microsoft.com/office/drawing/2014/main" id="{7605AE1E-10E1-404D-85FC-663086503BF7}"/>
              </a:ext>
            </a:extLst>
          </p:cNvPr>
          <p:cNvSpPr>
            <a:spLocks noGrp="1"/>
          </p:cNvSpPr>
          <p:nvPr>
            <p:ph type="ftr" sz="quarter" idx="11"/>
          </p:nvPr>
        </p:nvSpPr>
        <p:spPr>
          <a:xfrm>
            <a:off x="4038600" y="6484940"/>
            <a:ext cx="4114800" cy="365125"/>
          </a:xfrm>
          <a:prstGeom prst="rect">
            <a:avLst/>
          </a:prstGeom>
        </p:spPr>
        <p:txBody>
          <a:bodyPr/>
          <a:lstStyle/>
          <a:p>
            <a:r>
              <a:rPr lang="en-US"/>
              <a:t>UB</a:t>
            </a:r>
          </a:p>
        </p:txBody>
      </p:sp>
      <p:sp>
        <p:nvSpPr>
          <p:cNvPr id="6" name="Slide Number Placeholder 5">
            <a:extLst>
              <a:ext uri="{FF2B5EF4-FFF2-40B4-BE49-F238E27FC236}">
                <a16:creationId xmlns:a16="http://schemas.microsoft.com/office/drawing/2014/main" id="{7B884B96-5E86-3D4C-8295-0989BEF3ED4C}"/>
              </a:ext>
            </a:extLst>
          </p:cNvPr>
          <p:cNvSpPr>
            <a:spLocks noGrp="1"/>
          </p:cNvSpPr>
          <p:nvPr>
            <p:ph type="sldNum" sz="quarter" idx="12"/>
          </p:nvPr>
        </p:nvSpPr>
        <p:spPr>
          <a:xfrm>
            <a:off x="9339272" y="6484940"/>
            <a:ext cx="2743200" cy="365125"/>
          </a:xfrm>
          <a:prstGeom prst="rect">
            <a:avLst/>
          </a:prstGeom>
        </p:spPr>
        <p:txBody>
          <a:bodyPr/>
          <a:lstStyle/>
          <a:p>
            <a:fld id="{6088BDBC-A55A-0D4E-9238-49D16FB07DCD}" type="slidenum">
              <a:rPr lang="en-US" smtClean="0"/>
              <a:t>‹#›</a:t>
            </a:fld>
            <a:endParaRPr lang="en-US"/>
          </a:p>
        </p:txBody>
      </p:sp>
    </p:spTree>
    <p:extLst>
      <p:ext uri="{BB962C8B-B14F-4D97-AF65-F5344CB8AC3E}">
        <p14:creationId xmlns:p14="http://schemas.microsoft.com/office/powerpoint/2010/main" val="1383746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A3CC1-F046-9A4F-899D-098AD752D8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1B690-400D-AE40-A601-FF00109DB64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A0E1D4-774B-BB4E-BFAC-DF0936DF761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4EC447-F086-E942-9EE8-0600383EE06A}"/>
              </a:ext>
            </a:extLst>
          </p:cNvPr>
          <p:cNvSpPr>
            <a:spLocks noGrp="1"/>
          </p:cNvSpPr>
          <p:nvPr>
            <p:ph type="dt" sz="half" idx="10"/>
          </p:nvPr>
        </p:nvSpPr>
        <p:spPr>
          <a:xfrm>
            <a:off x="280982" y="6484940"/>
            <a:ext cx="2743200" cy="365125"/>
          </a:xfrm>
          <a:prstGeom prst="rect">
            <a:avLst/>
          </a:prstGeom>
        </p:spPr>
        <p:txBody>
          <a:bodyPr/>
          <a:lstStyle/>
          <a:p>
            <a:fld id="{4A703512-4B06-EE47-B919-5BA2C010F920}" type="datetime1">
              <a:rPr lang="en-US" smtClean="0"/>
              <a:t>4/10/23</a:t>
            </a:fld>
            <a:endParaRPr lang="en-US"/>
          </a:p>
        </p:txBody>
      </p:sp>
      <p:sp>
        <p:nvSpPr>
          <p:cNvPr id="6" name="Footer Placeholder 5">
            <a:extLst>
              <a:ext uri="{FF2B5EF4-FFF2-40B4-BE49-F238E27FC236}">
                <a16:creationId xmlns:a16="http://schemas.microsoft.com/office/drawing/2014/main" id="{A5A3D18C-25CE-AA4B-A73E-B46B96E5B7B7}"/>
              </a:ext>
            </a:extLst>
          </p:cNvPr>
          <p:cNvSpPr>
            <a:spLocks noGrp="1"/>
          </p:cNvSpPr>
          <p:nvPr>
            <p:ph type="ftr" sz="quarter" idx="11"/>
          </p:nvPr>
        </p:nvSpPr>
        <p:spPr>
          <a:xfrm>
            <a:off x="4038600" y="6484940"/>
            <a:ext cx="4114800" cy="365125"/>
          </a:xfrm>
          <a:prstGeom prst="rect">
            <a:avLst/>
          </a:prstGeom>
        </p:spPr>
        <p:txBody>
          <a:bodyPr/>
          <a:lstStyle/>
          <a:p>
            <a:r>
              <a:rPr lang="en-US"/>
              <a:t>UB</a:t>
            </a:r>
          </a:p>
        </p:txBody>
      </p:sp>
      <p:sp>
        <p:nvSpPr>
          <p:cNvPr id="7" name="Slide Number Placeholder 6">
            <a:extLst>
              <a:ext uri="{FF2B5EF4-FFF2-40B4-BE49-F238E27FC236}">
                <a16:creationId xmlns:a16="http://schemas.microsoft.com/office/drawing/2014/main" id="{0C6C780A-4C69-8943-BE7B-A518385297E0}"/>
              </a:ext>
            </a:extLst>
          </p:cNvPr>
          <p:cNvSpPr>
            <a:spLocks noGrp="1"/>
          </p:cNvSpPr>
          <p:nvPr>
            <p:ph type="sldNum" sz="quarter" idx="12"/>
          </p:nvPr>
        </p:nvSpPr>
        <p:spPr>
          <a:xfrm>
            <a:off x="9339272" y="6484940"/>
            <a:ext cx="2743200" cy="365125"/>
          </a:xfrm>
          <a:prstGeom prst="rect">
            <a:avLst/>
          </a:prstGeom>
        </p:spPr>
        <p:txBody>
          <a:bodyPr/>
          <a:lstStyle/>
          <a:p>
            <a:fld id="{6088BDBC-A55A-0D4E-9238-49D16FB07DCD}" type="slidenum">
              <a:rPr lang="en-US" smtClean="0"/>
              <a:t>‹#›</a:t>
            </a:fld>
            <a:endParaRPr lang="en-US"/>
          </a:p>
        </p:txBody>
      </p:sp>
    </p:spTree>
    <p:extLst>
      <p:ext uri="{BB962C8B-B14F-4D97-AF65-F5344CB8AC3E}">
        <p14:creationId xmlns:p14="http://schemas.microsoft.com/office/powerpoint/2010/main" val="3046959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9DDA6-1472-5140-83CA-00E768B54C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4CA5C1-A757-AB46-A0C5-CD0DA342FC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20A17B4-80FF-5F4B-B852-390BC1948C9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04E944-9940-0B43-A059-1BE4E3EB6B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58B5AB0-1923-0B43-BE76-4B6C90654E7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0EFABA-D2AE-4944-ADB6-63E839EC6502}"/>
              </a:ext>
            </a:extLst>
          </p:cNvPr>
          <p:cNvSpPr>
            <a:spLocks noGrp="1"/>
          </p:cNvSpPr>
          <p:nvPr>
            <p:ph type="dt" sz="half" idx="10"/>
          </p:nvPr>
        </p:nvSpPr>
        <p:spPr>
          <a:xfrm>
            <a:off x="280982" y="6484940"/>
            <a:ext cx="2743200" cy="365125"/>
          </a:xfrm>
          <a:prstGeom prst="rect">
            <a:avLst/>
          </a:prstGeom>
        </p:spPr>
        <p:txBody>
          <a:bodyPr/>
          <a:lstStyle/>
          <a:p>
            <a:fld id="{F0BF0248-29B6-F541-A1D6-BBDE16E072DD}" type="datetime1">
              <a:rPr lang="en-US" smtClean="0"/>
              <a:t>4/10/23</a:t>
            </a:fld>
            <a:endParaRPr lang="en-US"/>
          </a:p>
        </p:txBody>
      </p:sp>
      <p:sp>
        <p:nvSpPr>
          <p:cNvPr id="8" name="Footer Placeholder 7">
            <a:extLst>
              <a:ext uri="{FF2B5EF4-FFF2-40B4-BE49-F238E27FC236}">
                <a16:creationId xmlns:a16="http://schemas.microsoft.com/office/drawing/2014/main" id="{3F0D4525-EA83-6848-B9BB-A5CF47E1235B}"/>
              </a:ext>
            </a:extLst>
          </p:cNvPr>
          <p:cNvSpPr>
            <a:spLocks noGrp="1"/>
          </p:cNvSpPr>
          <p:nvPr>
            <p:ph type="ftr" sz="quarter" idx="11"/>
          </p:nvPr>
        </p:nvSpPr>
        <p:spPr>
          <a:xfrm>
            <a:off x="4038600" y="6484940"/>
            <a:ext cx="4114800" cy="365125"/>
          </a:xfrm>
          <a:prstGeom prst="rect">
            <a:avLst/>
          </a:prstGeom>
        </p:spPr>
        <p:txBody>
          <a:bodyPr/>
          <a:lstStyle/>
          <a:p>
            <a:r>
              <a:rPr lang="en-US"/>
              <a:t>UB</a:t>
            </a:r>
          </a:p>
        </p:txBody>
      </p:sp>
      <p:sp>
        <p:nvSpPr>
          <p:cNvPr id="9" name="Slide Number Placeholder 8">
            <a:extLst>
              <a:ext uri="{FF2B5EF4-FFF2-40B4-BE49-F238E27FC236}">
                <a16:creationId xmlns:a16="http://schemas.microsoft.com/office/drawing/2014/main" id="{22F455BB-B79D-F64F-9020-84A57E73E12D}"/>
              </a:ext>
            </a:extLst>
          </p:cNvPr>
          <p:cNvSpPr>
            <a:spLocks noGrp="1"/>
          </p:cNvSpPr>
          <p:nvPr>
            <p:ph type="sldNum" sz="quarter" idx="12"/>
          </p:nvPr>
        </p:nvSpPr>
        <p:spPr>
          <a:xfrm>
            <a:off x="9339272" y="6484940"/>
            <a:ext cx="2743200" cy="365125"/>
          </a:xfrm>
          <a:prstGeom prst="rect">
            <a:avLst/>
          </a:prstGeom>
        </p:spPr>
        <p:txBody>
          <a:bodyPr/>
          <a:lstStyle/>
          <a:p>
            <a:fld id="{6088BDBC-A55A-0D4E-9238-49D16FB07DCD}" type="slidenum">
              <a:rPr lang="en-US" smtClean="0"/>
              <a:t>‹#›</a:t>
            </a:fld>
            <a:endParaRPr lang="en-US"/>
          </a:p>
        </p:txBody>
      </p:sp>
    </p:spTree>
    <p:extLst>
      <p:ext uri="{BB962C8B-B14F-4D97-AF65-F5344CB8AC3E}">
        <p14:creationId xmlns:p14="http://schemas.microsoft.com/office/powerpoint/2010/main" val="2130248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1E6C5-F017-F540-92C2-1D2BF28B55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27A7BE-01A5-604C-828E-62791FF5D2D0}"/>
              </a:ext>
            </a:extLst>
          </p:cNvPr>
          <p:cNvSpPr>
            <a:spLocks noGrp="1"/>
          </p:cNvSpPr>
          <p:nvPr>
            <p:ph type="dt" sz="half" idx="10"/>
          </p:nvPr>
        </p:nvSpPr>
        <p:spPr>
          <a:xfrm>
            <a:off x="280982" y="6484940"/>
            <a:ext cx="2743200" cy="365125"/>
          </a:xfrm>
          <a:prstGeom prst="rect">
            <a:avLst/>
          </a:prstGeom>
        </p:spPr>
        <p:txBody>
          <a:bodyPr/>
          <a:lstStyle/>
          <a:p>
            <a:fld id="{C7CFD90E-F155-6A43-B571-E2B4666C1DF6}" type="datetime1">
              <a:rPr lang="en-US" smtClean="0"/>
              <a:t>4/10/23</a:t>
            </a:fld>
            <a:endParaRPr lang="en-US"/>
          </a:p>
        </p:txBody>
      </p:sp>
      <p:sp>
        <p:nvSpPr>
          <p:cNvPr id="4" name="Footer Placeholder 3">
            <a:extLst>
              <a:ext uri="{FF2B5EF4-FFF2-40B4-BE49-F238E27FC236}">
                <a16:creationId xmlns:a16="http://schemas.microsoft.com/office/drawing/2014/main" id="{163CBFD0-DCCE-A74E-97B9-31B32953D408}"/>
              </a:ext>
            </a:extLst>
          </p:cNvPr>
          <p:cNvSpPr>
            <a:spLocks noGrp="1"/>
          </p:cNvSpPr>
          <p:nvPr>
            <p:ph type="ftr" sz="quarter" idx="11"/>
          </p:nvPr>
        </p:nvSpPr>
        <p:spPr>
          <a:xfrm>
            <a:off x="4038600" y="6484940"/>
            <a:ext cx="4114800" cy="365125"/>
          </a:xfrm>
          <a:prstGeom prst="rect">
            <a:avLst/>
          </a:prstGeom>
        </p:spPr>
        <p:txBody>
          <a:bodyPr/>
          <a:lstStyle/>
          <a:p>
            <a:r>
              <a:rPr lang="en-US"/>
              <a:t>UB</a:t>
            </a:r>
          </a:p>
        </p:txBody>
      </p:sp>
      <p:sp>
        <p:nvSpPr>
          <p:cNvPr id="5" name="Slide Number Placeholder 4">
            <a:extLst>
              <a:ext uri="{FF2B5EF4-FFF2-40B4-BE49-F238E27FC236}">
                <a16:creationId xmlns:a16="http://schemas.microsoft.com/office/drawing/2014/main" id="{29E14C57-EA7C-C947-BB4A-4B35D0FF1AAA}"/>
              </a:ext>
            </a:extLst>
          </p:cNvPr>
          <p:cNvSpPr>
            <a:spLocks noGrp="1"/>
          </p:cNvSpPr>
          <p:nvPr>
            <p:ph type="sldNum" sz="quarter" idx="12"/>
          </p:nvPr>
        </p:nvSpPr>
        <p:spPr>
          <a:xfrm>
            <a:off x="9339272" y="6484940"/>
            <a:ext cx="2743200" cy="365125"/>
          </a:xfrm>
          <a:prstGeom prst="rect">
            <a:avLst/>
          </a:prstGeom>
        </p:spPr>
        <p:txBody>
          <a:bodyPr/>
          <a:lstStyle/>
          <a:p>
            <a:fld id="{6088BDBC-A55A-0D4E-9238-49D16FB07DCD}" type="slidenum">
              <a:rPr lang="en-US" smtClean="0"/>
              <a:t>‹#›</a:t>
            </a:fld>
            <a:endParaRPr lang="en-US"/>
          </a:p>
        </p:txBody>
      </p:sp>
    </p:spTree>
    <p:extLst>
      <p:ext uri="{BB962C8B-B14F-4D97-AF65-F5344CB8AC3E}">
        <p14:creationId xmlns:p14="http://schemas.microsoft.com/office/powerpoint/2010/main" val="65390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984361-61DC-E143-AB51-15BE67B9D5E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235"/>
          <a:stretch/>
        </p:blipFill>
        <p:spPr>
          <a:xfrm>
            <a:off x="0" y="31530"/>
            <a:ext cx="12192000" cy="6850064"/>
          </a:xfrm>
          <a:prstGeom prst="rect">
            <a:avLst/>
          </a:prstGeom>
        </p:spPr>
      </p:pic>
      <p:sp>
        <p:nvSpPr>
          <p:cNvPr id="6" name="Slide Number Placeholder 5">
            <a:extLst>
              <a:ext uri="{FF2B5EF4-FFF2-40B4-BE49-F238E27FC236}">
                <a16:creationId xmlns:a16="http://schemas.microsoft.com/office/drawing/2014/main" id="{056CBB87-5902-7744-A4E7-EE8EDAF527E0}"/>
              </a:ext>
            </a:extLst>
          </p:cNvPr>
          <p:cNvSpPr>
            <a:spLocks noGrp="1"/>
          </p:cNvSpPr>
          <p:nvPr>
            <p:ph type="sldNum" sz="quarter" idx="12"/>
          </p:nvPr>
        </p:nvSpPr>
        <p:spPr>
          <a:xfrm>
            <a:off x="5684883" y="6551913"/>
            <a:ext cx="501992" cy="317151"/>
          </a:xfrm>
          <a:prstGeom prst="rect">
            <a:avLst/>
          </a:prstGeom>
        </p:spPr>
        <p:txBody>
          <a:bodyPr anchor="b" anchorCtr="0"/>
          <a:lstStyle>
            <a:lvl1pPr>
              <a:defRPr sz="1400" b="0">
                <a:solidFill>
                  <a:schemeClr val="tx1"/>
                </a:solidFill>
                <a:latin typeface="Menlo" panose="020B0609030804020204" pitchFamily="49" charset="0"/>
                <a:ea typeface="Menlo" panose="020B0609030804020204" pitchFamily="49" charset="0"/>
                <a:cs typeface="Menlo" panose="020B0609030804020204" pitchFamily="49" charset="0"/>
              </a:defRPr>
            </a:lvl1pPr>
          </a:lstStyle>
          <a:p>
            <a:fld id="{6088BDBC-A55A-0D4E-9238-49D16FB07DCD}" type="slidenum">
              <a:rPr lang="en-US" smtClean="0"/>
              <a:pPr/>
              <a:t>‹#›</a:t>
            </a:fld>
            <a:endParaRPr lang="en-US"/>
          </a:p>
        </p:txBody>
      </p:sp>
      <p:sp>
        <p:nvSpPr>
          <p:cNvPr id="7" name="Slide Number Placeholder 5">
            <a:extLst>
              <a:ext uri="{FF2B5EF4-FFF2-40B4-BE49-F238E27FC236}">
                <a16:creationId xmlns:a16="http://schemas.microsoft.com/office/drawing/2014/main" id="{F56C3617-7DB9-884B-BFDA-BEDEFCD4CCE8}"/>
              </a:ext>
            </a:extLst>
          </p:cNvPr>
          <p:cNvSpPr txBox="1">
            <a:spLocks/>
          </p:cNvSpPr>
          <p:nvPr userDrawn="1"/>
        </p:nvSpPr>
        <p:spPr>
          <a:xfrm>
            <a:off x="9415849" y="6527927"/>
            <a:ext cx="1777830" cy="365125"/>
          </a:xfrm>
          <a:prstGeom prst="rect">
            <a:avLst/>
          </a:prstGeom>
        </p:spPr>
        <p:txBody>
          <a:bodyPr anchor="b" anchorCtr="0"/>
          <a:lstStyle>
            <a:defPPr>
              <a:defRPr lang="en-US"/>
            </a:defPPr>
            <a:lvl1pPr marL="0" algn="l" defTabSz="914400" rtl="0" eaLnBrk="1" latinLnBrk="0" hangingPunct="1">
              <a:defRPr sz="1400" kern="1200">
                <a:solidFill>
                  <a:schemeClr val="tx1"/>
                </a:solidFill>
                <a:latin typeface="Lucida Grande" panose="020B0600040502020204" pitchFamily="34" charset="0"/>
                <a:ea typeface="+mn-ea"/>
                <a:cs typeface="Lucida Grande" panose="020B06000405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dirty="0">
                <a:latin typeface="Menlo" panose="020B0609030804020204" pitchFamily="49" charset="0"/>
                <a:ea typeface="Menlo" panose="020B0609030804020204" pitchFamily="49" charset="0"/>
                <a:cs typeface="Menlo" panose="020B0609030804020204" pitchFamily="49" charset="0"/>
              </a:rPr>
              <a:t>@_</a:t>
            </a:r>
            <a:r>
              <a:rPr lang="en-US" b="0" dirty="0" err="1">
                <a:latin typeface="Menlo" panose="020B0609030804020204" pitchFamily="49" charset="0"/>
                <a:ea typeface="Menlo" panose="020B0609030804020204" pitchFamily="49" charset="0"/>
                <a:cs typeface="Menlo" panose="020B0609030804020204" pitchFamily="49" charset="0"/>
              </a:rPr>
              <a:t>kenny_joseph</a:t>
            </a:r>
            <a:endParaRPr lang="en-US" b="0" dirty="0">
              <a:latin typeface="Menlo" panose="020B0609030804020204" pitchFamily="49" charset="0"/>
              <a:ea typeface="Menlo" panose="020B0609030804020204" pitchFamily="49" charset="0"/>
              <a:cs typeface="Menlo" panose="020B0609030804020204" pitchFamily="49" charset="0"/>
            </a:endParaRPr>
          </a:p>
        </p:txBody>
      </p:sp>
      <p:sp>
        <p:nvSpPr>
          <p:cNvPr id="8" name="Rectangle 7">
            <a:extLst>
              <a:ext uri="{FF2B5EF4-FFF2-40B4-BE49-F238E27FC236}">
                <a16:creationId xmlns:a16="http://schemas.microsoft.com/office/drawing/2014/main" id="{7D84DD06-51EA-4F41-AE88-9A4601A7015E}"/>
              </a:ext>
            </a:extLst>
          </p:cNvPr>
          <p:cNvSpPr/>
          <p:nvPr userDrawn="1"/>
        </p:nvSpPr>
        <p:spPr>
          <a:xfrm>
            <a:off x="0" y="515815"/>
            <a:ext cx="11816862" cy="1101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5910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2F48D-A912-5944-A3CD-71EC7617C5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43EF2B-FE98-A34C-9E17-C18DCC1436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F3D79F-FDC9-8742-98A2-78250DBE2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FD6742B-7C63-B54E-B7AA-719B8774D431}"/>
              </a:ext>
            </a:extLst>
          </p:cNvPr>
          <p:cNvSpPr>
            <a:spLocks noGrp="1"/>
          </p:cNvSpPr>
          <p:nvPr>
            <p:ph type="dt" sz="half" idx="10"/>
          </p:nvPr>
        </p:nvSpPr>
        <p:spPr>
          <a:xfrm>
            <a:off x="280982" y="6484940"/>
            <a:ext cx="2743200" cy="365125"/>
          </a:xfrm>
          <a:prstGeom prst="rect">
            <a:avLst/>
          </a:prstGeom>
        </p:spPr>
        <p:txBody>
          <a:bodyPr/>
          <a:lstStyle/>
          <a:p>
            <a:fld id="{247DCFCF-1206-B743-B73D-85F000A75FF3}" type="datetime1">
              <a:rPr lang="en-US" smtClean="0"/>
              <a:t>4/10/23</a:t>
            </a:fld>
            <a:endParaRPr lang="en-US"/>
          </a:p>
        </p:txBody>
      </p:sp>
      <p:sp>
        <p:nvSpPr>
          <p:cNvPr id="6" name="Footer Placeholder 5">
            <a:extLst>
              <a:ext uri="{FF2B5EF4-FFF2-40B4-BE49-F238E27FC236}">
                <a16:creationId xmlns:a16="http://schemas.microsoft.com/office/drawing/2014/main" id="{3896D8F2-2705-734E-A79A-90E80EB0F86A}"/>
              </a:ext>
            </a:extLst>
          </p:cNvPr>
          <p:cNvSpPr>
            <a:spLocks noGrp="1"/>
          </p:cNvSpPr>
          <p:nvPr>
            <p:ph type="ftr" sz="quarter" idx="11"/>
          </p:nvPr>
        </p:nvSpPr>
        <p:spPr>
          <a:xfrm>
            <a:off x="4038600" y="6484940"/>
            <a:ext cx="4114800" cy="365125"/>
          </a:xfrm>
          <a:prstGeom prst="rect">
            <a:avLst/>
          </a:prstGeom>
        </p:spPr>
        <p:txBody>
          <a:bodyPr/>
          <a:lstStyle/>
          <a:p>
            <a:r>
              <a:rPr lang="en-US"/>
              <a:t>UB</a:t>
            </a:r>
          </a:p>
        </p:txBody>
      </p:sp>
      <p:sp>
        <p:nvSpPr>
          <p:cNvPr id="7" name="Slide Number Placeholder 6">
            <a:extLst>
              <a:ext uri="{FF2B5EF4-FFF2-40B4-BE49-F238E27FC236}">
                <a16:creationId xmlns:a16="http://schemas.microsoft.com/office/drawing/2014/main" id="{C9D108B6-418F-A642-A0E4-1191F96DFA15}"/>
              </a:ext>
            </a:extLst>
          </p:cNvPr>
          <p:cNvSpPr>
            <a:spLocks noGrp="1"/>
          </p:cNvSpPr>
          <p:nvPr>
            <p:ph type="sldNum" sz="quarter" idx="12"/>
          </p:nvPr>
        </p:nvSpPr>
        <p:spPr>
          <a:xfrm>
            <a:off x="9339272" y="6484940"/>
            <a:ext cx="2743200" cy="365125"/>
          </a:xfrm>
          <a:prstGeom prst="rect">
            <a:avLst/>
          </a:prstGeom>
        </p:spPr>
        <p:txBody>
          <a:bodyPr/>
          <a:lstStyle/>
          <a:p>
            <a:fld id="{6088BDBC-A55A-0D4E-9238-49D16FB07DCD}" type="slidenum">
              <a:rPr lang="en-US" smtClean="0"/>
              <a:t>‹#›</a:t>
            </a:fld>
            <a:endParaRPr lang="en-US"/>
          </a:p>
        </p:txBody>
      </p:sp>
    </p:spTree>
    <p:extLst>
      <p:ext uri="{BB962C8B-B14F-4D97-AF65-F5344CB8AC3E}">
        <p14:creationId xmlns:p14="http://schemas.microsoft.com/office/powerpoint/2010/main" val="987752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D42B7-9655-DB46-A00A-7B5B9B6590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C0AC25-D0F0-054E-9C4C-01E5923C1D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3948B72-6045-5641-B2B9-6451EF5D73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B2C82DE-B816-6549-9FFB-CAD7609C2245}"/>
              </a:ext>
            </a:extLst>
          </p:cNvPr>
          <p:cNvSpPr>
            <a:spLocks noGrp="1"/>
          </p:cNvSpPr>
          <p:nvPr>
            <p:ph type="dt" sz="half" idx="10"/>
          </p:nvPr>
        </p:nvSpPr>
        <p:spPr>
          <a:xfrm>
            <a:off x="280982" y="6484940"/>
            <a:ext cx="2743200" cy="365125"/>
          </a:xfrm>
          <a:prstGeom prst="rect">
            <a:avLst/>
          </a:prstGeom>
        </p:spPr>
        <p:txBody>
          <a:bodyPr/>
          <a:lstStyle/>
          <a:p>
            <a:fld id="{B12E302E-C790-FE45-B9BF-241F43D7A189}" type="datetime1">
              <a:rPr lang="en-US" smtClean="0"/>
              <a:t>4/10/23</a:t>
            </a:fld>
            <a:endParaRPr lang="en-US"/>
          </a:p>
        </p:txBody>
      </p:sp>
      <p:sp>
        <p:nvSpPr>
          <p:cNvPr id="6" name="Footer Placeholder 5">
            <a:extLst>
              <a:ext uri="{FF2B5EF4-FFF2-40B4-BE49-F238E27FC236}">
                <a16:creationId xmlns:a16="http://schemas.microsoft.com/office/drawing/2014/main" id="{16A34E5B-AD2B-D44F-854B-3D497099C5B6}"/>
              </a:ext>
            </a:extLst>
          </p:cNvPr>
          <p:cNvSpPr>
            <a:spLocks noGrp="1"/>
          </p:cNvSpPr>
          <p:nvPr>
            <p:ph type="ftr" sz="quarter" idx="11"/>
          </p:nvPr>
        </p:nvSpPr>
        <p:spPr>
          <a:xfrm>
            <a:off x="4038600" y="6484940"/>
            <a:ext cx="4114800" cy="365125"/>
          </a:xfrm>
          <a:prstGeom prst="rect">
            <a:avLst/>
          </a:prstGeom>
        </p:spPr>
        <p:txBody>
          <a:bodyPr/>
          <a:lstStyle/>
          <a:p>
            <a:r>
              <a:rPr lang="en-US"/>
              <a:t>UB</a:t>
            </a:r>
          </a:p>
        </p:txBody>
      </p:sp>
      <p:sp>
        <p:nvSpPr>
          <p:cNvPr id="7" name="Slide Number Placeholder 6">
            <a:extLst>
              <a:ext uri="{FF2B5EF4-FFF2-40B4-BE49-F238E27FC236}">
                <a16:creationId xmlns:a16="http://schemas.microsoft.com/office/drawing/2014/main" id="{4592EE40-2824-B248-86DC-EFD7365560A7}"/>
              </a:ext>
            </a:extLst>
          </p:cNvPr>
          <p:cNvSpPr>
            <a:spLocks noGrp="1"/>
          </p:cNvSpPr>
          <p:nvPr>
            <p:ph type="sldNum" sz="quarter" idx="12"/>
          </p:nvPr>
        </p:nvSpPr>
        <p:spPr>
          <a:xfrm>
            <a:off x="9339272" y="6484940"/>
            <a:ext cx="2743200" cy="365125"/>
          </a:xfrm>
          <a:prstGeom prst="rect">
            <a:avLst/>
          </a:prstGeom>
        </p:spPr>
        <p:txBody>
          <a:bodyPr/>
          <a:lstStyle/>
          <a:p>
            <a:fld id="{6088BDBC-A55A-0D4E-9238-49D16FB07DCD}" type="slidenum">
              <a:rPr lang="en-US" smtClean="0"/>
              <a:t>‹#›</a:t>
            </a:fld>
            <a:endParaRPr lang="en-US"/>
          </a:p>
        </p:txBody>
      </p:sp>
    </p:spTree>
    <p:extLst>
      <p:ext uri="{BB962C8B-B14F-4D97-AF65-F5344CB8AC3E}">
        <p14:creationId xmlns:p14="http://schemas.microsoft.com/office/powerpoint/2010/main" val="1132279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F58E7A-C450-D148-A984-F08FF70205C7}"/>
              </a:ext>
            </a:extLst>
          </p:cNvPr>
          <p:cNvSpPr>
            <a:spLocks noGrp="1"/>
          </p:cNvSpPr>
          <p:nvPr>
            <p:ph type="title"/>
          </p:nvPr>
        </p:nvSpPr>
        <p:spPr>
          <a:xfrm>
            <a:off x="838200" y="365126"/>
            <a:ext cx="10515600" cy="863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4C519E-3F8A-F440-B472-05854D5EB80D}"/>
              </a:ext>
            </a:extLst>
          </p:cNvPr>
          <p:cNvSpPr>
            <a:spLocks noGrp="1"/>
          </p:cNvSpPr>
          <p:nvPr>
            <p:ph type="body" idx="1"/>
          </p:nvPr>
        </p:nvSpPr>
        <p:spPr>
          <a:xfrm>
            <a:off x="838200" y="175418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1883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Futura Medium" panose="020B0602020204020303" pitchFamily="34" charset="-79"/>
          <a:ea typeface="+mj-ea"/>
          <a:cs typeface="Futura Medium" panose="020B0602020204020303" pitchFamily="34" charset="-79"/>
        </a:defRPr>
      </a:lvl1pPr>
    </p:titleStyle>
    <p:bodyStyle>
      <a:lvl1pPr marL="228600" indent="-228600" algn="l" defTabSz="914400" rtl="0" eaLnBrk="1" latinLnBrk="0" hangingPunct="1">
        <a:lnSpc>
          <a:spcPct val="90000"/>
        </a:lnSpc>
        <a:spcBef>
          <a:spcPts val="1000"/>
        </a:spcBef>
        <a:buClr>
          <a:schemeClr val="accent2"/>
        </a:buClr>
        <a:buFont typeface="Wingdings" pitchFamily="2" charset="2"/>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Clr>
          <a:schemeClr val="accent2"/>
        </a:buClr>
        <a:buFont typeface="Wingdings" pitchFamily="2" charset="2"/>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chemeClr val="accent2"/>
        </a:buClr>
        <a:buFont typeface="Wingdings" pitchFamily="2" charset="2"/>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Clr>
          <a:schemeClr val="accent2"/>
        </a:buClr>
        <a:buFont typeface="Wingdings" pitchFamily="2" charset="2"/>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Wingdings" pitchFamily="2" charset="2"/>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colab.research.google.com/drive/106f_x1OXA6qeMFxd0EYhSQGP6dkSLk79?usp=sharin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A4E588-79D6-4646-8CF2-249143A9E091}"/>
              </a:ext>
            </a:extLst>
          </p:cNvPr>
          <p:cNvSpPr>
            <a:spLocks noGrp="1"/>
          </p:cNvSpPr>
          <p:nvPr>
            <p:ph type="dt" sz="half" idx="4294967295"/>
          </p:nvPr>
        </p:nvSpPr>
        <p:spPr>
          <a:xfrm>
            <a:off x="0" y="6484938"/>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2067CE-DC2A-3C42-8429-E81EC704DE8B}"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24F4ECB3-2C40-9A4E-92CF-42D08E8411D1}"/>
              </a:ext>
            </a:extLst>
          </p:cNvPr>
          <p:cNvSpPr txBox="1"/>
          <p:nvPr/>
        </p:nvSpPr>
        <p:spPr>
          <a:xfrm>
            <a:off x="392718" y="1263427"/>
            <a:ext cx="5799419" cy="1446550"/>
          </a:xfrm>
          <a:prstGeom prst="rect">
            <a:avLst/>
          </a:prstGeom>
          <a:noFill/>
        </p:spPr>
        <p:txBody>
          <a:bodyPr wrap="square" rtlCol="0">
            <a:spAutoFit/>
          </a:bodyPr>
          <a:lstStyle/>
          <a:p>
            <a:pPr lvl="0">
              <a:defRPr/>
            </a:pPr>
            <a:r>
              <a:rPr lang="en-US" sz="4400" b="1" dirty="0">
                <a:solidFill>
                  <a:srgbClr val="4472C4"/>
                </a:solidFill>
                <a:latin typeface="Century Gothic" panose="020B0502020202020204" pitchFamily="34" charset="0"/>
              </a:rPr>
              <a:t>Causal Inference (kind of)</a:t>
            </a:r>
            <a:endParaRPr kumimoji="0" lang="en-US" sz="6600" b="1" i="0" u="none" strike="noStrike" kern="1200" cap="none" spc="0" normalizeH="0" baseline="0" noProof="0" dirty="0">
              <a:ln>
                <a:noFill/>
              </a:ln>
              <a:solidFill>
                <a:srgbClr val="4472C4"/>
              </a:solidFill>
              <a:effectLst/>
              <a:uLnTx/>
              <a:uFillTx/>
              <a:latin typeface="Century Gothic" panose="020B0502020202020204" pitchFamily="34" charset="0"/>
              <a:ea typeface="+mn-ea"/>
              <a:cs typeface="+mn-cs"/>
            </a:endParaRPr>
          </a:p>
        </p:txBody>
      </p:sp>
      <p:sp>
        <p:nvSpPr>
          <p:cNvPr id="13" name="TextBox 12">
            <a:extLst>
              <a:ext uri="{FF2B5EF4-FFF2-40B4-BE49-F238E27FC236}">
                <a16:creationId xmlns:a16="http://schemas.microsoft.com/office/drawing/2014/main" id="{4462F6CE-24ED-824E-821F-54E176EF88F3}"/>
              </a:ext>
            </a:extLst>
          </p:cNvPr>
          <p:cNvSpPr txBox="1"/>
          <p:nvPr/>
        </p:nvSpPr>
        <p:spPr>
          <a:xfrm>
            <a:off x="392718" y="4064194"/>
            <a:ext cx="668215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Kenneth (Kenny) Joseph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a:t>
            </a:r>
            <a:endParaRPr kumimoji="0" lang="en-US" sz="2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062534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ABBE2-7A6D-A137-D1DA-B3D39AB8F2B5}"/>
              </a:ext>
            </a:extLst>
          </p:cNvPr>
          <p:cNvSpPr>
            <a:spLocks noGrp="1"/>
          </p:cNvSpPr>
          <p:nvPr>
            <p:ph type="title"/>
          </p:nvPr>
        </p:nvSpPr>
        <p:spPr/>
        <p:txBody>
          <a:bodyPr/>
          <a:lstStyle/>
          <a:p>
            <a:r>
              <a:rPr lang="en-US" dirty="0"/>
              <a:t>How could you mess up an experiment?</a:t>
            </a:r>
          </a:p>
        </p:txBody>
      </p:sp>
      <p:sp>
        <p:nvSpPr>
          <p:cNvPr id="3" name="Content Placeholder 2">
            <a:extLst>
              <a:ext uri="{FF2B5EF4-FFF2-40B4-BE49-F238E27FC236}">
                <a16:creationId xmlns:a16="http://schemas.microsoft.com/office/drawing/2014/main" id="{312D49EE-6028-D3B7-353D-CF64D8590432}"/>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D4234C0-6149-1321-D336-2688790F82FD}"/>
              </a:ext>
            </a:extLst>
          </p:cNvPr>
          <p:cNvSpPr>
            <a:spLocks noGrp="1"/>
          </p:cNvSpPr>
          <p:nvPr>
            <p:ph type="sldNum" sz="quarter" idx="12"/>
          </p:nvPr>
        </p:nvSpPr>
        <p:spPr/>
        <p:txBody>
          <a:bodyPr/>
          <a:lstStyle/>
          <a:p>
            <a:fld id="{6088BDBC-A55A-0D4E-9238-49D16FB07DCD}" type="slidenum">
              <a:rPr lang="en-US" smtClean="0"/>
              <a:pPr/>
              <a:t>10</a:t>
            </a:fld>
            <a:endParaRPr lang="en-US"/>
          </a:p>
        </p:txBody>
      </p:sp>
    </p:spTree>
    <p:extLst>
      <p:ext uri="{BB962C8B-B14F-4D97-AF65-F5344CB8AC3E}">
        <p14:creationId xmlns:p14="http://schemas.microsoft.com/office/powerpoint/2010/main" val="2791115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55A2-9B82-4595-7DEC-9988503BEC87}"/>
              </a:ext>
            </a:extLst>
          </p:cNvPr>
          <p:cNvSpPr>
            <a:spLocks noGrp="1"/>
          </p:cNvSpPr>
          <p:nvPr>
            <p:ph type="title"/>
          </p:nvPr>
        </p:nvSpPr>
        <p:spPr>
          <a:xfrm>
            <a:off x="678079" y="165430"/>
            <a:ext cx="11019116" cy="863600"/>
          </a:xfrm>
        </p:spPr>
        <p:txBody>
          <a:bodyPr>
            <a:normAutofit fontScale="90000"/>
          </a:bodyPr>
          <a:lstStyle/>
          <a:p>
            <a:r>
              <a:rPr lang="en-US" dirty="0"/>
              <a:t>A digression… probabilistic graphical models</a:t>
            </a:r>
          </a:p>
        </p:txBody>
      </p:sp>
      <p:sp>
        <p:nvSpPr>
          <p:cNvPr id="3" name="Content Placeholder 2">
            <a:extLst>
              <a:ext uri="{FF2B5EF4-FFF2-40B4-BE49-F238E27FC236}">
                <a16:creationId xmlns:a16="http://schemas.microsoft.com/office/drawing/2014/main" id="{952CBF30-CF03-AA76-2ED6-87D398121568}"/>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2D51E2F0-C223-7BF1-4CA1-300B392ABB4F}"/>
              </a:ext>
            </a:extLst>
          </p:cNvPr>
          <p:cNvSpPr>
            <a:spLocks noGrp="1"/>
          </p:cNvSpPr>
          <p:nvPr>
            <p:ph type="sldNum" sz="quarter" idx="12"/>
          </p:nvPr>
        </p:nvSpPr>
        <p:spPr/>
        <p:txBody>
          <a:bodyPr/>
          <a:lstStyle/>
          <a:p>
            <a:fld id="{6088BDBC-A55A-0D4E-9238-49D16FB07DCD}" type="slidenum">
              <a:rPr lang="en-US" smtClean="0"/>
              <a:pPr/>
              <a:t>11</a:t>
            </a:fld>
            <a:endParaRPr lang="en-US"/>
          </a:p>
        </p:txBody>
      </p:sp>
    </p:spTree>
    <p:extLst>
      <p:ext uri="{BB962C8B-B14F-4D97-AF65-F5344CB8AC3E}">
        <p14:creationId xmlns:p14="http://schemas.microsoft.com/office/powerpoint/2010/main" val="4206168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53B58-6619-0947-BC13-58FB3BC57D3F}"/>
              </a:ext>
            </a:extLst>
          </p:cNvPr>
          <p:cNvSpPr>
            <a:spLocks noGrp="1"/>
          </p:cNvSpPr>
          <p:nvPr>
            <p:ph type="title"/>
          </p:nvPr>
        </p:nvSpPr>
        <p:spPr>
          <a:xfrm>
            <a:off x="678079" y="266441"/>
            <a:ext cx="11513921" cy="863600"/>
          </a:xfrm>
        </p:spPr>
        <p:txBody>
          <a:bodyPr>
            <a:normAutofit/>
          </a:bodyPr>
          <a:lstStyle/>
          <a:p>
            <a:r>
              <a:rPr lang="en-US" dirty="0"/>
              <a:t>Practice: Get Distribution from </a:t>
            </a:r>
            <a:r>
              <a:rPr lang="en-US" dirty="0" err="1"/>
              <a:t>BayesNet</a:t>
            </a:r>
            <a:endParaRPr lang="en-US" dirty="0"/>
          </a:p>
        </p:txBody>
      </p:sp>
      <p:sp>
        <p:nvSpPr>
          <p:cNvPr id="3" name="Content Placeholder 2">
            <a:extLst>
              <a:ext uri="{FF2B5EF4-FFF2-40B4-BE49-F238E27FC236}">
                <a16:creationId xmlns:a16="http://schemas.microsoft.com/office/drawing/2014/main" id="{6723F24A-34D8-914C-83CA-04C91B68122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A021FB0-E5BC-944F-8857-14131D353DF3}"/>
              </a:ext>
            </a:extLst>
          </p:cNvPr>
          <p:cNvSpPr>
            <a:spLocks noGrp="1"/>
          </p:cNvSpPr>
          <p:nvPr>
            <p:ph type="sldNum" sz="quarter" idx="12"/>
          </p:nvPr>
        </p:nvSpPr>
        <p:spPr/>
        <p:txBody>
          <a:bodyPr/>
          <a:lstStyle/>
          <a:p>
            <a:fld id="{6088BDBC-A55A-0D4E-9238-49D16FB07DCD}" type="slidenum">
              <a:rPr lang="en-US" smtClean="0"/>
              <a:pPr/>
              <a:t>12</a:t>
            </a:fld>
            <a:endParaRPr lang="en-US"/>
          </a:p>
        </p:txBody>
      </p:sp>
    </p:spTree>
    <p:extLst>
      <p:ext uri="{BB962C8B-B14F-4D97-AF65-F5344CB8AC3E}">
        <p14:creationId xmlns:p14="http://schemas.microsoft.com/office/powerpoint/2010/main" val="795269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53B58-6619-0947-BC13-58FB3BC57D3F}"/>
              </a:ext>
            </a:extLst>
          </p:cNvPr>
          <p:cNvSpPr>
            <a:spLocks noGrp="1"/>
          </p:cNvSpPr>
          <p:nvPr>
            <p:ph type="title"/>
          </p:nvPr>
        </p:nvSpPr>
        <p:spPr>
          <a:xfrm>
            <a:off x="678079" y="266441"/>
            <a:ext cx="11513921" cy="863600"/>
          </a:xfrm>
        </p:spPr>
        <p:txBody>
          <a:bodyPr>
            <a:normAutofit fontScale="90000"/>
          </a:bodyPr>
          <a:lstStyle/>
          <a:p>
            <a:r>
              <a:rPr lang="en-US" dirty="0"/>
              <a:t>Practice: Draw Bayes Net from Specified Distribution</a:t>
            </a:r>
            <a:endParaRPr lang="en-US" b="1" dirty="0"/>
          </a:p>
        </p:txBody>
      </p:sp>
      <p:sp>
        <p:nvSpPr>
          <p:cNvPr id="3" name="Content Placeholder 2">
            <a:extLst>
              <a:ext uri="{FF2B5EF4-FFF2-40B4-BE49-F238E27FC236}">
                <a16:creationId xmlns:a16="http://schemas.microsoft.com/office/drawing/2014/main" id="{6723F24A-34D8-914C-83CA-04C91B68122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A021FB0-E5BC-944F-8857-14131D353DF3}"/>
              </a:ext>
            </a:extLst>
          </p:cNvPr>
          <p:cNvSpPr>
            <a:spLocks noGrp="1"/>
          </p:cNvSpPr>
          <p:nvPr>
            <p:ph type="sldNum" sz="quarter" idx="12"/>
          </p:nvPr>
        </p:nvSpPr>
        <p:spPr/>
        <p:txBody>
          <a:bodyPr/>
          <a:lstStyle/>
          <a:p>
            <a:fld id="{6088BDBC-A55A-0D4E-9238-49D16FB07DCD}" type="slidenum">
              <a:rPr lang="en-US" smtClean="0"/>
              <a:pPr/>
              <a:t>13</a:t>
            </a:fld>
            <a:endParaRPr lang="en-US"/>
          </a:p>
        </p:txBody>
      </p:sp>
    </p:spTree>
    <p:extLst>
      <p:ext uri="{BB962C8B-B14F-4D97-AF65-F5344CB8AC3E}">
        <p14:creationId xmlns:p14="http://schemas.microsoft.com/office/powerpoint/2010/main" val="3392799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D53E1-684F-3E64-5E17-2DFCBFF95E73}"/>
              </a:ext>
            </a:extLst>
          </p:cNvPr>
          <p:cNvSpPr>
            <a:spLocks noGrp="1"/>
          </p:cNvSpPr>
          <p:nvPr>
            <p:ph type="title"/>
          </p:nvPr>
        </p:nvSpPr>
        <p:spPr/>
        <p:txBody>
          <a:bodyPr/>
          <a:lstStyle/>
          <a:p>
            <a:r>
              <a:rPr lang="en-US" dirty="0"/>
              <a:t>Summary: PGMs</a:t>
            </a:r>
          </a:p>
        </p:txBody>
      </p:sp>
      <p:sp>
        <p:nvSpPr>
          <p:cNvPr id="3" name="Content Placeholder 2">
            <a:extLst>
              <a:ext uri="{FF2B5EF4-FFF2-40B4-BE49-F238E27FC236}">
                <a16:creationId xmlns:a16="http://schemas.microsoft.com/office/drawing/2014/main" id="{DC3251A9-23AF-B7E3-023C-394E537925D2}"/>
              </a:ext>
            </a:extLst>
          </p:cNvPr>
          <p:cNvSpPr>
            <a:spLocks noGrp="1"/>
          </p:cNvSpPr>
          <p:nvPr>
            <p:ph idx="1"/>
          </p:nvPr>
        </p:nvSpPr>
        <p:spPr/>
        <p:txBody>
          <a:bodyPr/>
          <a:lstStyle/>
          <a:p>
            <a:r>
              <a:rPr lang="en-US" dirty="0"/>
              <a:t>PGMs are drawings that represent probability distributions</a:t>
            </a:r>
          </a:p>
          <a:p>
            <a:r>
              <a:rPr lang="en-US" dirty="0"/>
              <a:t>These probability distributions represent </a:t>
            </a:r>
            <a:r>
              <a:rPr lang="en-US" b="1" dirty="0"/>
              <a:t>generative models, i.e. stories about the (social) processes you are trying to model</a:t>
            </a:r>
          </a:p>
          <a:p>
            <a:r>
              <a:rPr lang="en-US" dirty="0"/>
              <a:t>E.g. </a:t>
            </a:r>
            <a:r>
              <a:rPr lang="en-US" dirty="0" err="1"/>
              <a:t>ChatGPT’s</a:t>
            </a:r>
            <a:r>
              <a:rPr lang="en-US" dirty="0"/>
              <a:t> generative story is “the probability of the next word is defined by the previous words” … although it is much more complex than that</a:t>
            </a:r>
          </a:p>
          <a:p>
            <a:r>
              <a:rPr lang="en-US" dirty="0"/>
              <a:t>OK, we’ll come back to this…</a:t>
            </a:r>
          </a:p>
        </p:txBody>
      </p:sp>
      <p:sp>
        <p:nvSpPr>
          <p:cNvPr id="4" name="Slide Number Placeholder 3">
            <a:extLst>
              <a:ext uri="{FF2B5EF4-FFF2-40B4-BE49-F238E27FC236}">
                <a16:creationId xmlns:a16="http://schemas.microsoft.com/office/drawing/2014/main" id="{6382193D-2D72-921D-9232-223CFF606D40}"/>
              </a:ext>
            </a:extLst>
          </p:cNvPr>
          <p:cNvSpPr>
            <a:spLocks noGrp="1"/>
          </p:cNvSpPr>
          <p:nvPr>
            <p:ph type="sldNum" sz="quarter" idx="12"/>
          </p:nvPr>
        </p:nvSpPr>
        <p:spPr/>
        <p:txBody>
          <a:bodyPr/>
          <a:lstStyle/>
          <a:p>
            <a:fld id="{6088BDBC-A55A-0D4E-9238-49D16FB07DCD}" type="slidenum">
              <a:rPr lang="en-US" smtClean="0"/>
              <a:pPr/>
              <a:t>14</a:t>
            </a:fld>
            <a:endParaRPr lang="en-US"/>
          </a:p>
        </p:txBody>
      </p:sp>
    </p:spTree>
    <p:extLst>
      <p:ext uri="{BB962C8B-B14F-4D97-AF65-F5344CB8AC3E}">
        <p14:creationId xmlns:p14="http://schemas.microsoft.com/office/powerpoint/2010/main" val="3600700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3E774-3FB6-C600-8500-8489EDB76E48}"/>
              </a:ext>
            </a:extLst>
          </p:cNvPr>
          <p:cNvSpPr>
            <a:spLocks noGrp="1"/>
          </p:cNvSpPr>
          <p:nvPr>
            <p:ph type="title"/>
          </p:nvPr>
        </p:nvSpPr>
        <p:spPr/>
        <p:txBody>
          <a:bodyPr/>
          <a:lstStyle/>
          <a:p>
            <a:r>
              <a:rPr lang="en-US" dirty="0"/>
              <a:t>Problems with the simple story</a:t>
            </a:r>
          </a:p>
        </p:txBody>
      </p:sp>
      <p:sp>
        <p:nvSpPr>
          <p:cNvPr id="3" name="Content Placeholder 2">
            <a:extLst>
              <a:ext uri="{FF2B5EF4-FFF2-40B4-BE49-F238E27FC236}">
                <a16:creationId xmlns:a16="http://schemas.microsoft.com/office/drawing/2014/main" id="{7443D668-B4C2-B9E8-9088-B8EB69A4267A}"/>
              </a:ext>
            </a:extLst>
          </p:cNvPr>
          <p:cNvSpPr>
            <a:spLocks noGrp="1"/>
          </p:cNvSpPr>
          <p:nvPr>
            <p:ph idx="1"/>
          </p:nvPr>
        </p:nvSpPr>
        <p:spPr>
          <a:xfrm>
            <a:off x="678079" y="1449408"/>
            <a:ext cx="10515600" cy="4666384"/>
          </a:xfrm>
        </p:spPr>
        <p:txBody>
          <a:bodyPr>
            <a:normAutofit/>
          </a:bodyPr>
          <a:lstStyle/>
          <a:p>
            <a:r>
              <a:rPr lang="en-US" sz="3200" dirty="0"/>
              <a:t>Sometimes, experimentation is unethical</a:t>
            </a:r>
          </a:p>
          <a:p>
            <a:pPr lvl="1"/>
            <a:r>
              <a:rPr lang="en-US" sz="2800" dirty="0">
                <a:sym typeface="Wingdings" pitchFamily="2" charset="2"/>
              </a:rPr>
              <a:t>Give half of you As and the other half we don’t</a:t>
            </a:r>
          </a:p>
          <a:p>
            <a:r>
              <a:rPr lang="en-US" sz="3200" dirty="0">
                <a:sym typeface="Wingdings" pitchFamily="2" charset="2"/>
              </a:rPr>
              <a:t>Other times, </a:t>
            </a:r>
          </a:p>
          <a:p>
            <a:pPr lvl="1"/>
            <a:r>
              <a:rPr lang="en-US" sz="2800" dirty="0">
                <a:sym typeface="Wingdings" pitchFamily="2" charset="2"/>
              </a:rPr>
              <a:t>we might have wanted to experiment but simply couldn’t, and are left with a bunch of observational data</a:t>
            </a:r>
          </a:p>
          <a:p>
            <a:pPr lvl="1"/>
            <a:r>
              <a:rPr lang="en-US" sz="2800" dirty="0">
                <a:sym typeface="Wingdings" pitchFamily="2" charset="2"/>
              </a:rPr>
              <a:t>Even when we experiment, we mess it up</a:t>
            </a:r>
          </a:p>
          <a:p>
            <a:r>
              <a:rPr lang="en-US" sz="3200" dirty="0"/>
              <a:t>Since we do not always have access to experimental data, we rely on observational data for estimating causal effect. </a:t>
            </a:r>
          </a:p>
        </p:txBody>
      </p:sp>
      <p:sp>
        <p:nvSpPr>
          <p:cNvPr id="4" name="Slide Number Placeholder 3">
            <a:extLst>
              <a:ext uri="{FF2B5EF4-FFF2-40B4-BE49-F238E27FC236}">
                <a16:creationId xmlns:a16="http://schemas.microsoft.com/office/drawing/2014/main" id="{0BA50E58-3043-8CB3-EB4F-8884F73C5295}"/>
              </a:ext>
            </a:extLst>
          </p:cNvPr>
          <p:cNvSpPr>
            <a:spLocks noGrp="1"/>
          </p:cNvSpPr>
          <p:nvPr>
            <p:ph type="sldNum" sz="quarter" idx="12"/>
          </p:nvPr>
        </p:nvSpPr>
        <p:spPr/>
        <p:txBody>
          <a:bodyPr/>
          <a:lstStyle/>
          <a:p>
            <a:fld id="{6088BDBC-A55A-0D4E-9238-49D16FB07DCD}" type="slidenum">
              <a:rPr lang="en-US" smtClean="0"/>
              <a:pPr/>
              <a:t>15</a:t>
            </a:fld>
            <a:endParaRPr lang="en-US"/>
          </a:p>
        </p:txBody>
      </p:sp>
    </p:spTree>
    <p:extLst>
      <p:ext uri="{BB962C8B-B14F-4D97-AF65-F5344CB8AC3E}">
        <p14:creationId xmlns:p14="http://schemas.microsoft.com/office/powerpoint/2010/main" val="3622182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392A5-099A-7972-7627-AE19376565C9}"/>
              </a:ext>
            </a:extLst>
          </p:cNvPr>
          <p:cNvSpPr>
            <a:spLocks noGrp="1"/>
          </p:cNvSpPr>
          <p:nvPr>
            <p:ph type="title"/>
          </p:nvPr>
        </p:nvSpPr>
        <p:spPr/>
        <p:txBody>
          <a:bodyPr/>
          <a:lstStyle/>
          <a:p>
            <a:r>
              <a:rPr lang="en-US" dirty="0"/>
              <a:t>Now what?</a:t>
            </a:r>
          </a:p>
        </p:txBody>
      </p:sp>
      <p:sp>
        <p:nvSpPr>
          <p:cNvPr id="3" name="Content Placeholder 2">
            <a:extLst>
              <a:ext uri="{FF2B5EF4-FFF2-40B4-BE49-F238E27FC236}">
                <a16:creationId xmlns:a16="http://schemas.microsoft.com/office/drawing/2014/main" id="{5625D116-3DDF-5505-C97B-98F30DE419B5}"/>
              </a:ext>
            </a:extLst>
          </p:cNvPr>
          <p:cNvSpPr>
            <a:spLocks noGrp="1"/>
          </p:cNvSpPr>
          <p:nvPr>
            <p:ph idx="1"/>
          </p:nvPr>
        </p:nvSpPr>
        <p:spPr/>
        <p:txBody>
          <a:bodyPr>
            <a:normAutofit/>
          </a:bodyPr>
          <a:lstStyle/>
          <a:p>
            <a:r>
              <a:rPr lang="en-US" sz="3200" dirty="0"/>
              <a:t>What might we do in these settings?</a:t>
            </a:r>
          </a:p>
        </p:txBody>
      </p:sp>
      <p:sp>
        <p:nvSpPr>
          <p:cNvPr id="4" name="Slide Number Placeholder 3">
            <a:extLst>
              <a:ext uri="{FF2B5EF4-FFF2-40B4-BE49-F238E27FC236}">
                <a16:creationId xmlns:a16="http://schemas.microsoft.com/office/drawing/2014/main" id="{C79ED221-EA6C-78BD-E866-808620980A84}"/>
              </a:ext>
            </a:extLst>
          </p:cNvPr>
          <p:cNvSpPr>
            <a:spLocks noGrp="1"/>
          </p:cNvSpPr>
          <p:nvPr>
            <p:ph type="sldNum" sz="quarter" idx="12"/>
          </p:nvPr>
        </p:nvSpPr>
        <p:spPr/>
        <p:txBody>
          <a:bodyPr/>
          <a:lstStyle/>
          <a:p>
            <a:fld id="{6088BDBC-A55A-0D4E-9238-49D16FB07DCD}" type="slidenum">
              <a:rPr lang="en-US" smtClean="0"/>
              <a:pPr/>
              <a:t>16</a:t>
            </a:fld>
            <a:endParaRPr lang="en-US"/>
          </a:p>
        </p:txBody>
      </p:sp>
    </p:spTree>
    <p:extLst>
      <p:ext uri="{BB962C8B-B14F-4D97-AF65-F5344CB8AC3E}">
        <p14:creationId xmlns:p14="http://schemas.microsoft.com/office/powerpoint/2010/main" val="310545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392A5-099A-7972-7627-AE19376565C9}"/>
              </a:ext>
            </a:extLst>
          </p:cNvPr>
          <p:cNvSpPr>
            <a:spLocks noGrp="1"/>
          </p:cNvSpPr>
          <p:nvPr>
            <p:ph type="title"/>
          </p:nvPr>
        </p:nvSpPr>
        <p:spPr/>
        <p:txBody>
          <a:bodyPr/>
          <a:lstStyle/>
          <a:p>
            <a:r>
              <a:rPr lang="en-US" dirty="0"/>
              <a:t>Now what?</a:t>
            </a:r>
          </a:p>
        </p:txBody>
      </p:sp>
      <p:sp>
        <p:nvSpPr>
          <p:cNvPr id="3" name="Content Placeholder 2">
            <a:extLst>
              <a:ext uri="{FF2B5EF4-FFF2-40B4-BE49-F238E27FC236}">
                <a16:creationId xmlns:a16="http://schemas.microsoft.com/office/drawing/2014/main" id="{5625D116-3DDF-5505-C97B-98F30DE419B5}"/>
              </a:ext>
            </a:extLst>
          </p:cNvPr>
          <p:cNvSpPr>
            <a:spLocks noGrp="1"/>
          </p:cNvSpPr>
          <p:nvPr>
            <p:ph idx="1"/>
          </p:nvPr>
        </p:nvSpPr>
        <p:spPr/>
        <p:txBody>
          <a:bodyPr>
            <a:normAutofit/>
          </a:bodyPr>
          <a:lstStyle/>
          <a:p>
            <a:r>
              <a:rPr lang="en-US" sz="3200" dirty="0"/>
              <a:t>What might we do in these settings?</a:t>
            </a:r>
          </a:p>
          <a:p>
            <a:pPr lvl="1"/>
            <a:r>
              <a:rPr lang="en-US" sz="2800" dirty="0"/>
              <a:t>Create a fake world where we can intervene (simulation)</a:t>
            </a:r>
          </a:p>
          <a:p>
            <a:pPr lvl="1"/>
            <a:r>
              <a:rPr lang="en-US" sz="2800" dirty="0"/>
              <a:t>Try to estimate causal effects in observational data by controlling for confounders</a:t>
            </a:r>
          </a:p>
          <a:p>
            <a:pPr lvl="2"/>
            <a:r>
              <a:rPr lang="en-US" sz="2400" dirty="0"/>
              <a:t>Many ways to do this, two high level approaches:</a:t>
            </a:r>
          </a:p>
          <a:p>
            <a:pPr lvl="3"/>
            <a:r>
              <a:rPr lang="en-US" sz="2200" b="1" dirty="0"/>
              <a:t>Propensity Scoring: </a:t>
            </a:r>
            <a:r>
              <a:rPr lang="en-US" sz="2200" dirty="0"/>
              <a:t>Try to make the people who didn’t get the treatment look like the people who did</a:t>
            </a:r>
          </a:p>
          <a:p>
            <a:pPr lvl="3"/>
            <a:r>
              <a:rPr lang="en-US" sz="2200" b="1" dirty="0"/>
              <a:t>Conditional Outcome Modeling: </a:t>
            </a:r>
            <a:r>
              <a:rPr lang="en-US" sz="2200" dirty="0"/>
              <a:t>Try to build a predictive model of the outcome and “ask” it what happens if you change the causal feature from 1 to 0</a:t>
            </a:r>
          </a:p>
        </p:txBody>
      </p:sp>
      <p:sp>
        <p:nvSpPr>
          <p:cNvPr id="4" name="Slide Number Placeholder 3">
            <a:extLst>
              <a:ext uri="{FF2B5EF4-FFF2-40B4-BE49-F238E27FC236}">
                <a16:creationId xmlns:a16="http://schemas.microsoft.com/office/drawing/2014/main" id="{C79ED221-EA6C-78BD-E866-808620980A84}"/>
              </a:ext>
            </a:extLst>
          </p:cNvPr>
          <p:cNvSpPr>
            <a:spLocks noGrp="1"/>
          </p:cNvSpPr>
          <p:nvPr>
            <p:ph type="sldNum" sz="quarter" idx="12"/>
          </p:nvPr>
        </p:nvSpPr>
        <p:spPr/>
        <p:txBody>
          <a:bodyPr/>
          <a:lstStyle/>
          <a:p>
            <a:fld id="{6088BDBC-A55A-0D4E-9238-49D16FB07DCD}" type="slidenum">
              <a:rPr lang="en-US" smtClean="0"/>
              <a:pPr/>
              <a:t>17</a:t>
            </a:fld>
            <a:endParaRPr lang="en-US"/>
          </a:p>
        </p:txBody>
      </p:sp>
    </p:spTree>
    <p:extLst>
      <p:ext uri="{BB962C8B-B14F-4D97-AF65-F5344CB8AC3E}">
        <p14:creationId xmlns:p14="http://schemas.microsoft.com/office/powerpoint/2010/main" val="987300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B5ECF-116B-90AF-B777-2C8BCC3F7465}"/>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BAB7E14E-81B5-4C9D-4670-574784936DB1}"/>
              </a:ext>
            </a:extLst>
          </p:cNvPr>
          <p:cNvSpPr>
            <a:spLocks noGrp="1"/>
          </p:cNvSpPr>
          <p:nvPr>
            <p:ph idx="1"/>
          </p:nvPr>
        </p:nvSpPr>
        <p:spPr/>
        <p:txBody>
          <a:bodyPr/>
          <a:lstStyle/>
          <a:p>
            <a:r>
              <a:rPr lang="en-US" dirty="0"/>
              <a:t>A basic propensity-scoring approach</a:t>
            </a:r>
          </a:p>
          <a:p>
            <a:pPr lvl="1"/>
            <a:r>
              <a:rPr lang="en-US" dirty="0"/>
              <a:t>Model</a:t>
            </a:r>
          </a:p>
          <a:p>
            <a:pPr lvl="1"/>
            <a:r>
              <a:rPr lang="en-US" dirty="0"/>
              <a:t>Define </a:t>
            </a:r>
            <a:r>
              <a:rPr lang="en-US" dirty="0" err="1"/>
              <a:t>estimand</a:t>
            </a:r>
            <a:endParaRPr lang="en-US" dirty="0"/>
          </a:p>
          <a:p>
            <a:pPr lvl="1"/>
            <a:r>
              <a:rPr lang="en-US" dirty="0"/>
              <a:t>Estimate</a:t>
            </a:r>
          </a:p>
          <a:p>
            <a:pPr lvl="1"/>
            <a:r>
              <a:rPr lang="en-US" dirty="0"/>
              <a:t>Check</a:t>
            </a:r>
          </a:p>
          <a:p>
            <a:r>
              <a:rPr lang="en-US" dirty="0"/>
              <a:t>A nod to more complex approaches</a:t>
            </a:r>
          </a:p>
        </p:txBody>
      </p:sp>
      <p:sp>
        <p:nvSpPr>
          <p:cNvPr id="4" name="Slide Number Placeholder 3">
            <a:extLst>
              <a:ext uri="{FF2B5EF4-FFF2-40B4-BE49-F238E27FC236}">
                <a16:creationId xmlns:a16="http://schemas.microsoft.com/office/drawing/2014/main" id="{CDB3D55C-A750-0C4D-8927-76D2D506D09B}"/>
              </a:ext>
            </a:extLst>
          </p:cNvPr>
          <p:cNvSpPr>
            <a:spLocks noGrp="1"/>
          </p:cNvSpPr>
          <p:nvPr>
            <p:ph type="sldNum" sz="quarter" idx="12"/>
          </p:nvPr>
        </p:nvSpPr>
        <p:spPr/>
        <p:txBody>
          <a:bodyPr/>
          <a:lstStyle/>
          <a:p>
            <a:fld id="{6088BDBC-A55A-0D4E-9238-49D16FB07DCD}" type="slidenum">
              <a:rPr lang="en-US" smtClean="0"/>
              <a:pPr/>
              <a:t>18</a:t>
            </a:fld>
            <a:endParaRPr lang="en-US"/>
          </a:p>
        </p:txBody>
      </p:sp>
    </p:spTree>
    <p:extLst>
      <p:ext uri="{BB962C8B-B14F-4D97-AF65-F5344CB8AC3E}">
        <p14:creationId xmlns:p14="http://schemas.microsoft.com/office/powerpoint/2010/main" val="2000642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79B5C-F11B-A08D-4CC3-06B38696F8A7}"/>
              </a:ext>
            </a:extLst>
          </p:cNvPr>
          <p:cNvSpPr>
            <a:spLocks noGrp="1"/>
          </p:cNvSpPr>
          <p:nvPr>
            <p:ph type="title"/>
          </p:nvPr>
        </p:nvSpPr>
        <p:spPr>
          <a:xfrm>
            <a:off x="678078" y="165430"/>
            <a:ext cx="10995365" cy="863600"/>
          </a:xfrm>
        </p:spPr>
        <p:txBody>
          <a:bodyPr>
            <a:normAutofit/>
          </a:bodyPr>
          <a:lstStyle/>
          <a:p>
            <a:r>
              <a:rPr lang="en-US" dirty="0"/>
              <a:t>Step 1: Model</a:t>
            </a:r>
          </a:p>
        </p:txBody>
      </p:sp>
      <p:sp>
        <p:nvSpPr>
          <p:cNvPr id="3" name="Content Placeholder 2">
            <a:extLst>
              <a:ext uri="{FF2B5EF4-FFF2-40B4-BE49-F238E27FC236}">
                <a16:creationId xmlns:a16="http://schemas.microsoft.com/office/drawing/2014/main" id="{17B6AA6D-410B-F670-186F-8F4853FB1605}"/>
              </a:ext>
            </a:extLst>
          </p:cNvPr>
          <p:cNvSpPr>
            <a:spLocks noGrp="1"/>
          </p:cNvSpPr>
          <p:nvPr>
            <p:ph idx="1"/>
          </p:nvPr>
        </p:nvSpPr>
        <p:spPr/>
        <p:txBody>
          <a:bodyPr/>
          <a:lstStyle/>
          <a:p>
            <a:r>
              <a:rPr lang="en-US" dirty="0"/>
              <a:t>We start by building a model of the data generating process</a:t>
            </a:r>
          </a:p>
          <a:p>
            <a:r>
              <a:rPr lang="en-US" dirty="0"/>
              <a:t>How?!</a:t>
            </a:r>
          </a:p>
        </p:txBody>
      </p:sp>
      <p:sp>
        <p:nvSpPr>
          <p:cNvPr id="4" name="Slide Number Placeholder 3">
            <a:extLst>
              <a:ext uri="{FF2B5EF4-FFF2-40B4-BE49-F238E27FC236}">
                <a16:creationId xmlns:a16="http://schemas.microsoft.com/office/drawing/2014/main" id="{D215937E-99AE-293C-AA66-B74B15EAFF01}"/>
              </a:ext>
            </a:extLst>
          </p:cNvPr>
          <p:cNvSpPr>
            <a:spLocks noGrp="1"/>
          </p:cNvSpPr>
          <p:nvPr>
            <p:ph type="sldNum" sz="quarter" idx="12"/>
          </p:nvPr>
        </p:nvSpPr>
        <p:spPr/>
        <p:txBody>
          <a:bodyPr/>
          <a:lstStyle/>
          <a:p>
            <a:fld id="{6088BDBC-A55A-0D4E-9238-49D16FB07DCD}" type="slidenum">
              <a:rPr lang="en-US" smtClean="0"/>
              <a:pPr/>
              <a:t>19</a:t>
            </a:fld>
            <a:endParaRPr lang="en-US"/>
          </a:p>
        </p:txBody>
      </p:sp>
    </p:spTree>
    <p:extLst>
      <p:ext uri="{BB962C8B-B14F-4D97-AF65-F5344CB8AC3E}">
        <p14:creationId xmlns:p14="http://schemas.microsoft.com/office/powerpoint/2010/main" val="2440152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E61923-CB98-2D77-08B4-A3960F3A3E8A}"/>
              </a:ext>
            </a:extLst>
          </p:cNvPr>
          <p:cNvSpPr>
            <a:spLocks noGrp="1"/>
          </p:cNvSpPr>
          <p:nvPr>
            <p:ph type="title"/>
          </p:nvPr>
        </p:nvSpPr>
        <p:spPr/>
        <p:txBody>
          <a:bodyPr>
            <a:normAutofit fontScale="90000"/>
          </a:bodyPr>
          <a:lstStyle/>
          <a:p>
            <a:r>
              <a:rPr lang="en-US" dirty="0"/>
              <a:t>Pass phrase: </a:t>
            </a:r>
            <a:r>
              <a:rPr lang="en-US" b="1" dirty="0">
                <a:solidFill>
                  <a:srgbClr val="FF0000"/>
                </a:solidFill>
                <a:effectLst/>
              </a:rPr>
              <a:t>Daphne Koller</a:t>
            </a:r>
            <a:br>
              <a:rPr lang="en-US" dirty="0">
                <a:solidFill>
                  <a:srgbClr val="F2F2F2"/>
                </a:solidFill>
                <a:effectLst/>
                <a:latin typeface="Courier New" panose="02070309020205020404" pitchFamily="49" charset="0"/>
              </a:rPr>
            </a:br>
            <a:endParaRPr lang="en-US" dirty="0"/>
          </a:p>
        </p:txBody>
      </p:sp>
      <p:pic>
        <p:nvPicPr>
          <p:cNvPr id="6" name="Picture 5">
            <a:extLst>
              <a:ext uri="{FF2B5EF4-FFF2-40B4-BE49-F238E27FC236}">
                <a16:creationId xmlns:a16="http://schemas.microsoft.com/office/drawing/2014/main" id="{0E27EC39-924E-55A3-ADAF-0949E2FB2AD3}"/>
              </a:ext>
            </a:extLst>
          </p:cNvPr>
          <p:cNvPicPr>
            <a:picLocks noChangeAspect="1"/>
          </p:cNvPicPr>
          <p:nvPr/>
        </p:nvPicPr>
        <p:blipFill>
          <a:blip r:embed="rId2"/>
          <a:stretch>
            <a:fillRect/>
          </a:stretch>
        </p:blipFill>
        <p:spPr>
          <a:xfrm>
            <a:off x="599039" y="1089550"/>
            <a:ext cx="6140807" cy="5501789"/>
          </a:xfrm>
          <a:prstGeom prst="rect">
            <a:avLst/>
          </a:prstGeom>
        </p:spPr>
      </p:pic>
      <p:pic>
        <p:nvPicPr>
          <p:cNvPr id="8" name="Picture 7">
            <a:extLst>
              <a:ext uri="{FF2B5EF4-FFF2-40B4-BE49-F238E27FC236}">
                <a16:creationId xmlns:a16="http://schemas.microsoft.com/office/drawing/2014/main" id="{0CBEBA14-DA30-268F-F1E8-1922786BDBB0}"/>
              </a:ext>
            </a:extLst>
          </p:cNvPr>
          <p:cNvPicPr>
            <a:picLocks noChangeAspect="1"/>
          </p:cNvPicPr>
          <p:nvPr/>
        </p:nvPicPr>
        <p:blipFill>
          <a:blip r:embed="rId3"/>
          <a:stretch>
            <a:fillRect/>
          </a:stretch>
        </p:blipFill>
        <p:spPr>
          <a:xfrm>
            <a:off x="7010400" y="1430677"/>
            <a:ext cx="4343400" cy="4572000"/>
          </a:xfrm>
          <a:prstGeom prst="rect">
            <a:avLst/>
          </a:prstGeom>
        </p:spPr>
      </p:pic>
    </p:spTree>
    <p:extLst>
      <p:ext uri="{BB962C8B-B14F-4D97-AF65-F5344CB8AC3E}">
        <p14:creationId xmlns:p14="http://schemas.microsoft.com/office/powerpoint/2010/main" val="728171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79B5C-F11B-A08D-4CC3-06B38696F8A7}"/>
              </a:ext>
            </a:extLst>
          </p:cNvPr>
          <p:cNvSpPr>
            <a:spLocks noGrp="1"/>
          </p:cNvSpPr>
          <p:nvPr>
            <p:ph type="title"/>
          </p:nvPr>
        </p:nvSpPr>
        <p:spPr>
          <a:xfrm>
            <a:off x="678078" y="165430"/>
            <a:ext cx="10995365" cy="863600"/>
          </a:xfrm>
        </p:spPr>
        <p:txBody>
          <a:bodyPr>
            <a:normAutofit/>
          </a:bodyPr>
          <a:lstStyle/>
          <a:p>
            <a:r>
              <a:rPr lang="en-US" dirty="0"/>
              <a:t>Step 1: Model</a:t>
            </a:r>
          </a:p>
        </p:txBody>
      </p:sp>
      <p:sp>
        <p:nvSpPr>
          <p:cNvPr id="3" name="Content Placeholder 2">
            <a:extLst>
              <a:ext uri="{FF2B5EF4-FFF2-40B4-BE49-F238E27FC236}">
                <a16:creationId xmlns:a16="http://schemas.microsoft.com/office/drawing/2014/main" id="{17B6AA6D-410B-F670-186F-8F4853FB1605}"/>
              </a:ext>
            </a:extLst>
          </p:cNvPr>
          <p:cNvSpPr>
            <a:spLocks noGrp="1"/>
          </p:cNvSpPr>
          <p:nvPr>
            <p:ph idx="1"/>
          </p:nvPr>
        </p:nvSpPr>
        <p:spPr/>
        <p:txBody>
          <a:bodyPr/>
          <a:lstStyle/>
          <a:p>
            <a:r>
              <a:rPr lang="en-US" dirty="0"/>
              <a:t>We start by building a model of the data generating process</a:t>
            </a:r>
          </a:p>
          <a:p>
            <a:r>
              <a:rPr lang="en-US" dirty="0"/>
              <a:t>To do so, we can hypothesize the causal structure of the data using a </a:t>
            </a:r>
            <a:r>
              <a:rPr lang="en-US" b="1" dirty="0"/>
              <a:t>probabilistic graphical model (PGM)</a:t>
            </a:r>
            <a:r>
              <a:rPr lang="en-US" dirty="0"/>
              <a:t>!</a:t>
            </a:r>
          </a:p>
          <a:p>
            <a:r>
              <a:rPr lang="en-US" dirty="0"/>
              <a:t>Using this PGM tells us what factors, aside from our </a:t>
            </a:r>
            <a:r>
              <a:rPr lang="en-US" b="1" dirty="0"/>
              <a:t>treatment</a:t>
            </a:r>
            <a:r>
              <a:rPr lang="en-US" dirty="0"/>
              <a:t>, impact our outcome</a:t>
            </a:r>
          </a:p>
          <a:p>
            <a:r>
              <a:rPr lang="en-US" dirty="0"/>
              <a:t>The task of causal inference is then to find a way to estimate, for a given </a:t>
            </a:r>
            <a:r>
              <a:rPr lang="en-US" dirty="0" err="1"/>
              <a:t>estimand</a:t>
            </a:r>
            <a:r>
              <a:rPr lang="en-US" dirty="0"/>
              <a:t>, the effect of the treatment on the outcome</a:t>
            </a:r>
          </a:p>
        </p:txBody>
      </p:sp>
      <p:sp>
        <p:nvSpPr>
          <p:cNvPr id="4" name="Slide Number Placeholder 3">
            <a:extLst>
              <a:ext uri="{FF2B5EF4-FFF2-40B4-BE49-F238E27FC236}">
                <a16:creationId xmlns:a16="http://schemas.microsoft.com/office/drawing/2014/main" id="{D215937E-99AE-293C-AA66-B74B15EAFF01}"/>
              </a:ext>
            </a:extLst>
          </p:cNvPr>
          <p:cNvSpPr>
            <a:spLocks noGrp="1"/>
          </p:cNvSpPr>
          <p:nvPr>
            <p:ph type="sldNum" sz="quarter" idx="12"/>
          </p:nvPr>
        </p:nvSpPr>
        <p:spPr/>
        <p:txBody>
          <a:bodyPr/>
          <a:lstStyle/>
          <a:p>
            <a:fld id="{6088BDBC-A55A-0D4E-9238-49D16FB07DCD}" type="slidenum">
              <a:rPr lang="en-US" smtClean="0"/>
              <a:pPr/>
              <a:t>20</a:t>
            </a:fld>
            <a:endParaRPr lang="en-US"/>
          </a:p>
        </p:txBody>
      </p:sp>
    </p:spTree>
    <p:extLst>
      <p:ext uri="{BB962C8B-B14F-4D97-AF65-F5344CB8AC3E}">
        <p14:creationId xmlns:p14="http://schemas.microsoft.com/office/powerpoint/2010/main" val="1328224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79B5C-F11B-A08D-4CC3-06B38696F8A7}"/>
              </a:ext>
            </a:extLst>
          </p:cNvPr>
          <p:cNvSpPr>
            <a:spLocks noGrp="1"/>
          </p:cNvSpPr>
          <p:nvPr>
            <p:ph type="title"/>
          </p:nvPr>
        </p:nvSpPr>
        <p:spPr>
          <a:xfrm>
            <a:off x="678078" y="165430"/>
            <a:ext cx="10995365" cy="863600"/>
          </a:xfrm>
        </p:spPr>
        <p:txBody>
          <a:bodyPr>
            <a:normAutofit/>
          </a:bodyPr>
          <a:lstStyle/>
          <a:p>
            <a:r>
              <a:rPr lang="en-US" dirty="0"/>
              <a:t>Step 1: Model</a:t>
            </a:r>
          </a:p>
        </p:txBody>
      </p:sp>
      <p:sp>
        <p:nvSpPr>
          <p:cNvPr id="3" name="Content Placeholder 2">
            <a:extLst>
              <a:ext uri="{FF2B5EF4-FFF2-40B4-BE49-F238E27FC236}">
                <a16:creationId xmlns:a16="http://schemas.microsoft.com/office/drawing/2014/main" id="{17B6AA6D-410B-F670-186F-8F4853FB1605}"/>
              </a:ext>
            </a:extLst>
          </p:cNvPr>
          <p:cNvSpPr>
            <a:spLocks noGrp="1"/>
          </p:cNvSpPr>
          <p:nvPr>
            <p:ph idx="1"/>
          </p:nvPr>
        </p:nvSpPr>
        <p:spPr/>
        <p:txBody>
          <a:bodyPr/>
          <a:lstStyle/>
          <a:p>
            <a:r>
              <a:rPr lang="en-US" dirty="0"/>
              <a:t>What is the effect of being Black on getting a job interview once your resume is submitted?</a:t>
            </a:r>
          </a:p>
        </p:txBody>
      </p:sp>
      <p:sp>
        <p:nvSpPr>
          <p:cNvPr id="4" name="Slide Number Placeholder 3">
            <a:extLst>
              <a:ext uri="{FF2B5EF4-FFF2-40B4-BE49-F238E27FC236}">
                <a16:creationId xmlns:a16="http://schemas.microsoft.com/office/drawing/2014/main" id="{D215937E-99AE-293C-AA66-B74B15EAFF01}"/>
              </a:ext>
            </a:extLst>
          </p:cNvPr>
          <p:cNvSpPr>
            <a:spLocks noGrp="1"/>
          </p:cNvSpPr>
          <p:nvPr>
            <p:ph type="sldNum" sz="quarter" idx="12"/>
          </p:nvPr>
        </p:nvSpPr>
        <p:spPr/>
        <p:txBody>
          <a:bodyPr/>
          <a:lstStyle/>
          <a:p>
            <a:fld id="{6088BDBC-A55A-0D4E-9238-49D16FB07DCD}" type="slidenum">
              <a:rPr lang="en-US" smtClean="0"/>
              <a:pPr/>
              <a:t>21</a:t>
            </a:fld>
            <a:endParaRPr lang="en-US"/>
          </a:p>
        </p:txBody>
      </p:sp>
    </p:spTree>
    <p:extLst>
      <p:ext uri="{BB962C8B-B14F-4D97-AF65-F5344CB8AC3E}">
        <p14:creationId xmlns:p14="http://schemas.microsoft.com/office/powerpoint/2010/main" val="1794096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15937E-99AE-293C-AA66-B74B15EAFF01}"/>
              </a:ext>
            </a:extLst>
          </p:cNvPr>
          <p:cNvSpPr>
            <a:spLocks noGrp="1"/>
          </p:cNvSpPr>
          <p:nvPr>
            <p:ph type="sldNum" sz="quarter" idx="12"/>
          </p:nvPr>
        </p:nvSpPr>
        <p:spPr/>
        <p:txBody>
          <a:bodyPr/>
          <a:lstStyle/>
          <a:p>
            <a:fld id="{6088BDBC-A55A-0D4E-9238-49D16FB07DCD}" type="slidenum">
              <a:rPr lang="en-US" smtClean="0"/>
              <a:pPr/>
              <a:t>22</a:t>
            </a:fld>
            <a:endParaRPr lang="en-US"/>
          </a:p>
        </p:txBody>
      </p:sp>
      <p:sp>
        <p:nvSpPr>
          <p:cNvPr id="2" name="Title 1">
            <a:extLst>
              <a:ext uri="{FF2B5EF4-FFF2-40B4-BE49-F238E27FC236}">
                <a16:creationId xmlns:a16="http://schemas.microsoft.com/office/drawing/2014/main" id="{C3079B5C-F11B-A08D-4CC3-06B38696F8A7}"/>
              </a:ext>
            </a:extLst>
          </p:cNvPr>
          <p:cNvSpPr>
            <a:spLocks noGrp="1"/>
          </p:cNvSpPr>
          <p:nvPr>
            <p:ph type="title" idx="4294967295"/>
          </p:nvPr>
        </p:nvSpPr>
        <p:spPr>
          <a:xfrm>
            <a:off x="341951" y="283853"/>
            <a:ext cx="5488833" cy="863600"/>
          </a:xfrm>
        </p:spPr>
        <p:txBody>
          <a:bodyPr>
            <a:normAutofit fontScale="90000"/>
          </a:bodyPr>
          <a:lstStyle/>
          <a:p>
            <a:r>
              <a:rPr lang="en-US" dirty="0"/>
              <a:t>Step 2: Define an </a:t>
            </a:r>
            <a:r>
              <a:rPr lang="en-US" dirty="0" err="1"/>
              <a:t>Estimand</a:t>
            </a:r>
            <a:r>
              <a:rPr lang="en-US" dirty="0"/>
              <a:t> of interest</a:t>
            </a:r>
          </a:p>
        </p:txBody>
      </p:sp>
      <p:sp>
        <p:nvSpPr>
          <p:cNvPr id="7" name="Rectangle 6">
            <a:extLst>
              <a:ext uri="{FF2B5EF4-FFF2-40B4-BE49-F238E27FC236}">
                <a16:creationId xmlns:a16="http://schemas.microsoft.com/office/drawing/2014/main" id="{DEB0009B-ED1E-3AE4-2264-2992E0D49F01}"/>
              </a:ext>
            </a:extLst>
          </p:cNvPr>
          <p:cNvSpPr/>
          <p:nvPr/>
        </p:nvSpPr>
        <p:spPr>
          <a:xfrm>
            <a:off x="353825" y="5918981"/>
            <a:ext cx="5017218" cy="1015663"/>
          </a:xfrm>
          <a:prstGeom prst="rect">
            <a:avLst/>
          </a:prstGeom>
        </p:spPr>
        <p:txBody>
          <a:bodyPr wrap="square">
            <a:spAutoFit/>
          </a:bodyPr>
          <a:lstStyle/>
          <a:p>
            <a:r>
              <a:rPr lang="en-US" sz="2000" b="1" dirty="0">
                <a:solidFill>
                  <a:srgbClr val="C00000"/>
                </a:solidFill>
              </a:rPr>
              <a:t>https://</a:t>
            </a:r>
            <a:r>
              <a:rPr lang="en-US" sz="2000" b="1" dirty="0" err="1">
                <a:solidFill>
                  <a:srgbClr val="C00000"/>
                </a:solidFill>
              </a:rPr>
              <a:t>livefreeordichotomize.com</a:t>
            </a:r>
            <a:r>
              <a:rPr lang="en-US" sz="2000" b="1" dirty="0">
                <a:solidFill>
                  <a:srgbClr val="C00000"/>
                </a:solidFill>
              </a:rPr>
              <a:t>/2019/01/17/understanding-propensity-score-weighting/</a:t>
            </a:r>
          </a:p>
        </p:txBody>
      </p:sp>
      <p:pic>
        <p:nvPicPr>
          <p:cNvPr id="1026" name="Picture 2">
            <a:extLst>
              <a:ext uri="{FF2B5EF4-FFF2-40B4-BE49-F238E27FC236}">
                <a16:creationId xmlns:a16="http://schemas.microsoft.com/office/drawing/2014/main" id="{BCB64D13-B872-39D7-FA4C-C7676FA9DF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760" y="0"/>
            <a:ext cx="59213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062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972B5C-6C74-00D0-F5A3-C93FE6CE53F5}"/>
              </a:ext>
            </a:extLst>
          </p:cNvPr>
          <p:cNvSpPr>
            <a:spLocks noGrp="1"/>
          </p:cNvSpPr>
          <p:nvPr>
            <p:ph type="sldNum" sz="quarter" idx="12"/>
          </p:nvPr>
        </p:nvSpPr>
        <p:spPr/>
        <p:txBody>
          <a:bodyPr/>
          <a:lstStyle/>
          <a:p>
            <a:fld id="{6088BDBC-A55A-0D4E-9238-49D16FB07DCD}" type="slidenum">
              <a:rPr lang="en-US" smtClean="0"/>
              <a:pPr/>
              <a:t>23</a:t>
            </a:fld>
            <a:endParaRPr lang="en-US"/>
          </a:p>
        </p:txBody>
      </p:sp>
      <p:sp>
        <p:nvSpPr>
          <p:cNvPr id="3" name="Rectangle 2">
            <a:extLst>
              <a:ext uri="{FF2B5EF4-FFF2-40B4-BE49-F238E27FC236}">
                <a16:creationId xmlns:a16="http://schemas.microsoft.com/office/drawing/2014/main" id="{28AD20F4-0904-96C8-90A4-021F21B1F24F}"/>
              </a:ext>
            </a:extLst>
          </p:cNvPr>
          <p:cNvSpPr/>
          <p:nvPr/>
        </p:nvSpPr>
        <p:spPr>
          <a:xfrm>
            <a:off x="318655" y="5408341"/>
            <a:ext cx="11554689" cy="830997"/>
          </a:xfrm>
          <a:prstGeom prst="rect">
            <a:avLst/>
          </a:prstGeom>
        </p:spPr>
        <p:txBody>
          <a:bodyPr wrap="square">
            <a:spAutoFit/>
          </a:bodyPr>
          <a:lstStyle/>
          <a:p>
            <a:r>
              <a:rPr lang="en-US" sz="2400" b="1" dirty="0">
                <a:solidFill>
                  <a:srgbClr val="C00000"/>
                </a:solidFill>
              </a:rPr>
              <a:t>https://</a:t>
            </a:r>
            <a:r>
              <a:rPr lang="en-US" sz="2400" b="1" dirty="0" err="1">
                <a:solidFill>
                  <a:srgbClr val="C00000"/>
                </a:solidFill>
              </a:rPr>
              <a:t>livefreeordichotomize.com</a:t>
            </a:r>
            <a:r>
              <a:rPr lang="en-US" sz="2400" b="1" dirty="0">
                <a:solidFill>
                  <a:srgbClr val="C00000"/>
                </a:solidFill>
              </a:rPr>
              <a:t>/2019/01/17/understanding-propensity-score-weighting/</a:t>
            </a:r>
          </a:p>
        </p:txBody>
      </p:sp>
      <p:pic>
        <p:nvPicPr>
          <p:cNvPr id="4" name="Picture 3">
            <a:extLst>
              <a:ext uri="{FF2B5EF4-FFF2-40B4-BE49-F238E27FC236}">
                <a16:creationId xmlns:a16="http://schemas.microsoft.com/office/drawing/2014/main" id="{F442844D-22C2-5CC1-C3AC-A4384845EB62}"/>
              </a:ext>
            </a:extLst>
          </p:cNvPr>
          <p:cNvPicPr>
            <a:picLocks noChangeAspect="1"/>
          </p:cNvPicPr>
          <p:nvPr/>
        </p:nvPicPr>
        <p:blipFill>
          <a:blip r:embed="rId2"/>
          <a:stretch>
            <a:fillRect/>
          </a:stretch>
        </p:blipFill>
        <p:spPr>
          <a:xfrm>
            <a:off x="1740114" y="618662"/>
            <a:ext cx="8711770" cy="4285936"/>
          </a:xfrm>
          <a:prstGeom prst="rect">
            <a:avLst/>
          </a:prstGeom>
        </p:spPr>
      </p:pic>
    </p:spTree>
    <p:extLst>
      <p:ext uri="{BB962C8B-B14F-4D97-AF65-F5344CB8AC3E}">
        <p14:creationId xmlns:p14="http://schemas.microsoft.com/office/powerpoint/2010/main" val="256892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972B5C-6C74-00D0-F5A3-C93FE6CE53F5}"/>
              </a:ext>
            </a:extLst>
          </p:cNvPr>
          <p:cNvSpPr>
            <a:spLocks noGrp="1"/>
          </p:cNvSpPr>
          <p:nvPr>
            <p:ph type="sldNum" sz="quarter" idx="12"/>
          </p:nvPr>
        </p:nvSpPr>
        <p:spPr/>
        <p:txBody>
          <a:bodyPr/>
          <a:lstStyle/>
          <a:p>
            <a:fld id="{6088BDBC-A55A-0D4E-9238-49D16FB07DCD}" type="slidenum">
              <a:rPr lang="en-US" smtClean="0"/>
              <a:pPr/>
              <a:t>24</a:t>
            </a:fld>
            <a:endParaRPr lang="en-US"/>
          </a:p>
        </p:txBody>
      </p:sp>
      <p:sp>
        <p:nvSpPr>
          <p:cNvPr id="3" name="Rectangle 2">
            <a:extLst>
              <a:ext uri="{FF2B5EF4-FFF2-40B4-BE49-F238E27FC236}">
                <a16:creationId xmlns:a16="http://schemas.microsoft.com/office/drawing/2014/main" id="{28AD20F4-0904-96C8-90A4-021F21B1F24F}"/>
              </a:ext>
            </a:extLst>
          </p:cNvPr>
          <p:cNvSpPr/>
          <p:nvPr/>
        </p:nvSpPr>
        <p:spPr>
          <a:xfrm>
            <a:off x="318655" y="5408341"/>
            <a:ext cx="11554689" cy="830997"/>
          </a:xfrm>
          <a:prstGeom prst="rect">
            <a:avLst/>
          </a:prstGeom>
        </p:spPr>
        <p:txBody>
          <a:bodyPr wrap="square">
            <a:spAutoFit/>
          </a:bodyPr>
          <a:lstStyle/>
          <a:p>
            <a:r>
              <a:rPr lang="en-US" sz="2400" b="1" dirty="0">
                <a:solidFill>
                  <a:srgbClr val="C00000"/>
                </a:solidFill>
              </a:rPr>
              <a:t>https://</a:t>
            </a:r>
            <a:r>
              <a:rPr lang="en-US" sz="2400" b="1" dirty="0" err="1">
                <a:solidFill>
                  <a:srgbClr val="C00000"/>
                </a:solidFill>
              </a:rPr>
              <a:t>livefreeordichotomize.com</a:t>
            </a:r>
            <a:r>
              <a:rPr lang="en-US" sz="2400" b="1" dirty="0">
                <a:solidFill>
                  <a:srgbClr val="C00000"/>
                </a:solidFill>
              </a:rPr>
              <a:t>/2019/01/17/understanding-propensity-score-weighting/</a:t>
            </a:r>
          </a:p>
        </p:txBody>
      </p:sp>
      <p:pic>
        <p:nvPicPr>
          <p:cNvPr id="5" name="Picture 4">
            <a:extLst>
              <a:ext uri="{FF2B5EF4-FFF2-40B4-BE49-F238E27FC236}">
                <a16:creationId xmlns:a16="http://schemas.microsoft.com/office/drawing/2014/main" id="{A56C586C-F171-B02B-86EF-FD1B4576A546}"/>
              </a:ext>
            </a:extLst>
          </p:cNvPr>
          <p:cNvPicPr>
            <a:picLocks noChangeAspect="1"/>
          </p:cNvPicPr>
          <p:nvPr/>
        </p:nvPicPr>
        <p:blipFill>
          <a:blip r:embed="rId2"/>
          <a:stretch>
            <a:fillRect/>
          </a:stretch>
        </p:blipFill>
        <p:spPr>
          <a:xfrm>
            <a:off x="1797049" y="718726"/>
            <a:ext cx="8597900" cy="3784600"/>
          </a:xfrm>
          <a:prstGeom prst="rect">
            <a:avLst/>
          </a:prstGeom>
        </p:spPr>
      </p:pic>
    </p:spTree>
    <p:extLst>
      <p:ext uri="{BB962C8B-B14F-4D97-AF65-F5344CB8AC3E}">
        <p14:creationId xmlns:p14="http://schemas.microsoft.com/office/powerpoint/2010/main" val="1571395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79B5C-F11B-A08D-4CC3-06B38696F8A7}"/>
              </a:ext>
            </a:extLst>
          </p:cNvPr>
          <p:cNvSpPr>
            <a:spLocks noGrp="1"/>
          </p:cNvSpPr>
          <p:nvPr>
            <p:ph type="title"/>
          </p:nvPr>
        </p:nvSpPr>
        <p:spPr>
          <a:xfrm>
            <a:off x="0" y="165430"/>
            <a:ext cx="12290961" cy="863600"/>
          </a:xfrm>
        </p:spPr>
        <p:txBody>
          <a:bodyPr>
            <a:normAutofit fontScale="90000"/>
          </a:bodyPr>
          <a:lstStyle/>
          <a:p>
            <a:r>
              <a:rPr lang="en-US" dirty="0"/>
              <a:t>Step 3: Select and estimator &amp; compute an estimate!</a:t>
            </a:r>
          </a:p>
        </p:txBody>
      </p:sp>
      <p:sp>
        <p:nvSpPr>
          <p:cNvPr id="3" name="Content Placeholder 2">
            <a:extLst>
              <a:ext uri="{FF2B5EF4-FFF2-40B4-BE49-F238E27FC236}">
                <a16:creationId xmlns:a16="http://schemas.microsoft.com/office/drawing/2014/main" id="{17B6AA6D-410B-F670-186F-8F4853FB1605}"/>
              </a:ext>
            </a:extLst>
          </p:cNvPr>
          <p:cNvSpPr>
            <a:spLocks noGrp="1"/>
          </p:cNvSpPr>
          <p:nvPr>
            <p:ph idx="1"/>
          </p:nvPr>
        </p:nvSpPr>
        <p:spPr/>
        <p:txBody>
          <a:bodyPr/>
          <a:lstStyle/>
          <a:p>
            <a:r>
              <a:rPr lang="en-US" dirty="0"/>
              <a:t>Several common estimators use propensity scoring</a:t>
            </a:r>
          </a:p>
          <a:p>
            <a:r>
              <a:rPr lang="en-US" dirty="0"/>
              <a:t>Approach to compute propensity scores (very high level):</a:t>
            </a:r>
          </a:p>
          <a:p>
            <a:pPr lvl="1"/>
            <a:r>
              <a:rPr lang="en-US" dirty="0"/>
              <a:t>Identify your treatment</a:t>
            </a:r>
          </a:p>
          <a:p>
            <a:pPr lvl="1"/>
            <a:r>
              <a:rPr lang="en-US" dirty="0"/>
              <a:t>Identify all confounding variables (informed by structure of your PGM)</a:t>
            </a:r>
          </a:p>
          <a:p>
            <a:pPr lvl="1"/>
            <a:r>
              <a:rPr lang="en-US" dirty="0"/>
              <a:t>Build a model to predict whether or not someone was treated from the confounders</a:t>
            </a:r>
          </a:p>
          <a:p>
            <a:r>
              <a:rPr lang="en-US" dirty="0"/>
              <a:t>Then you might:</a:t>
            </a:r>
          </a:p>
          <a:p>
            <a:pPr marL="914400" lvl="1" indent="-457200">
              <a:buFont typeface="+mj-lt"/>
              <a:buAutoNum type="arabicPeriod"/>
            </a:pPr>
            <a:r>
              <a:rPr lang="en-US" dirty="0"/>
              <a:t>Match on propensity scores</a:t>
            </a:r>
          </a:p>
          <a:p>
            <a:pPr marL="914400" lvl="1" indent="-457200">
              <a:buFont typeface="+mj-lt"/>
              <a:buAutoNum type="arabicPeriod"/>
            </a:pPr>
            <a:r>
              <a:rPr lang="en-US" dirty="0"/>
              <a:t>Weight based on propensity scores</a:t>
            </a:r>
          </a:p>
        </p:txBody>
      </p:sp>
      <p:sp>
        <p:nvSpPr>
          <p:cNvPr id="4" name="Slide Number Placeholder 3">
            <a:extLst>
              <a:ext uri="{FF2B5EF4-FFF2-40B4-BE49-F238E27FC236}">
                <a16:creationId xmlns:a16="http://schemas.microsoft.com/office/drawing/2014/main" id="{D215937E-99AE-293C-AA66-B74B15EAFF01}"/>
              </a:ext>
            </a:extLst>
          </p:cNvPr>
          <p:cNvSpPr>
            <a:spLocks noGrp="1"/>
          </p:cNvSpPr>
          <p:nvPr>
            <p:ph type="sldNum" sz="quarter" idx="12"/>
          </p:nvPr>
        </p:nvSpPr>
        <p:spPr/>
        <p:txBody>
          <a:bodyPr/>
          <a:lstStyle/>
          <a:p>
            <a:fld id="{6088BDBC-A55A-0D4E-9238-49D16FB07DCD}" type="slidenum">
              <a:rPr lang="en-US" smtClean="0"/>
              <a:pPr/>
              <a:t>25</a:t>
            </a:fld>
            <a:endParaRPr lang="en-US"/>
          </a:p>
        </p:txBody>
      </p:sp>
    </p:spTree>
    <p:extLst>
      <p:ext uri="{BB962C8B-B14F-4D97-AF65-F5344CB8AC3E}">
        <p14:creationId xmlns:p14="http://schemas.microsoft.com/office/powerpoint/2010/main" val="4053326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15937E-99AE-293C-AA66-B74B15EAFF01}"/>
              </a:ext>
            </a:extLst>
          </p:cNvPr>
          <p:cNvSpPr>
            <a:spLocks noGrp="1"/>
          </p:cNvSpPr>
          <p:nvPr>
            <p:ph type="sldNum" sz="quarter" idx="12"/>
          </p:nvPr>
        </p:nvSpPr>
        <p:spPr/>
        <p:txBody>
          <a:bodyPr/>
          <a:lstStyle/>
          <a:p>
            <a:fld id="{6088BDBC-A55A-0D4E-9238-49D16FB07DCD}" type="slidenum">
              <a:rPr lang="en-US" smtClean="0"/>
              <a:pPr/>
              <a:t>26</a:t>
            </a:fld>
            <a:endParaRPr lang="en-US"/>
          </a:p>
        </p:txBody>
      </p:sp>
      <p:sp>
        <p:nvSpPr>
          <p:cNvPr id="2" name="Title 1">
            <a:extLst>
              <a:ext uri="{FF2B5EF4-FFF2-40B4-BE49-F238E27FC236}">
                <a16:creationId xmlns:a16="http://schemas.microsoft.com/office/drawing/2014/main" id="{C3079B5C-F11B-A08D-4CC3-06B38696F8A7}"/>
              </a:ext>
            </a:extLst>
          </p:cNvPr>
          <p:cNvSpPr>
            <a:spLocks noGrp="1"/>
          </p:cNvSpPr>
          <p:nvPr>
            <p:ph type="title" idx="4294967295"/>
          </p:nvPr>
        </p:nvSpPr>
        <p:spPr>
          <a:xfrm>
            <a:off x="341951" y="283853"/>
            <a:ext cx="7187005" cy="863600"/>
          </a:xfrm>
        </p:spPr>
        <p:txBody>
          <a:bodyPr>
            <a:normAutofit fontScale="90000"/>
          </a:bodyPr>
          <a:lstStyle/>
          <a:p>
            <a:r>
              <a:rPr lang="en-US" dirty="0"/>
              <a:t>Example </a:t>
            </a:r>
            <a:r>
              <a:rPr lang="en-US" dirty="0" err="1"/>
              <a:t>estimand</a:t>
            </a:r>
            <a:r>
              <a:rPr lang="en-US" dirty="0"/>
              <a:t>/estimators using propensity scores</a:t>
            </a:r>
          </a:p>
        </p:txBody>
      </p:sp>
      <p:sp>
        <p:nvSpPr>
          <p:cNvPr id="7" name="Rectangle 6">
            <a:extLst>
              <a:ext uri="{FF2B5EF4-FFF2-40B4-BE49-F238E27FC236}">
                <a16:creationId xmlns:a16="http://schemas.microsoft.com/office/drawing/2014/main" id="{DEB0009B-ED1E-3AE4-2264-2992E0D49F01}"/>
              </a:ext>
            </a:extLst>
          </p:cNvPr>
          <p:cNvSpPr/>
          <p:nvPr/>
        </p:nvSpPr>
        <p:spPr>
          <a:xfrm>
            <a:off x="213756" y="1608238"/>
            <a:ext cx="11554689" cy="830997"/>
          </a:xfrm>
          <a:prstGeom prst="rect">
            <a:avLst/>
          </a:prstGeom>
        </p:spPr>
        <p:txBody>
          <a:bodyPr wrap="square">
            <a:spAutoFit/>
          </a:bodyPr>
          <a:lstStyle/>
          <a:p>
            <a:r>
              <a:rPr lang="en-US" sz="2400" b="1" dirty="0">
                <a:solidFill>
                  <a:srgbClr val="C00000"/>
                </a:solidFill>
              </a:rPr>
              <a:t>https://</a:t>
            </a:r>
            <a:r>
              <a:rPr lang="en-US" sz="2400" b="1" dirty="0" err="1">
                <a:solidFill>
                  <a:srgbClr val="C00000"/>
                </a:solidFill>
              </a:rPr>
              <a:t>livefreeordichotomize.com</a:t>
            </a:r>
            <a:r>
              <a:rPr lang="en-US" sz="2400" b="1" dirty="0">
                <a:solidFill>
                  <a:srgbClr val="C00000"/>
                </a:solidFill>
              </a:rPr>
              <a:t>/posts/2019-01-17-understanding-propensity-score-weighting/</a:t>
            </a:r>
          </a:p>
        </p:txBody>
      </p:sp>
      <p:pic>
        <p:nvPicPr>
          <p:cNvPr id="3" name="Picture 2">
            <a:extLst>
              <a:ext uri="{FF2B5EF4-FFF2-40B4-BE49-F238E27FC236}">
                <a16:creationId xmlns:a16="http://schemas.microsoft.com/office/drawing/2014/main" id="{F95ADEB8-AF03-B7FD-05BF-0413CF2D6106}"/>
              </a:ext>
            </a:extLst>
          </p:cNvPr>
          <p:cNvPicPr>
            <a:picLocks noChangeAspect="1"/>
          </p:cNvPicPr>
          <p:nvPr/>
        </p:nvPicPr>
        <p:blipFill>
          <a:blip r:embed="rId2"/>
          <a:stretch>
            <a:fillRect/>
          </a:stretch>
        </p:blipFill>
        <p:spPr>
          <a:xfrm>
            <a:off x="3265714" y="2118423"/>
            <a:ext cx="6632286" cy="4433490"/>
          </a:xfrm>
          <a:prstGeom prst="rect">
            <a:avLst/>
          </a:prstGeom>
        </p:spPr>
      </p:pic>
    </p:spTree>
    <p:extLst>
      <p:ext uri="{BB962C8B-B14F-4D97-AF65-F5344CB8AC3E}">
        <p14:creationId xmlns:p14="http://schemas.microsoft.com/office/powerpoint/2010/main" val="4109815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15937E-99AE-293C-AA66-B74B15EAFF01}"/>
              </a:ext>
            </a:extLst>
          </p:cNvPr>
          <p:cNvSpPr>
            <a:spLocks noGrp="1"/>
          </p:cNvSpPr>
          <p:nvPr>
            <p:ph type="sldNum" sz="quarter" idx="12"/>
          </p:nvPr>
        </p:nvSpPr>
        <p:spPr/>
        <p:txBody>
          <a:bodyPr/>
          <a:lstStyle/>
          <a:p>
            <a:fld id="{6088BDBC-A55A-0D4E-9238-49D16FB07DCD}" type="slidenum">
              <a:rPr lang="en-US" smtClean="0"/>
              <a:pPr/>
              <a:t>27</a:t>
            </a:fld>
            <a:endParaRPr lang="en-US"/>
          </a:p>
        </p:txBody>
      </p:sp>
      <p:sp>
        <p:nvSpPr>
          <p:cNvPr id="2" name="Title 1">
            <a:extLst>
              <a:ext uri="{FF2B5EF4-FFF2-40B4-BE49-F238E27FC236}">
                <a16:creationId xmlns:a16="http://schemas.microsoft.com/office/drawing/2014/main" id="{C3079B5C-F11B-A08D-4CC3-06B38696F8A7}"/>
              </a:ext>
            </a:extLst>
          </p:cNvPr>
          <p:cNvSpPr>
            <a:spLocks noGrp="1"/>
          </p:cNvSpPr>
          <p:nvPr>
            <p:ph type="title" idx="4294967295"/>
          </p:nvPr>
        </p:nvSpPr>
        <p:spPr>
          <a:xfrm>
            <a:off x="341951" y="283853"/>
            <a:ext cx="9857428" cy="863600"/>
          </a:xfrm>
        </p:spPr>
        <p:txBody>
          <a:bodyPr>
            <a:normAutofit fontScale="90000"/>
          </a:bodyPr>
          <a:lstStyle/>
          <a:p>
            <a:r>
              <a:rPr lang="en-US" dirty="0"/>
              <a:t>Example </a:t>
            </a:r>
            <a:r>
              <a:rPr lang="en-US" dirty="0" err="1"/>
              <a:t>estimand</a:t>
            </a:r>
            <a:r>
              <a:rPr lang="en-US" dirty="0"/>
              <a:t>/estimators using propensity scores for the </a:t>
            </a:r>
            <a:r>
              <a:rPr lang="en-US" b="1" dirty="0"/>
              <a:t>ATE</a:t>
            </a:r>
            <a:endParaRPr lang="en-US" dirty="0"/>
          </a:p>
        </p:txBody>
      </p:sp>
      <p:sp>
        <p:nvSpPr>
          <p:cNvPr id="7" name="Rectangle 6">
            <a:extLst>
              <a:ext uri="{FF2B5EF4-FFF2-40B4-BE49-F238E27FC236}">
                <a16:creationId xmlns:a16="http://schemas.microsoft.com/office/drawing/2014/main" id="{DEB0009B-ED1E-3AE4-2264-2992E0D49F01}"/>
              </a:ext>
            </a:extLst>
          </p:cNvPr>
          <p:cNvSpPr/>
          <p:nvPr/>
        </p:nvSpPr>
        <p:spPr>
          <a:xfrm>
            <a:off x="213756" y="1608238"/>
            <a:ext cx="11554689" cy="830997"/>
          </a:xfrm>
          <a:prstGeom prst="rect">
            <a:avLst/>
          </a:prstGeom>
        </p:spPr>
        <p:txBody>
          <a:bodyPr wrap="square">
            <a:spAutoFit/>
          </a:bodyPr>
          <a:lstStyle/>
          <a:p>
            <a:r>
              <a:rPr lang="en-US" sz="2400" b="1" dirty="0">
                <a:solidFill>
                  <a:srgbClr val="C00000"/>
                </a:solidFill>
              </a:rPr>
              <a:t>https://</a:t>
            </a:r>
            <a:r>
              <a:rPr lang="en-US" sz="2400" b="1" dirty="0" err="1">
                <a:solidFill>
                  <a:srgbClr val="C00000"/>
                </a:solidFill>
              </a:rPr>
              <a:t>livefreeordichotomize.com</a:t>
            </a:r>
            <a:r>
              <a:rPr lang="en-US" sz="2400" b="1" dirty="0">
                <a:solidFill>
                  <a:srgbClr val="C00000"/>
                </a:solidFill>
              </a:rPr>
              <a:t>/posts/2019-01-17-understanding-propensity-score-weighting/</a:t>
            </a:r>
          </a:p>
        </p:txBody>
      </p:sp>
      <p:pic>
        <p:nvPicPr>
          <p:cNvPr id="5" name="Picture 4">
            <a:extLst>
              <a:ext uri="{FF2B5EF4-FFF2-40B4-BE49-F238E27FC236}">
                <a16:creationId xmlns:a16="http://schemas.microsoft.com/office/drawing/2014/main" id="{FA54BC06-60C5-AB17-6D5F-114DC9F9DC43}"/>
              </a:ext>
            </a:extLst>
          </p:cNvPr>
          <p:cNvPicPr>
            <a:picLocks noChangeAspect="1"/>
          </p:cNvPicPr>
          <p:nvPr/>
        </p:nvPicPr>
        <p:blipFill>
          <a:blip r:embed="rId2"/>
          <a:stretch>
            <a:fillRect/>
          </a:stretch>
        </p:blipFill>
        <p:spPr>
          <a:xfrm>
            <a:off x="4132613" y="2342553"/>
            <a:ext cx="6066766" cy="3976191"/>
          </a:xfrm>
          <a:prstGeom prst="rect">
            <a:avLst/>
          </a:prstGeom>
        </p:spPr>
      </p:pic>
      <p:pic>
        <p:nvPicPr>
          <p:cNvPr id="6" name="Picture 5">
            <a:extLst>
              <a:ext uri="{FF2B5EF4-FFF2-40B4-BE49-F238E27FC236}">
                <a16:creationId xmlns:a16="http://schemas.microsoft.com/office/drawing/2014/main" id="{F83D3940-ACC6-5089-3C73-44B26A93C1BD}"/>
              </a:ext>
            </a:extLst>
          </p:cNvPr>
          <p:cNvPicPr>
            <a:picLocks noChangeAspect="1"/>
          </p:cNvPicPr>
          <p:nvPr/>
        </p:nvPicPr>
        <p:blipFill>
          <a:blip r:embed="rId3"/>
          <a:stretch>
            <a:fillRect/>
          </a:stretch>
        </p:blipFill>
        <p:spPr>
          <a:xfrm>
            <a:off x="1554513" y="3708348"/>
            <a:ext cx="2578100" cy="622300"/>
          </a:xfrm>
          <a:prstGeom prst="rect">
            <a:avLst/>
          </a:prstGeom>
        </p:spPr>
      </p:pic>
    </p:spTree>
    <p:extLst>
      <p:ext uri="{BB962C8B-B14F-4D97-AF65-F5344CB8AC3E}">
        <p14:creationId xmlns:p14="http://schemas.microsoft.com/office/powerpoint/2010/main" val="185231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15937E-99AE-293C-AA66-B74B15EAFF01}"/>
              </a:ext>
            </a:extLst>
          </p:cNvPr>
          <p:cNvSpPr>
            <a:spLocks noGrp="1"/>
          </p:cNvSpPr>
          <p:nvPr>
            <p:ph type="sldNum" sz="quarter" idx="12"/>
          </p:nvPr>
        </p:nvSpPr>
        <p:spPr/>
        <p:txBody>
          <a:bodyPr/>
          <a:lstStyle/>
          <a:p>
            <a:fld id="{6088BDBC-A55A-0D4E-9238-49D16FB07DCD}" type="slidenum">
              <a:rPr lang="en-US" smtClean="0"/>
              <a:pPr/>
              <a:t>28</a:t>
            </a:fld>
            <a:endParaRPr lang="en-US"/>
          </a:p>
        </p:txBody>
      </p:sp>
      <p:sp>
        <p:nvSpPr>
          <p:cNvPr id="2" name="Title 1">
            <a:extLst>
              <a:ext uri="{FF2B5EF4-FFF2-40B4-BE49-F238E27FC236}">
                <a16:creationId xmlns:a16="http://schemas.microsoft.com/office/drawing/2014/main" id="{C3079B5C-F11B-A08D-4CC3-06B38696F8A7}"/>
              </a:ext>
            </a:extLst>
          </p:cNvPr>
          <p:cNvSpPr>
            <a:spLocks noGrp="1"/>
          </p:cNvSpPr>
          <p:nvPr>
            <p:ph type="title" idx="4294967295"/>
          </p:nvPr>
        </p:nvSpPr>
        <p:spPr>
          <a:xfrm>
            <a:off x="341951" y="283853"/>
            <a:ext cx="9857428" cy="863600"/>
          </a:xfrm>
        </p:spPr>
        <p:txBody>
          <a:bodyPr>
            <a:normAutofit fontScale="90000"/>
          </a:bodyPr>
          <a:lstStyle/>
          <a:p>
            <a:r>
              <a:rPr lang="en-US" dirty="0"/>
              <a:t>Example </a:t>
            </a:r>
            <a:r>
              <a:rPr lang="en-US" dirty="0" err="1"/>
              <a:t>estimand</a:t>
            </a:r>
            <a:r>
              <a:rPr lang="en-US" dirty="0"/>
              <a:t>/estimators using propensity scores for the </a:t>
            </a:r>
            <a:r>
              <a:rPr lang="en-US" b="1" dirty="0"/>
              <a:t>ATO</a:t>
            </a:r>
            <a:endParaRPr lang="en-US" dirty="0"/>
          </a:p>
        </p:txBody>
      </p:sp>
      <p:sp>
        <p:nvSpPr>
          <p:cNvPr id="7" name="Rectangle 6">
            <a:extLst>
              <a:ext uri="{FF2B5EF4-FFF2-40B4-BE49-F238E27FC236}">
                <a16:creationId xmlns:a16="http://schemas.microsoft.com/office/drawing/2014/main" id="{DEB0009B-ED1E-3AE4-2264-2992E0D49F01}"/>
              </a:ext>
            </a:extLst>
          </p:cNvPr>
          <p:cNvSpPr/>
          <p:nvPr/>
        </p:nvSpPr>
        <p:spPr>
          <a:xfrm>
            <a:off x="213756" y="1608238"/>
            <a:ext cx="11554689" cy="830997"/>
          </a:xfrm>
          <a:prstGeom prst="rect">
            <a:avLst/>
          </a:prstGeom>
        </p:spPr>
        <p:txBody>
          <a:bodyPr wrap="square">
            <a:spAutoFit/>
          </a:bodyPr>
          <a:lstStyle/>
          <a:p>
            <a:r>
              <a:rPr lang="en-US" sz="2400" b="1" dirty="0">
                <a:solidFill>
                  <a:srgbClr val="C00000"/>
                </a:solidFill>
              </a:rPr>
              <a:t>https://</a:t>
            </a:r>
            <a:r>
              <a:rPr lang="en-US" sz="2400" b="1" dirty="0" err="1">
                <a:solidFill>
                  <a:srgbClr val="C00000"/>
                </a:solidFill>
              </a:rPr>
              <a:t>livefreeordichotomize.com</a:t>
            </a:r>
            <a:r>
              <a:rPr lang="en-US" sz="2400" b="1" dirty="0">
                <a:solidFill>
                  <a:srgbClr val="C00000"/>
                </a:solidFill>
              </a:rPr>
              <a:t>/posts/2019-01-17-understanding-propensity-score-weighting/</a:t>
            </a:r>
          </a:p>
        </p:txBody>
      </p:sp>
      <p:pic>
        <p:nvPicPr>
          <p:cNvPr id="8" name="Picture 7">
            <a:extLst>
              <a:ext uri="{FF2B5EF4-FFF2-40B4-BE49-F238E27FC236}">
                <a16:creationId xmlns:a16="http://schemas.microsoft.com/office/drawing/2014/main" id="{DC117444-80E3-94F2-792F-8EF4D233C952}"/>
              </a:ext>
            </a:extLst>
          </p:cNvPr>
          <p:cNvPicPr>
            <a:picLocks noChangeAspect="1"/>
          </p:cNvPicPr>
          <p:nvPr/>
        </p:nvPicPr>
        <p:blipFill>
          <a:blip r:embed="rId2"/>
          <a:stretch>
            <a:fillRect/>
          </a:stretch>
        </p:blipFill>
        <p:spPr>
          <a:xfrm>
            <a:off x="5164283" y="2564445"/>
            <a:ext cx="5114224" cy="3542386"/>
          </a:xfrm>
          <a:prstGeom prst="rect">
            <a:avLst/>
          </a:prstGeom>
        </p:spPr>
      </p:pic>
      <p:pic>
        <p:nvPicPr>
          <p:cNvPr id="9" name="Picture 8">
            <a:extLst>
              <a:ext uri="{FF2B5EF4-FFF2-40B4-BE49-F238E27FC236}">
                <a16:creationId xmlns:a16="http://schemas.microsoft.com/office/drawing/2014/main" id="{99064E00-3129-5076-261E-BC92E6E1E1C0}"/>
              </a:ext>
            </a:extLst>
          </p:cNvPr>
          <p:cNvPicPr>
            <a:picLocks noChangeAspect="1"/>
          </p:cNvPicPr>
          <p:nvPr/>
        </p:nvPicPr>
        <p:blipFill>
          <a:blip r:embed="rId3"/>
          <a:stretch>
            <a:fillRect/>
          </a:stretch>
        </p:blipFill>
        <p:spPr>
          <a:xfrm>
            <a:off x="1276267" y="3923466"/>
            <a:ext cx="3606800" cy="495300"/>
          </a:xfrm>
          <a:prstGeom prst="rect">
            <a:avLst/>
          </a:prstGeom>
        </p:spPr>
      </p:pic>
    </p:spTree>
    <p:extLst>
      <p:ext uri="{BB962C8B-B14F-4D97-AF65-F5344CB8AC3E}">
        <p14:creationId xmlns:p14="http://schemas.microsoft.com/office/powerpoint/2010/main" val="1029367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F60DE-EBDB-8B52-3690-893EA84C7E30}"/>
              </a:ext>
            </a:extLst>
          </p:cNvPr>
          <p:cNvSpPr>
            <a:spLocks noGrp="1"/>
          </p:cNvSpPr>
          <p:nvPr>
            <p:ph type="title"/>
          </p:nvPr>
        </p:nvSpPr>
        <p:spPr/>
        <p:txBody>
          <a:bodyPr/>
          <a:lstStyle/>
          <a:p>
            <a:r>
              <a:rPr lang="en-US" dirty="0"/>
              <a:t>Misc. CI stuff</a:t>
            </a:r>
          </a:p>
        </p:txBody>
      </p:sp>
      <p:sp>
        <p:nvSpPr>
          <p:cNvPr id="3" name="Content Placeholder 2">
            <a:extLst>
              <a:ext uri="{FF2B5EF4-FFF2-40B4-BE49-F238E27FC236}">
                <a16:creationId xmlns:a16="http://schemas.microsoft.com/office/drawing/2014/main" id="{416848CD-85C3-4660-DC08-93A2F38EFC99}"/>
              </a:ext>
            </a:extLst>
          </p:cNvPr>
          <p:cNvSpPr>
            <a:spLocks noGrp="1"/>
          </p:cNvSpPr>
          <p:nvPr>
            <p:ph idx="1"/>
          </p:nvPr>
        </p:nvSpPr>
        <p:spPr/>
        <p:txBody>
          <a:bodyPr>
            <a:normAutofit/>
          </a:bodyPr>
          <a:lstStyle/>
          <a:p>
            <a:r>
              <a:rPr lang="en-US" sz="3200" dirty="0"/>
              <a:t>There are many, many assumptions baked in here!</a:t>
            </a:r>
          </a:p>
          <a:p>
            <a:r>
              <a:rPr lang="en-US" sz="3200" dirty="0"/>
              <a:t>Other areas of work</a:t>
            </a:r>
          </a:p>
          <a:p>
            <a:pPr lvl="1"/>
            <a:r>
              <a:rPr lang="en-US" sz="2800" dirty="0"/>
              <a:t>Inferring causal structure (e.g. the DAG)</a:t>
            </a:r>
          </a:p>
          <a:p>
            <a:pPr lvl="1"/>
            <a:r>
              <a:rPr lang="en-US" sz="2800" dirty="0"/>
              <a:t>Using ML in various ways (e.g. to do the propensity scoring)</a:t>
            </a:r>
          </a:p>
          <a:p>
            <a:pPr lvl="1"/>
            <a:r>
              <a:rPr lang="en-US" sz="2800" dirty="0"/>
              <a:t>…</a:t>
            </a:r>
          </a:p>
        </p:txBody>
      </p:sp>
      <p:sp>
        <p:nvSpPr>
          <p:cNvPr id="4" name="Slide Number Placeholder 3">
            <a:extLst>
              <a:ext uri="{FF2B5EF4-FFF2-40B4-BE49-F238E27FC236}">
                <a16:creationId xmlns:a16="http://schemas.microsoft.com/office/drawing/2014/main" id="{EF5E14C5-294D-CDA3-1289-989B4BB9CEE7}"/>
              </a:ext>
            </a:extLst>
          </p:cNvPr>
          <p:cNvSpPr>
            <a:spLocks noGrp="1"/>
          </p:cNvSpPr>
          <p:nvPr>
            <p:ph type="sldNum" sz="quarter" idx="12"/>
          </p:nvPr>
        </p:nvSpPr>
        <p:spPr/>
        <p:txBody>
          <a:bodyPr/>
          <a:lstStyle/>
          <a:p>
            <a:fld id="{6088BDBC-A55A-0D4E-9238-49D16FB07DCD}" type="slidenum">
              <a:rPr lang="en-US" smtClean="0"/>
              <a:pPr/>
              <a:t>29</a:t>
            </a:fld>
            <a:endParaRPr lang="en-US"/>
          </a:p>
        </p:txBody>
      </p:sp>
    </p:spTree>
    <p:extLst>
      <p:ext uri="{BB962C8B-B14F-4D97-AF65-F5344CB8AC3E}">
        <p14:creationId xmlns:p14="http://schemas.microsoft.com/office/powerpoint/2010/main" val="1963336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FE8BC-2905-8041-8F3B-C90578B97EC2}"/>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0CBB6605-1EA7-5743-B39C-1664CE0AF5A6}"/>
              </a:ext>
            </a:extLst>
          </p:cNvPr>
          <p:cNvSpPr>
            <a:spLocks noGrp="1"/>
          </p:cNvSpPr>
          <p:nvPr>
            <p:ph idx="1"/>
          </p:nvPr>
        </p:nvSpPr>
        <p:spPr/>
        <p:txBody>
          <a:bodyPr>
            <a:normAutofit/>
          </a:bodyPr>
          <a:lstStyle/>
          <a:p>
            <a:r>
              <a:rPr lang="en-US" sz="3200" dirty="0"/>
              <a:t>Putting in the effort in your group</a:t>
            </a:r>
          </a:p>
          <a:p>
            <a:r>
              <a:rPr lang="en-US" sz="3200" dirty="0"/>
              <a:t>Wednesday is now a combined class</a:t>
            </a:r>
          </a:p>
          <a:p>
            <a:r>
              <a:rPr lang="en-US" sz="3200" dirty="0"/>
              <a:t>No progress summary due, but…</a:t>
            </a:r>
          </a:p>
          <a:p>
            <a:pPr lvl="1"/>
            <a:r>
              <a:rPr lang="en-US" sz="2800" dirty="0"/>
              <a:t>Still meet with your groups</a:t>
            </a:r>
          </a:p>
          <a:p>
            <a:pPr lvl="1"/>
            <a:r>
              <a:rPr lang="en-US" sz="2800" dirty="0"/>
              <a:t>Leverage office hours</a:t>
            </a:r>
          </a:p>
          <a:p>
            <a:pPr lvl="1"/>
            <a:r>
              <a:rPr lang="en-US" sz="2800" dirty="0"/>
              <a:t>Prep for 2</a:t>
            </a:r>
            <a:r>
              <a:rPr lang="en-US" sz="2800" baseline="30000" dirty="0"/>
              <a:t>nd</a:t>
            </a:r>
            <a:r>
              <a:rPr lang="en-US" sz="2800" dirty="0"/>
              <a:t> presentation</a:t>
            </a:r>
          </a:p>
          <a:p>
            <a:pPr lvl="1"/>
            <a:endParaRPr lang="en-US" dirty="0"/>
          </a:p>
        </p:txBody>
      </p:sp>
      <p:sp>
        <p:nvSpPr>
          <p:cNvPr id="4" name="Slide Number Placeholder 3">
            <a:extLst>
              <a:ext uri="{FF2B5EF4-FFF2-40B4-BE49-F238E27FC236}">
                <a16:creationId xmlns:a16="http://schemas.microsoft.com/office/drawing/2014/main" id="{8D47A0BF-1101-E541-9D5B-AA48FBA5BC2F}"/>
              </a:ext>
            </a:extLst>
          </p:cNvPr>
          <p:cNvSpPr>
            <a:spLocks noGrp="1"/>
          </p:cNvSpPr>
          <p:nvPr>
            <p:ph type="sldNum" sz="quarter" idx="12"/>
          </p:nvPr>
        </p:nvSpPr>
        <p:spPr/>
        <p:txBody>
          <a:bodyPr/>
          <a:lstStyle/>
          <a:p>
            <a:fld id="{6088BDBC-A55A-0D4E-9238-49D16FB07DCD}" type="slidenum">
              <a:rPr lang="en-US" smtClean="0"/>
              <a:pPr/>
              <a:t>3</a:t>
            </a:fld>
            <a:endParaRPr lang="en-US"/>
          </a:p>
        </p:txBody>
      </p:sp>
    </p:spTree>
    <p:extLst>
      <p:ext uri="{BB962C8B-B14F-4D97-AF65-F5344CB8AC3E}">
        <p14:creationId xmlns:p14="http://schemas.microsoft.com/office/powerpoint/2010/main" val="1482755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645A5-7026-29DC-30B9-32F159D2526C}"/>
              </a:ext>
            </a:extLst>
          </p:cNvPr>
          <p:cNvSpPr>
            <a:spLocks noGrp="1"/>
          </p:cNvSpPr>
          <p:nvPr>
            <p:ph type="title"/>
          </p:nvPr>
        </p:nvSpPr>
        <p:spPr/>
        <p:txBody>
          <a:bodyPr/>
          <a:lstStyle/>
          <a:p>
            <a:r>
              <a:rPr lang="en-US" dirty="0"/>
              <a:t>Beyond Causal Inference (to where?)</a:t>
            </a:r>
          </a:p>
        </p:txBody>
      </p:sp>
      <p:sp>
        <p:nvSpPr>
          <p:cNvPr id="4" name="Slide Number Placeholder 3">
            <a:extLst>
              <a:ext uri="{FF2B5EF4-FFF2-40B4-BE49-F238E27FC236}">
                <a16:creationId xmlns:a16="http://schemas.microsoft.com/office/drawing/2014/main" id="{BEB946A8-0A78-B4E2-DDA2-992264209B39}"/>
              </a:ext>
            </a:extLst>
          </p:cNvPr>
          <p:cNvSpPr>
            <a:spLocks noGrp="1"/>
          </p:cNvSpPr>
          <p:nvPr>
            <p:ph type="sldNum" sz="quarter" idx="12"/>
          </p:nvPr>
        </p:nvSpPr>
        <p:spPr/>
        <p:txBody>
          <a:bodyPr/>
          <a:lstStyle/>
          <a:p>
            <a:fld id="{6088BDBC-A55A-0D4E-9238-49D16FB07DCD}" type="slidenum">
              <a:rPr lang="en-US" smtClean="0"/>
              <a:pPr/>
              <a:t>30</a:t>
            </a:fld>
            <a:endParaRPr lang="en-US"/>
          </a:p>
        </p:txBody>
      </p:sp>
      <p:pic>
        <p:nvPicPr>
          <p:cNvPr id="5" name="Picture 4">
            <a:extLst>
              <a:ext uri="{FF2B5EF4-FFF2-40B4-BE49-F238E27FC236}">
                <a16:creationId xmlns:a16="http://schemas.microsoft.com/office/drawing/2014/main" id="{97933C99-A29C-4A07-5ACC-91B3A33ED206}"/>
              </a:ext>
            </a:extLst>
          </p:cNvPr>
          <p:cNvPicPr>
            <a:picLocks noChangeAspect="1"/>
          </p:cNvPicPr>
          <p:nvPr/>
        </p:nvPicPr>
        <p:blipFill>
          <a:blip r:embed="rId2"/>
          <a:stretch>
            <a:fillRect/>
          </a:stretch>
        </p:blipFill>
        <p:spPr>
          <a:xfrm>
            <a:off x="2110121" y="1216099"/>
            <a:ext cx="7149523" cy="5335814"/>
          </a:xfrm>
          <a:prstGeom prst="rect">
            <a:avLst/>
          </a:prstGeom>
        </p:spPr>
      </p:pic>
    </p:spTree>
    <p:extLst>
      <p:ext uri="{BB962C8B-B14F-4D97-AF65-F5344CB8AC3E}">
        <p14:creationId xmlns:p14="http://schemas.microsoft.com/office/powerpoint/2010/main" val="16954078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8F0D4-4E74-A0A7-3F3F-044EB42A004D}"/>
              </a:ext>
            </a:extLst>
          </p:cNvPr>
          <p:cNvSpPr>
            <a:spLocks noGrp="1"/>
          </p:cNvSpPr>
          <p:nvPr>
            <p:ph type="title"/>
          </p:nvPr>
        </p:nvSpPr>
        <p:spPr/>
        <p:txBody>
          <a:bodyPr/>
          <a:lstStyle/>
          <a:p>
            <a:r>
              <a:rPr lang="en-US" dirty="0"/>
              <a:t>An example</a:t>
            </a:r>
          </a:p>
        </p:txBody>
      </p:sp>
      <p:sp>
        <p:nvSpPr>
          <p:cNvPr id="3" name="Content Placeholder 2">
            <a:extLst>
              <a:ext uri="{FF2B5EF4-FFF2-40B4-BE49-F238E27FC236}">
                <a16:creationId xmlns:a16="http://schemas.microsoft.com/office/drawing/2014/main" id="{DD3D527F-3701-9FF5-73C1-1ACBD1707353}"/>
              </a:ext>
            </a:extLst>
          </p:cNvPr>
          <p:cNvSpPr>
            <a:spLocks noGrp="1"/>
          </p:cNvSpPr>
          <p:nvPr>
            <p:ph idx="1"/>
          </p:nvPr>
        </p:nvSpPr>
        <p:spPr/>
        <p:txBody>
          <a:bodyPr/>
          <a:lstStyle/>
          <a:p>
            <a:r>
              <a:rPr lang="en-US" dirty="0">
                <a:hlinkClick r:id="rId2"/>
              </a:rPr>
              <a:t>https://colab.research.google.com/drive/106f_x1OXA6qeMFxd0EYhSQGP6dkSLk79?usp=sharing</a:t>
            </a:r>
            <a:endParaRPr lang="en-US" dirty="0"/>
          </a:p>
          <a:p>
            <a:endParaRPr lang="en-US" dirty="0"/>
          </a:p>
        </p:txBody>
      </p:sp>
      <p:sp>
        <p:nvSpPr>
          <p:cNvPr id="4" name="Slide Number Placeholder 3">
            <a:extLst>
              <a:ext uri="{FF2B5EF4-FFF2-40B4-BE49-F238E27FC236}">
                <a16:creationId xmlns:a16="http://schemas.microsoft.com/office/drawing/2014/main" id="{E1AE5384-BD4F-4C38-ED17-8D1824678901}"/>
              </a:ext>
            </a:extLst>
          </p:cNvPr>
          <p:cNvSpPr>
            <a:spLocks noGrp="1"/>
          </p:cNvSpPr>
          <p:nvPr>
            <p:ph type="sldNum" sz="quarter" idx="12"/>
          </p:nvPr>
        </p:nvSpPr>
        <p:spPr/>
        <p:txBody>
          <a:bodyPr/>
          <a:lstStyle/>
          <a:p>
            <a:fld id="{6088BDBC-A55A-0D4E-9238-49D16FB07DCD}" type="slidenum">
              <a:rPr lang="en-US" smtClean="0"/>
              <a:pPr/>
              <a:t>31</a:t>
            </a:fld>
            <a:endParaRPr lang="en-US"/>
          </a:p>
        </p:txBody>
      </p:sp>
    </p:spTree>
    <p:extLst>
      <p:ext uri="{BB962C8B-B14F-4D97-AF65-F5344CB8AC3E}">
        <p14:creationId xmlns:p14="http://schemas.microsoft.com/office/powerpoint/2010/main" val="926136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0D2A5-818B-2856-EC82-BEEEE3A00F1B}"/>
              </a:ext>
            </a:extLst>
          </p:cNvPr>
          <p:cNvSpPr>
            <a:spLocks noGrp="1"/>
          </p:cNvSpPr>
          <p:nvPr>
            <p:ph type="title"/>
          </p:nvPr>
        </p:nvSpPr>
        <p:spPr/>
        <p:txBody>
          <a:bodyPr>
            <a:normAutofit/>
          </a:bodyPr>
          <a:lstStyle/>
          <a:p>
            <a:r>
              <a:rPr lang="en-US" dirty="0"/>
              <a:t>Where’s the ML in this?	</a:t>
            </a:r>
          </a:p>
        </p:txBody>
      </p:sp>
      <p:sp>
        <p:nvSpPr>
          <p:cNvPr id="3" name="Content Placeholder 2">
            <a:extLst>
              <a:ext uri="{FF2B5EF4-FFF2-40B4-BE49-F238E27FC236}">
                <a16:creationId xmlns:a16="http://schemas.microsoft.com/office/drawing/2014/main" id="{A494785A-14A8-65ED-3CCF-AE26ED8C1E7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928D624-89AC-693A-40ED-F27E9707DFD0}"/>
              </a:ext>
            </a:extLst>
          </p:cNvPr>
          <p:cNvSpPr>
            <a:spLocks noGrp="1"/>
          </p:cNvSpPr>
          <p:nvPr>
            <p:ph type="sldNum" sz="quarter" idx="12"/>
          </p:nvPr>
        </p:nvSpPr>
        <p:spPr/>
        <p:txBody>
          <a:bodyPr/>
          <a:lstStyle/>
          <a:p>
            <a:fld id="{6088BDBC-A55A-0D4E-9238-49D16FB07DCD}" type="slidenum">
              <a:rPr lang="en-US" smtClean="0"/>
              <a:pPr/>
              <a:t>32</a:t>
            </a:fld>
            <a:endParaRPr lang="en-US"/>
          </a:p>
        </p:txBody>
      </p:sp>
    </p:spTree>
    <p:extLst>
      <p:ext uri="{BB962C8B-B14F-4D97-AF65-F5344CB8AC3E}">
        <p14:creationId xmlns:p14="http://schemas.microsoft.com/office/powerpoint/2010/main" val="2458296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2399A-AF70-B333-DB35-4C6C10976256}"/>
              </a:ext>
            </a:extLst>
          </p:cNvPr>
          <p:cNvSpPr>
            <a:spLocks noGrp="1"/>
          </p:cNvSpPr>
          <p:nvPr>
            <p:ph type="title"/>
          </p:nvPr>
        </p:nvSpPr>
        <p:spPr/>
        <p:txBody>
          <a:bodyPr/>
          <a:lstStyle/>
          <a:p>
            <a:r>
              <a:rPr lang="en-US" dirty="0"/>
              <a:t>What is the goal of machine learning?</a:t>
            </a:r>
          </a:p>
        </p:txBody>
      </p:sp>
      <p:sp>
        <p:nvSpPr>
          <p:cNvPr id="3" name="Content Placeholder 2">
            <a:extLst>
              <a:ext uri="{FF2B5EF4-FFF2-40B4-BE49-F238E27FC236}">
                <a16:creationId xmlns:a16="http://schemas.microsoft.com/office/drawing/2014/main" id="{8313D584-2352-F649-1607-C1DF003B3FAF}"/>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8921C4BE-6FCE-8D97-6105-CD3319F3191A}"/>
              </a:ext>
            </a:extLst>
          </p:cNvPr>
          <p:cNvSpPr>
            <a:spLocks noGrp="1"/>
          </p:cNvSpPr>
          <p:nvPr>
            <p:ph type="sldNum" sz="quarter" idx="12"/>
          </p:nvPr>
        </p:nvSpPr>
        <p:spPr/>
        <p:txBody>
          <a:bodyPr/>
          <a:lstStyle/>
          <a:p>
            <a:fld id="{6088BDBC-A55A-0D4E-9238-49D16FB07DCD}" type="slidenum">
              <a:rPr lang="en-US" smtClean="0"/>
              <a:pPr/>
              <a:t>4</a:t>
            </a:fld>
            <a:endParaRPr lang="en-US"/>
          </a:p>
        </p:txBody>
      </p:sp>
    </p:spTree>
    <p:extLst>
      <p:ext uri="{BB962C8B-B14F-4D97-AF65-F5344CB8AC3E}">
        <p14:creationId xmlns:p14="http://schemas.microsoft.com/office/powerpoint/2010/main" val="786939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2399A-AF70-B333-DB35-4C6C10976256}"/>
              </a:ext>
            </a:extLst>
          </p:cNvPr>
          <p:cNvSpPr>
            <a:spLocks noGrp="1"/>
          </p:cNvSpPr>
          <p:nvPr>
            <p:ph type="title"/>
          </p:nvPr>
        </p:nvSpPr>
        <p:spPr/>
        <p:txBody>
          <a:bodyPr/>
          <a:lstStyle/>
          <a:p>
            <a:r>
              <a:rPr lang="en-US" dirty="0"/>
              <a:t>What is the goal of machine learning?</a:t>
            </a:r>
          </a:p>
        </p:txBody>
      </p:sp>
      <p:sp>
        <p:nvSpPr>
          <p:cNvPr id="3" name="Content Placeholder 2">
            <a:extLst>
              <a:ext uri="{FF2B5EF4-FFF2-40B4-BE49-F238E27FC236}">
                <a16:creationId xmlns:a16="http://schemas.microsoft.com/office/drawing/2014/main" id="{8313D584-2352-F649-1607-C1DF003B3FAF}"/>
              </a:ext>
            </a:extLst>
          </p:cNvPr>
          <p:cNvSpPr>
            <a:spLocks noGrp="1"/>
          </p:cNvSpPr>
          <p:nvPr>
            <p:ph idx="1"/>
          </p:nvPr>
        </p:nvSpPr>
        <p:spPr/>
        <p:txBody>
          <a:bodyPr/>
          <a:lstStyle/>
          <a:p>
            <a:r>
              <a:rPr lang="en-US" dirty="0"/>
              <a:t>Can ML answer these questions?</a:t>
            </a:r>
          </a:p>
          <a:p>
            <a:pPr lvl="1"/>
            <a:r>
              <a:rPr lang="en-US" dirty="0"/>
              <a:t>Did this ad </a:t>
            </a:r>
            <a:r>
              <a:rPr lang="en-US" i="1" dirty="0"/>
              <a:t>cause </a:t>
            </a:r>
            <a:r>
              <a:rPr lang="en-US" dirty="0"/>
              <a:t>this person to buy this product?</a:t>
            </a:r>
          </a:p>
          <a:p>
            <a:pPr lvl="1"/>
            <a:r>
              <a:rPr lang="en-US" dirty="0"/>
              <a:t>Did this tweet </a:t>
            </a:r>
            <a:r>
              <a:rPr lang="en-US" i="1" dirty="0"/>
              <a:t>cause </a:t>
            </a:r>
            <a:r>
              <a:rPr lang="en-US" dirty="0"/>
              <a:t>this person to not get the vaccine?</a:t>
            </a:r>
          </a:p>
          <a:p>
            <a:pPr lvl="1"/>
            <a:r>
              <a:rPr lang="en-US" dirty="0"/>
              <a:t>Did this drug </a:t>
            </a:r>
            <a:r>
              <a:rPr lang="en-US" i="1" dirty="0"/>
              <a:t>cause </a:t>
            </a:r>
            <a:r>
              <a:rPr lang="en-US" dirty="0"/>
              <a:t>someone to not get cancer?</a:t>
            </a:r>
          </a:p>
          <a:p>
            <a:r>
              <a:rPr lang="en-US" dirty="0"/>
              <a:t>Why?</a:t>
            </a:r>
          </a:p>
          <a:p>
            <a:endParaRPr lang="en-US" dirty="0"/>
          </a:p>
        </p:txBody>
      </p:sp>
      <p:sp>
        <p:nvSpPr>
          <p:cNvPr id="4" name="Slide Number Placeholder 3">
            <a:extLst>
              <a:ext uri="{FF2B5EF4-FFF2-40B4-BE49-F238E27FC236}">
                <a16:creationId xmlns:a16="http://schemas.microsoft.com/office/drawing/2014/main" id="{8921C4BE-6FCE-8D97-6105-CD3319F3191A}"/>
              </a:ext>
            </a:extLst>
          </p:cNvPr>
          <p:cNvSpPr>
            <a:spLocks noGrp="1"/>
          </p:cNvSpPr>
          <p:nvPr>
            <p:ph type="sldNum" sz="quarter" idx="12"/>
          </p:nvPr>
        </p:nvSpPr>
        <p:spPr/>
        <p:txBody>
          <a:bodyPr/>
          <a:lstStyle/>
          <a:p>
            <a:fld id="{6088BDBC-A55A-0D4E-9238-49D16FB07DCD}" type="slidenum">
              <a:rPr lang="en-US" smtClean="0"/>
              <a:pPr/>
              <a:t>5</a:t>
            </a:fld>
            <a:endParaRPr lang="en-US"/>
          </a:p>
        </p:txBody>
      </p:sp>
    </p:spTree>
    <p:extLst>
      <p:ext uri="{BB962C8B-B14F-4D97-AF65-F5344CB8AC3E}">
        <p14:creationId xmlns:p14="http://schemas.microsoft.com/office/powerpoint/2010/main" val="2338420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11C7D-6DEC-BA23-6B92-25A6F2527F60}"/>
              </a:ext>
            </a:extLst>
          </p:cNvPr>
          <p:cNvSpPr>
            <a:spLocks noGrp="1"/>
          </p:cNvSpPr>
          <p:nvPr>
            <p:ph type="title"/>
          </p:nvPr>
        </p:nvSpPr>
        <p:spPr/>
        <p:txBody>
          <a:bodyPr/>
          <a:lstStyle/>
          <a:p>
            <a:r>
              <a:rPr lang="en-US" dirty="0"/>
              <a:t>Causal Inference</a:t>
            </a:r>
          </a:p>
        </p:txBody>
      </p:sp>
      <p:sp>
        <p:nvSpPr>
          <p:cNvPr id="3" name="Content Placeholder 2">
            <a:extLst>
              <a:ext uri="{FF2B5EF4-FFF2-40B4-BE49-F238E27FC236}">
                <a16:creationId xmlns:a16="http://schemas.microsoft.com/office/drawing/2014/main" id="{D1C40BD4-403E-6EA9-EBD9-D2588C328AA2}"/>
              </a:ext>
            </a:extLst>
          </p:cNvPr>
          <p:cNvSpPr>
            <a:spLocks noGrp="1"/>
          </p:cNvSpPr>
          <p:nvPr>
            <p:ph idx="1"/>
          </p:nvPr>
        </p:nvSpPr>
        <p:spPr/>
        <p:txBody>
          <a:bodyPr/>
          <a:lstStyle/>
          <a:p>
            <a:r>
              <a:rPr lang="en-US" dirty="0"/>
              <a:t>Many, many interesting questions are causal inference questions</a:t>
            </a:r>
          </a:p>
        </p:txBody>
      </p:sp>
      <p:sp>
        <p:nvSpPr>
          <p:cNvPr id="4" name="Slide Number Placeholder 3">
            <a:extLst>
              <a:ext uri="{FF2B5EF4-FFF2-40B4-BE49-F238E27FC236}">
                <a16:creationId xmlns:a16="http://schemas.microsoft.com/office/drawing/2014/main" id="{47884D3D-C727-D3BC-5C37-93923ECFA75D}"/>
              </a:ext>
            </a:extLst>
          </p:cNvPr>
          <p:cNvSpPr>
            <a:spLocks noGrp="1"/>
          </p:cNvSpPr>
          <p:nvPr>
            <p:ph type="sldNum" sz="quarter" idx="12"/>
          </p:nvPr>
        </p:nvSpPr>
        <p:spPr/>
        <p:txBody>
          <a:bodyPr/>
          <a:lstStyle/>
          <a:p>
            <a:fld id="{6088BDBC-A55A-0D4E-9238-49D16FB07DCD}" type="slidenum">
              <a:rPr lang="en-US" smtClean="0"/>
              <a:pPr/>
              <a:t>6</a:t>
            </a:fld>
            <a:endParaRPr lang="en-US"/>
          </a:p>
        </p:txBody>
      </p:sp>
      <p:pic>
        <p:nvPicPr>
          <p:cNvPr id="5" name="Picture 4">
            <a:extLst>
              <a:ext uri="{FF2B5EF4-FFF2-40B4-BE49-F238E27FC236}">
                <a16:creationId xmlns:a16="http://schemas.microsoft.com/office/drawing/2014/main" id="{9A6244EC-9747-A279-0FDE-449FA83BB235}"/>
              </a:ext>
            </a:extLst>
          </p:cNvPr>
          <p:cNvPicPr>
            <a:picLocks noChangeAspect="1"/>
          </p:cNvPicPr>
          <p:nvPr/>
        </p:nvPicPr>
        <p:blipFill>
          <a:blip r:embed="rId2"/>
          <a:stretch>
            <a:fillRect/>
          </a:stretch>
        </p:blipFill>
        <p:spPr>
          <a:xfrm>
            <a:off x="1235447" y="2332812"/>
            <a:ext cx="10278474" cy="3484228"/>
          </a:xfrm>
          <a:prstGeom prst="rect">
            <a:avLst/>
          </a:prstGeom>
        </p:spPr>
      </p:pic>
      <p:sp>
        <p:nvSpPr>
          <p:cNvPr id="6" name="Rectangle 5">
            <a:extLst>
              <a:ext uri="{FF2B5EF4-FFF2-40B4-BE49-F238E27FC236}">
                <a16:creationId xmlns:a16="http://schemas.microsoft.com/office/drawing/2014/main" id="{2F9A49A5-FD23-5D42-9E5C-C47E1AD8BBB5}"/>
              </a:ext>
            </a:extLst>
          </p:cNvPr>
          <p:cNvSpPr/>
          <p:nvPr/>
        </p:nvSpPr>
        <p:spPr>
          <a:xfrm>
            <a:off x="4057402" y="6090248"/>
            <a:ext cx="6096000" cy="461665"/>
          </a:xfrm>
          <a:prstGeom prst="rect">
            <a:avLst/>
          </a:prstGeom>
        </p:spPr>
        <p:txBody>
          <a:bodyPr>
            <a:spAutoFit/>
          </a:bodyPr>
          <a:lstStyle/>
          <a:p>
            <a:r>
              <a:rPr lang="en-US" sz="1200" dirty="0"/>
              <a:t>https://</a:t>
            </a:r>
            <a:r>
              <a:rPr lang="en-US" sz="1200" dirty="0" err="1"/>
              <a:t>microsoft.github.io</a:t>
            </a:r>
            <a:r>
              <a:rPr lang="en-US" sz="1200" dirty="0"/>
              <a:t>/</a:t>
            </a:r>
            <a:r>
              <a:rPr lang="en-US" sz="1200" dirty="0" err="1"/>
              <a:t>dowhy</a:t>
            </a:r>
            <a:r>
              <a:rPr lang="en-US" sz="1200" dirty="0"/>
              <a:t>/</a:t>
            </a:r>
            <a:r>
              <a:rPr lang="en-US" sz="1200" dirty="0" err="1"/>
              <a:t>example_notebooks</a:t>
            </a:r>
            <a:r>
              <a:rPr lang="en-US" sz="1200" dirty="0"/>
              <a:t>/tutorial-causalinference-machinelearning-using-dowhy-econml.html</a:t>
            </a:r>
          </a:p>
        </p:txBody>
      </p:sp>
    </p:spTree>
    <p:extLst>
      <p:ext uri="{BB962C8B-B14F-4D97-AF65-F5344CB8AC3E}">
        <p14:creationId xmlns:p14="http://schemas.microsoft.com/office/powerpoint/2010/main" val="3334339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6D3C4-0CFC-01F4-58AB-318C31CC8A6D}"/>
              </a:ext>
            </a:extLst>
          </p:cNvPr>
          <p:cNvSpPr>
            <a:spLocks noGrp="1"/>
          </p:cNvSpPr>
          <p:nvPr>
            <p:ph type="title"/>
          </p:nvPr>
        </p:nvSpPr>
        <p:spPr/>
        <p:txBody>
          <a:bodyPr/>
          <a:lstStyle/>
          <a:p>
            <a:r>
              <a:rPr lang="en-US" dirty="0"/>
              <a:t>Why causal inference is hard</a:t>
            </a:r>
          </a:p>
        </p:txBody>
      </p:sp>
      <p:sp>
        <p:nvSpPr>
          <p:cNvPr id="3" name="Content Placeholder 2">
            <a:extLst>
              <a:ext uri="{FF2B5EF4-FFF2-40B4-BE49-F238E27FC236}">
                <a16:creationId xmlns:a16="http://schemas.microsoft.com/office/drawing/2014/main" id="{9A1074B8-903F-B712-34F0-56936D7AF334}"/>
              </a:ext>
            </a:extLst>
          </p:cNvPr>
          <p:cNvSpPr>
            <a:spLocks noGrp="1"/>
          </p:cNvSpPr>
          <p:nvPr>
            <p:ph idx="1"/>
          </p:nvPr>
        </p:nvSpPr>
        <p:spPr>
          <a:xfrm>
            <a:off x="678079" y="1449408"/>
            <a:ext cx="10515600" cy="1979592"/>
          </a:xfrm>
        </p:spPr>
        <p:txBody>
          <a:bodyPr>
            <a:normAutofit/>
          </a:bodyPr>
          <a:lstStyle/>
          <a:p>
            <a:pPr marL="0" indent="0">
              <a:buNone/>
            </a:pPr>
            <a:r>
              <a:rPr lang="en-US" dirty="0"/>
              <a:t>I want to know if telling </a:t>
            </a:r>
            <a:r>
              <a:rPr lang="en-US" dirty="0" err="1"/>
              <a:t>Vedang</a:t>
            </a:r>
            <a:r>
              <a:rPr lang="en-US" dirty="0"/>
              <a:t> he is going to get an A no matter what will make his project better or worse</a:t>
            </a:r>
          </a:p>
          <a:p>
            <a:pPr marL="0" indent="0">
              <a:buNone/>
            </a:pPr>
            <a:endParaRPr lang="en-US" dirty="0"/>
          </a:p>
        </p:txBody>
      </p:sp>
      <p:sp>
        <p:nvSpPr>
          <p:cNvPr id="4" name="Slide Number Placeholder 3">
            <a:extLst>
              <a:ext uri="{FF2B5EF4-FFF2-40B4-BE49-F238E27FC236}">
                <a16:creationId xmlns:a16="http://schemas.microsoft.com/office/drawing/2014/main" id="{87129D5F-5CBC-0C4E-3C11-F03A6F30C936}"/>
              </a:ext>
            </a:extLst>
          </p:cNvPr>
          <p:cNvSpPr>
            <a:spLocks noGrp="1"/>
          </p:cNvSpPr>
          <p:nvPr>
            <p:ph type="sldNum" sz="quarter" idx="12"/>
          </p:nvPr>
        </p:nvSpPr>
        <p:spPr/>
        <p:txBody>
          <a:bodyPr/>
          <a:lstStyle/>
          <a:p>
            <a:fld id="{6088BDBC-A55A-0D4E-9238-49D16FB07DCD}" type="slidenum">
              <a:rPr lang="en-US" smtClean="0"/>
              <a:pPr/>
              <a:t>7</a:t>
            </a:fld>
            <a:endParaRPr lang="en-US"/>
          </a:p>
        </p:txBody>
      </p:sp>
      <p:pic>
        <p:nvPicPr>
          <p:cNvPr id="5" name="Picture 4">
            <a:extLst>
              <a:ext uri="{FF2B5EF4-FFF2-40B4-BE49-F238E27FC236}">
                <a16:creationId xmlns:a16="http://schemas.microsoft.com/office/drawing/2014/main" id="{3D9D8E53-E52B-C407-67D9-14336E7ECCC5}"/>
              </a:ext>
            </a:extLst>
          </p:cNvPr>
          <p:cNvPicPr>
            <a:picLocks noChangeAspect="1"/>
          </p:cNvPicPr>
          <p:nvPr/>
        </p:nvPicPr>
        <p:blipFill>
          <a:blip r:embed="rId2"/>
          <a:stretch>
            <a:fillRect/>
          </a:stretch>
        </p:blipFill>
        <p:spPr>
          <a:xfrm>
            <a:off x="1807904" y="2446581"/>
            <a:ext cx="9220200" cy="2146300"/>
          </a:xfrm>
          <a:prstGeom prst="rect">
            <a:avLst/>
          </a:prstGeom>
        </p:spPr>
      </p:pic>
      <p:sp>
        <p:nvSpPr>
          <p:cNvPr id="6" name="Rectangle 5">
            <a:extLst>
              <a:ext uri="{FF2B5EF4-FFF2-40B4-BE49-F238E27FC236}">
                <a16:creationId xmlns:a16="http://schemas.microsoft.com/office/drawing/2014/main" id="{90C4C5AA-C764-E206-06CA-F3FCA07EBFCB}"/>
              </a:ext>
            </a:extLst>
          </p:cNvPr>
          <p:cNvSpPr/>
          <p:nvPr/>
        </p:nvSpPr>
        <p:spPr>
          <a:xfrm>
            <a:off x="2030680" y="5883604"/>
            <a:ext cx="9761517" cy="646331"/>
          </a:xfrm>
          <a:prstGeom prst="rect">
            <a:avLst/>
          </a:prstGeom>
        </p:spPr>
        <p:txBody>
          <a:bodyPr wrap="square">
            <a:spAutoFit/>
          </a:bodyPr>
          <a:lstStyle/>
          <a:p>
            <a:r>
              <a:rPr lang="en-US" dirty="0"/>
              <a:t>https://</a:t>
            </a:r>
            <a:r>
              <a:rPr lang="en-US" dirty="0" err="1"/>
              <a:t>microsoft.github.io</a:t>
            </a:r>
            <a:r>
              <a:rPr lang="en-US" dirty="0"/>
              <a:t>/</a:t>
            </a:r>
            <a:r>
              <a:rPr lang="en-US" dirty="0" err="1"/>
              <a:t>dowhy</a:t>
            </a:r>
            <a:r>
              <a:rPr lang="en-US" dirty="0"/>
              <a:t>/</a:t>
            </a:r>
            <a:r>
              <a:rPr lang="en-US" dirty="0" err="1"/>
              <a:t>example_notebooks</a:t>
            </a:r>
            <a:r>
              <a:rPr lang="en-US" dirty="0"/>
              <a:t>/tutorial-causalinference-machinelearning-using-dowhy-econml.html</a:t>
            </a:r>
          </a:p>
        </p:txBody>
      </p:sp>
      <p:sp>
        <p:nvSpPr>
          <p:cNvPr id="7" name="TextBox 6">
            <a:extLst>
              <a:ext uri="{FF2B5EF4-FFF2-40B4-BE49-F238E27FC236}">
                <a16:creationId xmlns:a16="http://schemas.microsoft.com/office/drawing/2014/main" id="{8D11DEBF-D789-1913-AA43-89644B374D5E}"/>
              </a:ext>
            </a:extLst>
          </p:cNvPr>
          <p:cNvSpPr txBox="1"/>
          <p:nvPr/>
        </p:nvSpPr>
        <p:spPr>
          <a:xfrm>
            <a:off x="1345645" y="4824045"/>
            <a:ext cx="8105104" cy="830997"/>
          </a:xfrm>
          <a:prstGeom prst="rect">
            <a:avLst/>
          </a:prstGeom>
          <a:noFill/>
        </p:spPr>
        <p:txBody>
          <a:bodyPr wrap="none" rtlCol="0">
            <a:spAutoFit/>
          </a:bodyPr>
          <a:lstStyle/>
          <a:p>
            <a:r>
              <a:rPr lang="en-US" sz="2400" b="1" dirty="0"/>
              <a:t>I can’t both give </a:t>
            </a:r>
            <a:r>
              <a:rPr lang="en-US" sz="2400" b="1" dirty="0" err="1"/>
              <a:t>Vedang</a:t>
            </a:r>
            <a:r>
              <a:rPr lang="en-US" sz="2400" b="1" dirty="0"/>
              <a:t> an A AND not give it to him!</a:t>
            </a:r>
          </a:p>
          <a:p>
            <a:r>
              <a:rPr lang="en-US" sz="2400" dirty="0"/>
              <a:t>This is the </a:t>
            </a:r>
            <a:r>
              <a:rPr lang="en-US" sz="2400" b="1" dirty="0"/>
              <a:t>Fundamental Problem of Causal Inference</a:t>
            </a:r>
            <a:endParaRPr lang="en-US" sz="2400" dirty="0"/>
          </a:p>
        </p:txBody>
      </p:sp>
    </p:spTree>
    <p:extLst>
      <p:ext uri="{BB962C8B-B14F-4D97-AF65-F5344CB8AC3E}">
        <p14:creationId xmlns:p14="http://schemas.microsoft.com/office/powerpoint/2010/main" val="3095985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6D3C4-0CFC-01F4-58AB-318C31CC8A6D}"/>
              </a:ext>
            </a:extLst>
          </p:cNvPr>
          <p:cNvSpPr>
            <a:spLocks noGrp="1"/>
          </p:cNvSpPr>
          <p:nvPr>
            <p:ph type="title"/>
          </p:nvPr>
        </p:nvSpPr>
        <p:spPr/>
        <p:txBody>
          <a:bodyPr/>
          <a:lstStyle/>
          <a:p>
            <a:r>
              <a:rPr lang="en-US" dirty="0"/>
              <a:t>What can we do, then?</a:t>
            </a:r>
          </a:p>
        </p:txBody>
      </p:sp>
      <p:sp>
        <p:nvSpPr>
          <p:cNvPr id="4" name="Slide Number Placeholder 3">
            <a:extLst>
              <a:ext uri="{FF2B5EF4-FFF2-40B4-BE49-F238E27FC236}">
                <a16:creationId xmlns:a16="http://schemas.microsoft.com/office/drawing/2014/main" id="{87129D5F-5CBC-0C4E-3C11-F03A6F30C936}"/>
              </a:ext>
            </a:extLst>
          </p:cNvPr>
          <p:cNvSpPr>
            <a:spLocks noGrp="1"/>
          </p:cNvSpPr>
          <p:nvPr>
            <p:ph type="sldNum" sz="quarter" idx="12"/>
          </p:nvPr>
        </p:nvSpPr>
        <p:spPr/>
        <p:txBody>
          <a:bodyPr/>
          <a:lstStyle/>
          <a:p>
            <a:fld id="{6088BDBC-A55A-0D4E-9238-49D16FB07DCD}" type="slidenum">
              <a:rPr lang="en-US" smtClean="0"/>
              <a:pPr/>
              <a:t>8</a:t>
            </a:fld>
            <a:endParaRPr lang="en-US"/>
          </a:p>
        </p:txBody>
      </p:sp>
      <p:sp>
        <p:nvSpPr>
          <p:cNvPr id="9" name="Content Placeholder 8">
            <a:extLst>
              <a:ext uri="{FF2B5EF4-FFF2-40B4-BE49-F238E27FC236}">
                <a16:creationId xmlns:a16="http://schemas.microsoft.com/office/drawing/2014/main" id="{EBAEAAB0-A401-B5ED-0733-046C56A67220}"/>
              </a:ext>
            </a:extLst>
          </p:cNvPr>
          <p:cNvSpPr>
            <a:spLocks noGrp="1"/>
          </p:cNvSpPr>
          <p:nvPr>
            <p:ph idx="1"/>
          </p:nvPr>
        </p:nvSpPr>
        <p:spPr>
          <a:xfrm>
            <a:off x="678079" y="1449408"/>
            <a:ext cx="10515600" cy="4737636"/>
          </a:xfrm>
        </p:spPr>
        <p:txBody>
          <a:bodyPr>
            <a:normAutofit fontScale="92500" lnSpcReduction="20000"/>
          </a:bodyPr>
          <a:lstStyle/>
          <a:p>
            <a:pPr marL="514350" indent="-514350">
              <a:buFont typeface="+mj-lt"/>
              <a:buAutoNum type="arabicPeriod"/>
            </a:pPr>
            <a:r>
              <a:rPr lang="en-US" dirty="0"/>
              <a:t>Target averages/expectations instead of an individualized effect</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r>
              <a:rPr lang="en-US" dirty="0"/>
              <a:t>Experiment! (Why does that work?)</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0" indent="0">
              <a:buNone/>
            </a:pPr>
            <a:r>
              <a:rPr lang="en-US" dirty="0"/>
              <a:t>Note: do operator indicates an intervention, in an RCT we intervene by randomly assigning treatment and control to comparable groups. </a:t>
            </a:r>
          </a:p>
        </p:txBody>
      </p:sp>
      <p:pic>
        <p:nvPicPr>
          <p:cNvPr id="10" name="Picture 9">
            <a:extLst>
              <a:ext uri="{FF2B5EF4-FFF2-40B4-BE49-F238E27FC236}">
                <a16:creationId xmlns:a16="http://schemas.microsoft.com/office/drawing/2014/main" id="{5CB8ADA5-358C-9C2F-8552-3AA5A406AFA4}"/>
              </a:ext>
            </a:extLst>
          </p:cNvPr>
          <p:cNvPicPr>
            <a:picLocks noChangeAspect="1"/>
          </p:cNvPicPr>
          <p:nvPr/>
        </p:nvPicPr>
        <p:blipFill>
          <a:blip r:embed="rId2"/>
          <a:stretch>
            <a:fillRect/>
          </a:stretch>
        </p:blipFill>
        <p:spPr>
          <a:xfrm>
            <a:off x="2925979" y="1873169"/>
            <a:ext cx="6019800" cy="1282700"/>
          </a:xfrm>
          <a:prstGeom prst="rect">
            <a:avLst/>
          </a:prstGeom>
        </p:spPr>
      </p:pic>
    </p:spTree>
    <p:extLst>
      <p:ext uri="{BB962C8B-B14F-4D97-AF65-F5344CB8AC3E}">
        <p14:creationId xmlns:p14="http://schemas.microsoft.com/office/powerpoint/2010/main" val="3831447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3E774-3FB6-C600-8500-8489EDB76E48}"/>
              </a:ext>
            </a:extLst>
          </p:cNvPr>
          <p:cNvSpPr>
            <a:spLocks noGrp="1"/>
          </p:cNvSpPr>
          <p:nvPr>
            <p:ph type="title"/>
          </p:nvPr>
        </p:nvSpPr>
        <p:spPr/>
        <p:txBody>
          <a:bodyPr/>
          <a:lstStyle/>
          <a:p>
            <a:r>
              <a:rPr lang="en-US" dirty="0"/>
              <a:t>Problems with the simple story</a:t>
            </a:r>
          </a:p>
        </p:txBody>
      </p:sp>
      <p:sp>
        <p:nvSpPr>
          <p:cNvPr id="3" name="Content Placeholder 2">
            <a:extLst>
              <a:ext uri="{FF2B5EF4-FFF2-40B4-BE49-F238E27FC236}">
                <a16:creationId xmlns:a16="http://schemas.microsoft.com/office/drawing/2014/main" id="{7443D668-B4C2-B9E8-9088-B8EB69A4267A}"/>
              </a:ext>
            </a:extLst>
          </p:cNvPr>
          <p:cNvSpPr>
            <a:spLocks noGrp="1"/>
          </p:cNvSpPr>
          <p:nvPr>
            <p:ph idx="1"/>
          </p:nvPr>
        </p:nvSpPr>
        <p:spPr>
          <a:xfrm>
            <a:off x="678079" y="1449408"/>
            <a:ext cx="10515600" cy="4666384"/>
          </a:xfrm>
        </p:spPr>
        <p:txBody>
          <a:bodyPr>
            <a:normAutofit/>
          </a:bodyPr>
          <a:lstStyle/>
          <a:p>
            <a:r>
              <a:rPr lang="en-US" sz="3200" dirty="0"/>
              <a:t>Sometimes, experimentation is unethical</a:t>
            </a:r>
          </a:p>
          <a:p>
            <a:pPr lvl="1"/>
            <a:r>
              <a:rPr lang="en-US" sz="2800" dirty="0">
                <a:sym typeface="Wingdings" pitchFamily="2" charset="2"/>
              </a:rPr>
              <a:t>Give half of you As and the other half we don’t</a:t>
            </a:r>
          </a:p>
          <a:p>
            <a:r>
              <a:rPr lang="en-US" sz="3200" dirty="0">
                <a:sym typeface="Wingdings" pitchFamily="2" charset="2"/>
              </a:rPr>
              <a:t>Other times, </a:t>
            </a:r>
          </a:p>
          <a:p>
            <a:pPr lvl="1"/>
            <a:r>
              <a:rPr lang="en-US" sz="2800" dirty="0">
                <a:sym typeface="Wingdings" pitchFamily="2" charset="2"/>
              </a:rPr>
              <a:t>we might have wanted to experiment but simply couldn’t, and are left with a bunch of observational data</a:t>
            </a:r>
          </a:p>
          <a:p>
            <a:pPr lvl="1"/>
            <a:r>
              <a:rPr lang="en-US" sz="2800" dirty="0">
                <a:sym typeface="Wingdings" pitchFamily="2" charset="2"/>
              </a:rPr>
              <a:t>Even when we experiment, we mess it up</a:t>
            </a:r>
          </a:p>
          <a:p>
            <a:r>
              <a:rPr lang="en-US" sz="3200" dirty="0"/>
              <a:t>Since we do not always have access to experimental data, we rely on observational data for estimating causal effect. </a:t>
            </a:r>
          </a:p>
        </p:txBody>
      </p:sp>
      <p:sp>
        <p:nvSpPr>
          <p:cNvPr id="4" name="Slide Number Placeholder 3">
            <a:extLst>
              <a:ext uri="{FF2B5EF4-FFF2-40B4-BE49-F238E27FC236}">
                <a16:creationId xmlns:a16="http://schemas.microsoft.com/office/drawing/2014/main" id="{0BA50E58-3043-8CB3-EB4F-8884F73C5295}"/>
              </a:ext>
            </a:extLst>
          </p:cNvPr>
          <p:cNvSpPr>
            <a:spLocks noGrp="1"/>
          </p:cNvSpPr>
          <p:nvPr>
            <p:ph type="sldNum" sz="quarter" idx="12"/>
          </p:nvPr>
        </p:nvSpPr>
        <p:spPr/>
        <p:txBody>
          <a:bodyPr/>
          <a:lstStyle/>
          <a:p>
            <a:fld id="{6088BDBC-A55A-0D4E-9238-49D16FB07DCD}" type="slidenum">
              <a:rPr lang="en-US" smtClean="0"/>
              <a:pPr/>
              <a:t>9</a:t>
            </a:fld>
            <a:endParaRPr lang="en-US"/>
          </a:p>
        </p:txBody>
      </p:sp>
    </p:spTree>
    <p:extLst>
      <p:ext uri="{BB962C8B-B14F-4D97-AF65-F5344CB8AC3E}">
        <p14:creationId xmlns:p14="http://schemas.microsoft.com/office/powerpoint/2010/main" val="4246450018"/>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b_pres" id="{40A81E82-30C6-5B44-90ED-89E37171CDFA}" vid="{0A44E2B1-83CE-BE4C-9993-1082FC269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44288</TotalTime>
  <Words>1119</Words>
  <Application>Microsoft Macintosh PowerPoint</Application>
  <PresentationFormat>Widescreen</PresentationFormat>
  <Paragraphs>149</Paragraphs>
  <Slides>32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Century Gothic</vt:lpstr>
      <vt:lpstr>Courier New</vt:lpstr>
      <vt:lpstr>Futura Medium</vt:lpstr>
      <vt:lpstr>Menlo</vt:lpstr>
      <vt:lpstr>Wingdings</vt:lpstr>
      <vt:lpstr>2_Office Theme</vt:lpstr>
      <vt:lpstr>PowerPoint Presentation</vt:lpstr>
      <vt:lpstr>Pass phrase: Daphne Koller </vt:lpstr>
      <vt:lpstr>Announcements</vt:lpstr>
      <vt:lpstr>What is the goal of machine learning?</vt:lpstr>
      <vt:lpstr>What is the goal of machine learning?</vt:lpstr>
      <vt:lpstr>Causal Inference</vt:lpstr>
      <vt:lpstr>Why causal inference is hard</vt:lpstr>
      <vt:lpstr>What can we do, then?</vt:lpstr>
      <vt:lpstr>Problems with the simple story</vt:lpstr>
      <vt:lpstr>How could you mess up an experiment?</vt:lpstr>
      <vt:lpstr>A digression… probabilistic graphical models</vt:lpstr>
      <vt:lpstr>Practice: Get Distribution from BayesNet</vt:lpstr>
      <vt:lpstr>Practice: Draw Bayes Net from Specified Distribution</vt:lpstr>
      <vt:lpstr>Summary: PGMs</vt:lpstr>
      <vt:lpstr>Problems with the simple story</vt:lpstr>
      <vt:lpstr>Now what?</vt:lpstr>
      <vt:lpstr>Now what?</vt:lpstr>
      <vt:lpstr>Today</vt:lpstr>
      <vt:lpstr>Step 1: Model</vt:lpstr>
      <vt:lpstr>Step 1: Model</vt:lpstr>
      <vt:lpstr>Step 1: Model</vt:lpstr>
      <vt:lpstr>Step 2: Define an Estimand of interest</vt:lpstr>
      <vt:lpstr>PowerPoint Presentation</vt:lpstr>
      <vt:lpstr>PowerPoint Presentation</vt:lpstr>
      <vt:lpstr>Step 3: Select and estimator &amp; compute an estimate!</vt:lpstr>
      <vt:lpstr>Example estimand/estimators using propensity scores</vt:lpstr>
      <vt:lpstr>Example estimand/estimators using propensity scores for the ATE</vt:lpstr>
      <vt:lpstr>Example estimand/estimators using propensity scores for the ATO</vt:lpstr>
      <vt:lpstr>Misc. CI stuff</vt:lpstr>
      <vt:lpstr>Beyond Causal Inference (to where?)</vt:lpstr>
      <vt:lpstr>An example</vt:lpstr>
      <vt:lpstr>Where’s the ML in this?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sample of their result</dc:title>
  <dc:creator>Microsoft Office User</dc:creator>
  <cp:lastModifiedBy>Atri Rudra</cp:lastModifiedBy>
  <cp:revision>91</cp:revision>
  <dcterms:created xsi:type="dcterms:W3CDTF">2021-02-08T13:25:31Z</dcterms:created>
  <dcterms:modified xsi:type="dcterms:W3CDTF">2023-04-11T03:34:29Z</dcterms:modified>
</cp:coreProperties>
</file>