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3" r:id="rId3"/>
    <p:sldMasterId id="2147483698" r:id="rId4"/>
  </p:sldMasterIdLst>
  <p:notesMasterIdLst>
    <p:notesMasterId r:id="rId41"/>
  </p:notesMasterIdLst>
  <p:sldIdLst>
    <p:sldId id="1076" r:id="rId5"/>
    <p:sldId id="1132" r:id="rId6"/>
    <p:sldId id="1122" r:id="rId7"/>
    <p:sldId id="1124" r:id="rId8"/>
    <p:sldId id="1125" r:id="rId9"/>
    <p:sldId id="1128" r:id="rId10"/>
    <p:sldId id="1133" r:id="rId11"/>
    <p:sldId id="1134" r:id="rId12"/>
    <p:sldId id="1135" r:id="rId13"/>
    <p:sldId id="1137" r:id="rId14"/>
    <p:sldId id="1120" r:id="rId15"/>
    <p:sldId id="1107" r:id="rId16"/>
    <p:sldId id="1108" r:id="rId17"/>
    <p:sldId id="1109" r:id="rId18"/>
    <p:sldId id="1130" r:id="rId19"/>
    <p:sldId id="932" r:id="rId20"/>
    <p:sldId id="1131" r:id="rId21"/>
    <p:sldId id="1121" r:id="rId22"/>
    <p:sldId id="1111" r:id="rId23"/>
    <p:sldId id="1112" r:id="rId24"/>
    <p:sldId id="1113" r:id="rId25"/>
    <p:sldId id="1114" r:id="rId26"/>
    <p:sldId id="1115" r:id="rId27"/>
    <p:sldId id="1116" r:id="rId28"/>
    <p:sldId id="1123" r:id="rId29"/>
    <p:sldId id="291" r:id="rId30"/>
    <p:sldId id="287" r:id="rId31"/>
    <p:sldId id="1117" r:id="rId32"/>
    <p:sldId id="1065" r:id="rId33"/>
    <p:sldId id="1067" r:id="rId34"/>
    <p:sldId id="1068" r:id="rId35"/>
    <p:sldId id="1064" r:id="rId36"/>
    <p:sldId id="1127" r:id="rId37"/>
    <p:sldId id="1119" r:id="rId38"/>
    <p:sldId id="1078" r:id="rId39"/>
    <p:sldId id="108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6"/>
  </p:normalViewPr>
  <p:slideViewPr>
    <p:cSldViewPr snapToGrid="0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7B118-4B0A-AE44-812E-B41B39FCA445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D181-F574-7E4A-AC7F-DF7C05F8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41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aed67ee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aed67ee57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eaed67ee57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0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aed67ee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aed67ee57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eaed67ee57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51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aed67ee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aed67ee57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eaed67ee57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84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eaed67ee5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eaed67ee57_0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Screened-in referrals that score a 20 on the AFST </a:t>
            </a:r>
            <a:r>
              <a:rPr lang="en-US" dirty="0" err="1"/>
              <a:t>ventile</a:t>
            </a:r>
            <a:r>
              <a:rPr lang="en-US" dirty="0"/>
              <a:t> scale are observed to result in placement in 50% of cases involving Black children and only 30% of cases involving White children. That is, at the highest </a:t>
            </a:r>
            <a:r>
              <a:rPr lang="en-US" dirty="0" err="1"/>
              <a:t>ventile</a:t>
            </a:r>
            <a:r>
              <a:rPr lang="en-US" dirty="0"/>
              <a:t>, the model appears to overestimate risk for White children compared to Black children. Put differently, a White child who scores 20 on the AFST has comparable placement risk to a Black child who scores 18. </a:t>
            </a:r>
            <a:endParaRPr dirty="0"/>
          </a:p>
        </p:txBody>
      </p:sp>
      <p:sp>
        <p:nvSpPr>
          <p:cNvPr id="532" name="Google Shape;532;geaed67ee57_0_3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60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aed67ee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aed67ee57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eaed67ee57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93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e3f3afda4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7e3f3afda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03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BD181-F574-7E4A-AC7F-DF7C05F8DE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Blah</a:t>
            </a:r>
          </a:p>
          <a:p>
            <a:pPr lvl="1"/>
            <a:endParaRPr dirty="0"/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36"/>
          <p:cNvCxnSpPr/>
          <p:nvPr/>
        </p:nvCxnSpPr>
        <p:spPr>
          <a:xfrm>
            <a:off x="738184" y="1385887"/>
            <a:ext cx="10710862" cy="0"/>
          </a:xfrm>
          <a:prstGeom prst="straightConnector1">
            <a:avLst/>
          </a:prstGeom>
          <a:noFill/>
          <a:ln w="53975" cap="rnd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57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324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356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6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704519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3EC76-69CB-0444-B8DB-1C2B3114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31D1E-F446-954D-B08B-83027413A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" y="6356999"/>
            <a:ext cx="2291194" cy="493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Wingdings" pitchFamily="2" charset="2"/>
              <a:buChar char="§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BCF6-BD28-5C42-B0A9-DB69C372EAA1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16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3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0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84361-61DC-E143-AB51-15BE67B9D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6C3617-7DB9-884B-BFDA-BEDEFCD4CCE8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0" y="515815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0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17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6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0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-3101" y="6564411"/>
            <a:ext cx="12198201" cy="29728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6"/>
          </a:p>
        </p:txBody>
      </p:sp>
      <p:sp>
        <p:nvSpPr>
          <p:cNvPr id="58" name="Line"/>
          <p:cNvSpPr/>
          <p:nvPr/>
        </p:nvSpPr>
        <p:spPr>
          <a:xfrm>
            <a:off x="-23812" y="6578203"/>
            <a:ext cx="12239626" cy="1"/>
          </a:xfrm>
          <a:prstGeom prst="line">
            <a:avLst/>
          </a:prstGeom>
        </p:spPr>
        <p:txBody>
          <a:bodyPr lIns="35719" tIns="35719" rIns="35719" bIns="35719" anchor="ctr"/>
          <a:lstStyle/>
          <a:p>
            <a: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6"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337344" y="100412"/>
            <a:ext cx="11210480" cy="783627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739552" y="1103979"/>
            <a:ext cx="10406063" cy="4035056"/>
          </a:xfrm>
          <a:prstGeom prst="rect">
            <a:avLst/>
          </a:prstGeom>
        </p:spPr>
        <p:txBody>
          <a:bodyPr/>
          <a:lstStyle>
            <a:lvl1pPr marL="312528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1pPr>
            <a:lvl2pPr marL="625056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2pPr>
            <a:lvl3pPr marL="937584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3pPr>
            <a:lvl4pPr marL="1250112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4pPr>
            <a:lvl5pPr marL="1562640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20794" y="6572250"/>
            <a:ext cx="396500" cy="315884"/>
          </a:xfrm>
          <a:prstGeom prst="rect">
            <a:avLst/>
          </a:prstGeom>
        </p:spPr>
        <p:txBody>
          <a:bodyPr/>
          <a:lstStyle>
            <a:lvl1pPr>
              <a:defRPr sz="1477">
                <a:solidFill>
                  <a:srgbClr val="FFFFFF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3" name="Line"/>
          <p:cNvSpPr/>
          <p:nvPr/>
        </p:nvSpPr>
        <p:spPr>
          <a:xfrm>
            <a:off x="206375" y="937617"/>
            <a:ext cx="12239626" cy="0"/>
          </a:xfrm>
          <a:prstGeom prst="line">
            <a:avLst/>
          </a:prstGeom>
        </p:spPr>
        <p:txBody>
          <a:bodyPr lIns="35719" tIns="35719" rIns="35719" bIns="35719" anchor="ctr"/>
          <a:lstStyle/>
          <a:p>
            <a: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6"/>
          </a:p>
        </p:txBody>
      </p:sp>
      <p:sp>
        <p:nvSpPr>
          <p:cNvPr id="64" name="@_kenny_joseph"/>
          <p:cNvSpPr txBox="1"/>
          <p:nvPr/>
        </p:nvSpPr>
        <p:spPr>
          <a:xfrm>
            <a:off x="73166" y="6572250"/>
            <a:ext cx="1379609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r>
              <a:rPr sz="1477"/>
              <a:t>@_kenny_joseph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4F43DB-C692-B745-9795-FD59DE444807}"/>
              </a:ext>
            </a:extLst>
          </p:cNvPr>
          <p:cNvCxnSpPr>
            <a:cxnSpLocks/>
          </p:cNvCxnSpPr>
          <p:nvPr userDrawn="1"/>
        </p:nvCxnSpPr>
        <p:spPr>
          <a:xfrm>
            <a:off x="724771" y="970874"/>
            <a:ext cx="10641181" cy="0"/>
          </a:xfrm>
          <a:prstGeom prst="line">
            <a:avLst/>
          </a:prstGeom>
          <a:noFill/>
          <a:ln w="47625" cap="rnd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3848339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12188951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9" y="5383325"/>
            <a:ext cx="3038969" cy="65398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58368" y="1483186"/>
            <a:ext cx="6445251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573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F8BB-E39C-625C-0A66-53321E9A1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9A584-968F-2061-1B14-710C51488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DBA1-1A6C-3C82-B93D-C7BA4DCD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3C2D-DC6D-3839-D6B8-99D2F7AE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9ACA-767B-4DFD-CDB6-AA85A0FF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1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23E7-3D66-BB63-F6E3-48C0036D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ABD6-4D9A-BBE2-1DB4-9A4F9460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ED1A-82CE-5622-7DC9-5D7456AC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B860-8961-C720-89D5-B9892BF6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AAB5-AC4B-70B4-9BAF-4A36D3F4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7039-8B6F-66E8-6678-8C912CD1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516F1-9312-8E92-C5C9-4FA0FE4C1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2A45-5274-DA6C-D8F9-0E714DA7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AE2B-99C0-1BF0-137C-1D05A239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46A1-FE0B-5497-9C4B-2FB4334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8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9B4A-7662-927D-29AA-214FFAA5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3479-08CF-5E5C-5F38-A6F53B812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A4C58-4D03-633D-B66F-89F5C2312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239D4-64E5-0D8F-08E1-10957933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82EF6-6383-E982-F5D9-2DE4AFFA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2EFB8-0E15-5E24-DCE9-528F48CA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4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065D-A6DD-9469-BB36-46768510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6117E-DD49-0E16-155D-A695F9A5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8E63-F122-3DC5-B8E9-C3997917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84ACF-DBEA-872D-4D88-0B12D6D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6CD14-6BD3-7A3E-214D-DFA97E963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00F5C-2146-7CD2-CE18-148A2050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E3192-066A-74B1-867E-42345E66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23AA1-FEF2-1901-837C-C7D0234C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512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1A48-5BEC-DC1C-2D97-9733F679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4799F-C8FF-C14E-CC98-27B7BD1B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FD65-14AE-E0BD-729A-D2969A52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65306-0DE0-8ADC-ED10-4FF5C7F9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60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D41D9-1ACE-18A8-638D-E57E8D4D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55DD5-6EBE-0A9D-3B44-58C66B86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8939-5374-9E9A-BE48-488EBD6B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82E6-9C6E-C193-E8D5-B2774CCA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19C3-5D12-7EF3-4F16-B55A50C7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4F882-B41C-FAEB-EFE8-CD884EC9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6DD1B-5F42-8948-AA00-3BA53CC5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352E0-AFED-F5FA-BEB8-427B7015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397DA-4D22-7225-CDAA-4D021B87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0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6AA0-45A8-63F7-486E-0425F516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40663-1C57-0AC5-F37B-7ABCCF72A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705BE-A596-1F51-A437-D39897D8F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4CE32-0735-CC86-93DD-812F6744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4BDAC-5E56-D0F1-5D17-C7EA6FC7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8BE8D-0B94-005B-91D6-0B6D9253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9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A044-A441-AC86-FF99-C6743C40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90EA-CCB8-759F-556A-83D06FCA2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38253-EC3F-DE37-AC29-D0ADDEAA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F89D4-12E3-805A-122F-438BAC69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EFF8-4D45-6230-B112-CA8C7133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7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A0063-6D55-151F-F9AA-928304402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6EE49-7B1B-8EFF-6F60-1A95CB5BE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D5DF-4917-8E5A-B9EB-1F647833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0D076-8F5A-27EC-72F5-F024D04C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C93C1-CDF8-A2B1-5CB9-9963D07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2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9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9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32794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4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0" y="6473820"/>
            <a:ext cx="12192000" cy="38418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sz="4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874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9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1726-3FE6-406F-AD92-7E1203799EA6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9D65-6280-4F23-B82D-1032A92A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09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72CCF-C0C0-5C65-6D50-D1DA60F7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40204-3019-74F6-4124-4D7480B0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B880-2B07-FD18-ED15-4EF848750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DCD5-7778-4BBD-BBE7-AA1A48F18A2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9029-BE23-BDF8-789B-BE487B63F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62030-C960-77B5-8E0D-5A83B134E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D357-51D4-4953-8303-0BBBB9FE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2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youtu.be/4zz1LMWLLlE?t=3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8F99C-5206-82D5-68D6-F3BB848AC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2F25A-C646-26C5-BA7E-4E09146523B2}"/>
              </a:ext>
            </a:extLst>
          </p:cNvPr>
          <p:cNvSpPr txBox="1"/>
          <p:nvPr/>
        </p:nvSpPr>
        <p:spPr>
          <a:xfrm>
            <a:off x="421240" y="1770092"/>
            <a:ext cx="120104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White Supremacy and the Sociotechnical System of Child Welfare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86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C18F6-8A17-D536-DC8E-6773054575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925FB-206A-A18C-855A-1B6204548D5E}"/>
              </a:ext>
            </a:extLst>
          </p:cNvPr>
          <p:cNvSpPr txBox="1"/>
          <p:nvPr/>
        </p:nvSpPr>
        <p:spPr>
          <a:xfrm>
            <a:off x="1510301" y="2485390"/>
            <a:ext cx="9753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Questions/discussion/break</a:t>
            </a:r>
          </a:p>
        </p:txBody>
      </p:sp>
    </p:spTree>
    <p:extLst>
      <p:ext uri="{BB962C8B-B14F-4D97-AF65-F5344CB8AC3E}">
        <p14:creationId xmlns:p14="http://schemas.microsoft.com/office/powerpoint/2010/main" val="410024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8C4DE-E65D-EC28-3CDE-5891DF05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white supremacy part?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BC429-8BC4-DA2B-AC5C-4F98E12D8A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11</a:t>
            </a:fld>
            <a:endParaRPr lang="en-US"/>
          </a:p>
        </p:txBody>
      </p:sp>
      <p:pic>
        <p:nvPicPr>
          <p:cNvPr id="6" name="Picture 6" descr="Illinois DCFS visitation ban may cause lasting harm | Injustice Watch">
            <a:extLst>
              <a:ext uri="{FF2B5EF4-FFF2-40B4-BE49-F238E27FC236}">
                <a16:creationId xmlns:a16="http://schemas.microsoft.com/office/drawing/2014/main" id="{1A5581C6-ABC8-247F-98AF-0551C375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2141044"/>
            <a:ext cx="7663072" cy="34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o We Need to Abolish Child Protective Services? – Mother Jones">
            <a:extLst>
              <a:ext uri="{FF2B5EF4-FFF2-40B4-BE49-F238E27FC236}">
                <a16:creationId xmlns:a16="http://schemas.microsoft.com/office/drawing/2014/main" id="{F6C78339-D223-55B1-3CDB-61786465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62" y="1583545"/>
            <a:ext cx="3449692" cy="44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24A5A5-0491-8F47-AA8B-0DFB5B3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07903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Black families over-represented?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CFAB0-103A-3B44-9B0B-EC80E7ADD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8933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Two possible reasons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Need/Risk </a:t>
            </a:r>
            <a:r>
              <a:rPr lang="en-US" dirty="0"/>
              <a:t>(Black parents have less money to support children) 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Discrimination/Bias</a:t>
            </a:r>
            <a:r>
              <a:rPr lang="en-US" dirty="0"/>
              <a:t> (Black families are over-policed within Child Welfare)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C2066-18F8-DE46-A3ED-BB26EA71B5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193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24A5A5-0491-8F47-AA8B-0DFB5B3F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Black youth over-represented?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CFAB0-103A-3B44-9B0B-EC80E7ADD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Two possible reasons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Need/Risk </a:t>
            </a:r>
            <a:r>
              <a:rPr lang="en-US" dirty="0"/>
              <a:t>(Black parents have less money to support children) 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b="1" dirty="0"/>
              <a:t>Discrimination/Bias</a:t>
            </a:r>
            <a:r>
              <a:rPr lang="en-US" b="1" dirty="0"/>
              <a:t> </a:t>
            </a:r>
            <a:r>
              <a:rPr lang="en-US" dirty="0"/>
              <a:t>(Black families are over-policed within Child Welfare)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C2066-18F8-DE46-A3ED-BB26EA71B5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207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54731-5B2D-5D49-8BBC-B44EB6CCE3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31304-0C60-AF41-B865-07630AAE0D0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54188"/>
            <a:ext cx="6502400" cy="4351337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“when also controlling for caseworker perceptions of risk, race emerges as the stronger explanatory factor."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F4242-4016-574D-BB10-A2F40FB9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0"/>
            <a:ext cx="4254500" cy="158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0B960D-4211-9348-B938-DD85FC058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0" y="4164013"/>
            <a:ext cx="7231126" cy="21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7571E-E0BD-144D-9779-C4CCA9C05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0" y="2373313"/>
            <a:ext cx="4406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C4689-EBA9-CE99-3469-56301AE7D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The Orphan Train - Golden Spike Tower">
            <a:extLst>
              <a:ext uri="{FF2B5EF4-FFF2-40B4-BE49-F238E27FC236}">
                <a16:creationId xmlns:a16="http://schemas.microsoft.com/office/drawing/2014/main" id="{5FFF64BB-F709-61BF-0E05-9CF63A01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3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856B8-A487-5A4C-8B6C-E1A4CCB97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B7674-3C84-BE43-9024-BCA48955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7" y="523425"/>
            <a:ext cx="11844333" cy="1458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5C0303-18FF-BC44-93F0-5863B7C9C1CB}"/>
              </a:ext>
            </a:extLst>
          </p:cNvPr>
          <p:cNvSpPr/>
          <p:nvPr/>
        </p:nvSpPr>
        <p:spPr>
          <a:xfrm>
            <a:off x="249568" y="6015139"/>
            <a:ext cx="5375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journals.sagepub.com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/full/10.1177/0003122420911062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A3BF4-6ADD-F944-BDA0-4D394A96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" y="2413383"/>
            <a:ext cx="12023932" cy="23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24A5A5-0491-8F47-AA8B-0DFB5B3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07903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Black families over-represented?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CFAB0-103A-3B44-9B0B-EC80E7ADD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8933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Two possible reasons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b="1" dirty="0"/>
              <a:t>Need/Risk </a:t>
            </a:r>
            <a:r>
              <a:rPr lang="en-US" b="1" dirty="0"/>
              <a:t>(Black parents have less money to support children) 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Discrimination/Bias</a:t>
            </a:r>
            <a:r>
              <a:rPr lang="en-US" dirty="0"/>
              <a:t> (Black families are over-policed within Child Welfare)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C2066-18F8-DE46-A3ED-BB26EA71B5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051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EFB63-C7B5-B934-000A-D16613EBE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Google Shape;510;geaed67ee57_0_349">
            <a:extLst>
              <a:ext uri="{FF2B5EF4-FFF2-40B4-BE49-F238E27FC236}">
                <a16:creationId xmlns:a16="http://schemas.microsoft.com/office/drawing/2014/main" id="{2615AE91-49F2-8A68-6ECD-EAB484F28FC0}"/>
              </a:ext>
            </a:extLst>
          </p:cNvPr>
          <p:cNvSpPr txBox="1">
            <a:spLocks/>
          </p:cNvSpPr>
          <p:nvPr/>
        </p:nvSpPr>
        <p:spPr>
          <a:xfrm>
            <a:off x="2145665" y="1307184"/>
            <a:ext cx="8761847" cy="357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sz="4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oppins Medium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What might we do?</a:t>
            </a:r>
          </a:p>
        </p:txBody>
      </p:sp>
    </p:spTree>
    <p:extLst>
      <p:ext uri="{BB962C8B-B14F-4D97-AF65-F5344CB8AC3E}">
        <p14:creationId xmlns:p14="http://schemas.microsoft.com/office/powerpoint/2010/main" val="416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aed67ee57_0_1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477" name="Google Shape;477;geaed67ee57_0_162"/>
          <p:cNvSpPr txBox="1"/>
          <p:nvPr/>
        </p:nvSpPr>
        <p:spPr>
          <a:xfrm>
            <a:off x="0" y="6084750"/>
            <a:ext cx="50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https://www.childwelfare.gov/pubpdfs/cpswork.pdf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49911C-662B-DC49-B16D-D1CA2A01F1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02" y="2497311"/>
            <a:ext cx="1771153" cy="1771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C8722-E7F1-A949-AEF4-9775982FAB4F}"/>
              </a:ext>
            </a:extLst>
          </p:cNvPr>
          <p:cNvSpPr txBox="1"/>
          <p:nvPr/>
        </p:nvSpPr>
        <p:spPr>
          <a:xfrm>
            <a:off x="400902" y="4313167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Youth are reported to CPS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1D06A-DD52-A64B-BA47-9CCBE8BA64C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7724" y="2522711"/>
            <a:ext cx="1771154" cy="17711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18B163-6D8A-634C-BEFC-B8DC2AF3133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2328" y="2463665"/>
            <a:ext cx="2199781" cy="21997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9514C8-B727-A94C-80A8-7D2CCC9819A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1446" y="822106"/>
            <a:ext cx="1950826" cy="19508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D495F4-D5C6-6E4B-BE74-BE7E9B5C1B61}"/>
              </a:ext>
            </a:extLst>
          </p:cNvPr>
          <p:cNvSpPr txBox="1"/>
          <p:nvPr/>
        </p:nvSpPr>
        <p:spPr>
          <a:xfrm>
            <a:off x="3493821" y="4257074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 call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screen 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(or not)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432D-FDD1-3343-9406-6EB58872D650}"/>
              </a:ext>
            </a:extLst>
          </p:cNvPr>
          <p:cNvSpPr txBox="1"/>
          <p:nvPr/>
        </p:nvSpPr>
        <p:spPr>
          <a:xfrm>
            <a:off x="5722059" y="4333734"/>
            <a:ext cx="31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If screened in, the call is investigated. The investigation can result in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substantiation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(or not)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35FE8-0EE6-C046-9B2F-8C08A4EE2F51}"/>
              </a:ext>
            </a:extLst>
          </p:cNvPr>
          <p:cNvSpPr txBox="1"/>
          <p:nvPr/>
        </p:nvSpPr>
        <p:spPr>
          <a:xfrm>
            <a:off x="8928102" y="167722"/>
            <a:ext cx="315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If substantiated, the youth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taken into care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DCACDC-9E77-DB49-A975-4CA3A1777AD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1446" y="3742418"/>
            <a:ext cx="2067754" cy="20677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A0BE42-E32A-4848-9B2C-69EE8A1BD373}"/>
              </a:ext>
            </a:extLst>
          </p:cNvPr>
          <p:cNvSpPr txBox="1"/>
          <p:nvPr/>
        </p:nvSpPr>
        <p:spPr>
          <a:xfrm>
            <a:off x="9354525" y="5395102"/>
            <a:ext cx="274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 youth’s case is then periodically reinvestigated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40BF346-CDC7-AA4F-8F53-87B9946E8536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16119" y="2713316"/>
            <a:ext cx="1504950" cy="15049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60036E4-0C57-054C-929C-DAE09C5395D7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46419" y="2739124"/>
            <a:ext cx="1504950" cy="15049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196E890-0E86-1D48-92C0-990668C8BE2A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04327">
            <a:off x="8253665" y="2578678"/>
            <a:ext cx="1638174" cy="15049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4B7F49E-B6EB-FF42-89EB-1825C71B5135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9833988" y="2757489"/>
            <a:ext cx="1533384" cy="15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EC1398-D776-D946-8AFC-5EA9B31CB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13" b="2373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076F2-4D8A-29B5-7170-2A423E13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How foster care affected me and my outlooks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AC0E1-7215-E954-59F0-A99D97E36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97" y="732942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8000" b="1" dirty="0">
                <a:solidFill>
                  <a:srgbClr val="FFFFFF"/>
                </a:solidFill>
              </a:rPr>
              <a:t>Christina Viera</a:t>
            </a:r>
          </a:p>
        </p:txBody>
      </p:sp>
    </p:spTree>
    <p:extLst>
      <p:ext uri="{BB962C8B-B14F-4D97-AF65-F5344CB8AC3E}">
        <p14:creationId xmlns:p14="http://schemas.microsoft.com/office/powerpoint/2010/main" val="185822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aed67ee57_0_1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477" name="Google Shape;477;geaed67ee57_0_162"/>
          <p:cNvSpPr txBox="1"/>
          <p:nvPr/>
        </p:nvSpPr>
        <p:spPr>
          <a:xfrm>
            <a:off x="0" y="6084750"/>
            <a:ext cx="50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https://www.childwelfare.gov/pubpdfs/cpswork.pdf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49911C-662B-DC49-B16D-D1CA2A01F1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02" y="2497311"/>
            <a:ext cx="1771153" cy="1771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C8722-E7F1-A949-AEF4-9775982FAB4F}"/>
              </a:ext>
            </a:extLst>
          </p:cNvPr>
          <p:cNvSpPr txBox="1"/>
          <p:nvPr/>
        </p:nvSpPr>
        <p:spPr>
          <a:xfrm>
            <a:off x="400902" y="4313167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Youth are reported to CPS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1D06A-DD52-A64B-BA47-9CCBE8BA64C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7724" y="2522711"/>
            <a:ext cx="1771154" cy="17711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18B163-6D8A-634C-BEFC-B8DC2AF3133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2328" y="2463665"/>
            <a:ext cx="2199781" cy="21997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9514C8-B727-A94C-80A8-7D2CCC9819A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1446" y="822106"/>
            <a:ext cx="1950826" cy="19508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D495F4-D5C6-6E4B-BE74-BE7E9B5C1B61}"/>
              </a:ext>
            </a:extLst>
          </p:cNvPr>
          <p:cNvSpPr txBox="1"/>
          <p:nvPr/>
        </p:nvSpPr>
        <p:spPr>
          <a:xfrm>
            <a:off x="3493821" y="4257074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 call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screen 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(or not)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432D-FDD1-3343-9406-6EB58872D650}"/>
              </a:ext>
            </a:extLst>
          </p:cNvPr>
          <p:cNvSpPr txBox="1"/>
          <p:nvPr/>
        </p:nvSpPr>
        <p:spPr>
          <a:xfrm>
            <a:off x="5722059" y="4333734"/>
            <a:ext cx="31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If screened in, the call is investigated. The investigation can result in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substantiation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(or not)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35FE8-0EE6-C046-9B2F-8C08A4EE2F51}"/>
              </a:ext>
            </a:extLst>
          </p:cNvPr>
          <p:cNvSpPr txBox="1"/>
          <p:nvPr/>
        </p:nvSpPr>
        <p:spPr>
          <a:xfrm>
            <a:off x="8928102" y="167722"/>
            <a:ext cx="315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If substantiated, the youth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taken into care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DCACDC-9E77-DB49-A975-4CA3A1777AD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1446" y="3742418"/>
            <a:ext cx="2067754" cy="20677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A0BE42-E32A-4848-9B2C-69EE8A1BD373}"/>
              </a:ext>
            </a:extLst>
          </p:cNvPr>
          <p:cNvSpPr txBox="1"/>
          <p:nvPr/>
        </p:nvSpPr>
        <p:spPr>
          <a:xfrm>
            <a:off x="9354525" y="5395102"/>
            <a:ext cx="274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 youth’s case is then periodically reinvestigated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40BF346-CDC7-AA4F-8F53-87B9946E8536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16119" y="2713316"/>
            <a:ext cx="1504950" cy="15049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60036E4-0C57-054C-929C-DAE09C5395D7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46419" y="2739124"/>
            <a:ext cx="1504950" cy="15049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196E890-0E86-1D48-92C0-990668C8BE2A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04327">
            <a:off x="8253665" y="2578678"/>
            <a:ext cx="1638174" cy="15049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4B7F49E-B6EB-FF42-89EB-1825C71B5135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9833988" y="2757489"/>
            <a:ext cx="1533384" cy="1533384"/>
          </a:xfrm>
          <a:prstGeom prst="rect">
            <a:avLst/>
          </a:prstGeom>
        </p:spPr>
      </p:pic>
      <p:sp>
        <p:nvSpPr>
          <p:cNvPr id="19" name="Google Shape;510;geaed67ee57_0_349">
            <a:extLst>
              <a:ext uri="{FF2B5EF4-FFF2-40B4-BE49-F238E27FC236}">
                <a16:creationId xmlns:a16="http://schemas.microsoft.com/office/drawing/2014/main" id="{7A6F1955-8EAD-4647-B98F-7E38027FDFF4}"/>
              </a:ext>
            </a:extLst>
          </p:cNvPr>
          <p:cNvSpPr txBox="1">
            <a:spLocks/>
          </p:cNvSpPr>
          <p:nvPr/>
        </p:nvSpPr>
        <p:spPr>
          <a:xfrm>
            <a:off x="265495" y="-624358"/>
            <a:ext cx="8761847" cy="357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sz="4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oppins Medium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What might we do?</a:t>
            </a:r>
          </a:p>
        </p:txBody>
      </p:sp>
    </p:spTree>
    <p:extLst>
      <p:ext uri="{BB962C8B-B14F-4D97-AF65-F5344CB8AC3E}">
        <p14:creationId xmlns:p14="http://schemas.microsoft.com/office/powerpoint/2010/main" val="18555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aed67ee57_0_1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477" name="Google Shape;477;geaed67ee57_0_162"/>
          <p:cNvSpPr txBox="1"/>
          <p:nvPr/>
        </p:nvSpPr>
        <p:spPr>
          <a:xfrm>
            <a:off x="0" y="6084750"/>
            <a:ext cx="50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https://www.childwelfare.gov/pubpdfs/cpswork.pdf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49911C-662B-DC49-B16D-D1CA2A01F1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02" y="2497311"/>
            <a:ext cx="1771153" cy="1771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C8722-E7F1-A949-AEF4-9775982FAB4F}"/>
              </a:ext>
            </a:extLst>
          </p:cNvPr>
          <p:cNvSpPr txBox="1"/>
          <p:nvPr/>
        </p:nvSpPr>
        <p:spPr>
          <a:xfrm>
            <a:off x="400902" y="4313167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Youth are reported to CPS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518B163-6D8A-634C-BEFC-B8DC2AF3133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328" y="2463665"/>
            <a:ext cx="2199781" cy="21997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9514C8-B727-A94C-80A8-7D2CCC9819A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1446" y="822106"/>
            <a:ext cx="1950826" cy="19508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D495F4-D5C6-6E4B-BE74-BE7E9B5C1B61}"/>
              </a:ext>
            </a:extLst>
          </p:cNvPr>
          <p:cNvSpPr txBox="1"/>
          <p:nvPr/>
        </p:nvSpPr>
        <p:spPr>
          <a:xfrm>
            <a:off x="3493821" y="4257074"/>
            <a:ext cx="140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 call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screen 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(or not)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432D-FDD1-3343-9406-6EB58872D650}"/>
              </a:ext>
            </a:extLst>
          </p:cNvPr>
          <p:cNvSpPr txBox="1"/>
          <p:nvPr/>
        </p:nvSpPr>
        <p:spPr>
          <a:xfrm>
            <a:off x="5722059" y="4333734"/>
            <a:ext cx="31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If screened in, the call is investigated. The investigation can result in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substantiation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(or not)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35FE8-0EE6-C046-9B2F-8C08A4EE2F51}"/>
              </a:ext>
            </a:extLst>
          </p:cNvPr>
          <p:cNvSpPr txBox="1"/>
          <p:nvPr/>
        </p:nvSpPr>
        <p:spPr>
          <a:xfrm>
            <a:off x="8928102" y="167722"/>
            <a:ext cx="315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If substantiated, the youth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taken into care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DCACDC-9E77-DB49-A975-4CA3A1777AD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1446" y="3742418"/>
            <a:ext cx="2067754" cy="20677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A0BE42-E32A-4848-9B2C-69EE8A1BD373}"/>
              </a:ext>
            </a:extLst>
          </p:cNvPr>
          <p:cNvSpPr txBox="1"/>
          <p:nvPr/>
        </p:nvSpPr>
        <p:spPr>
          <a:xfrm>
            <a:off x="9354525" y="5395102"/>
            <a:ext cx="274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 youth’s case is then periodically reinvestigated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40BF346-CDC7-AA4F-8F53-87B9946E853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6119" y="2713316"/>
            <a:ext cx="1504950" cy="15049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60036E4-0C57-054C-929C-DAE09C5395D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42475" y="2732135"/>
            <a:ext cx="1504950" cy="15049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196E890-0E86-1D48-92C0-990668C8BE2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04327">
            <a:off x="8253665" y="2578678"/>
            <a:ext cx="1638174" cy="15049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4B7F49E-B6EB-FF42-89EB-1825C71B5135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9833988" y="2757489"/>
            <a:ext cx="1533384" cy="15333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8024ECE-FA38-5240-B615-742BDE005C73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68711" y="2553451"/>
            <a:ext cx="1748771" cy="1748771"/>
          </a:xfrm>
          <a:prstGeom prst="rect">
            <a:avLst/>
          </a:prstGeom>
        </p:spPr>
      </p:pic>
      <p:sp>
        <p:nvSpPr>
          <p:cNvPr id="19" name="Google Shape;510;geaed67ee57_0_349">
            <a:extLst>
              <a:ext uri="{FF2B5EF4-FFF2-40B4-BE49-F238E27FC236}">
                <a16:creationId xmlns:a16="http://schemas.microsoft.com/office/drawing/2014/main" id="{6BDD1C1C-C09D-B04F-933F-CC40E968DADB}"/>
              </a:ext>
            </a:extLst>
          </p:cNvPr>
          <p:cNvSpPr txBox="1">
            <a:spLocks/>
          </p:cNvSpPr>
          <p:nvPr/>
        </p:nvSpPr>
        <p:spPr>
          <a:xfrm>
            <a:off x="265495" y="-624358"/>
            <a:ext cx="8761847" cy="357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sz="4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oppins Medium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What might we do?</a:t>
            </a:r>
          </a:p>
        </p:txBody>
      </p:sp>
    </p:spTree>
    <p:extLst>
      <p:ext uri="{BB962C8B-B14F-4D97-AF65-F5344CB8AC3E}">
        <p14:creationId xmlns:p14="http://schemas.microsoft.com/office/powerpoint/2010/main" val="373101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6AE521-6D21-9D4C-82ED-20C6076F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886AF-EC33-2248-B5AF-F8AE782C8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Try to predict outcomes from </a:t>
            </a:r>
            <a:r>
              <a:rPr lang="en-US" sz="4400" b="1" dirty="0"/>
              <a:t>substantiation phase</a:t>
            </a:r>
            <a:r>
              <a:rPr lang="en-US" sz="4400" dirty="0"/>
              <a:t>, not </a:t>
            </a:r>
            <a:r>
              <a:rPr lang="en-US" sz="4400" b="1" dirty="0"/>
              <a:t>screening phase</a:t>
            </a:r>
            <a:endParaRPr lang="en-US" sz="4400" dirty="0"/>
          </a:p>
          <a:p>
            <a:pPr lvl="1"/>
            <a:r>
              <a:rPr lang="en-US" sz="4000" dirty="0"/>
              <a:t>Idea: Probably more accurate, less biased</a:t>
            </a:r>
          </a:p>
          <a:p>
            <a:r>
              <a:rPr lang="en-US" sz="4400" dirty="0"/>
              <a:t>What is our target variable in this case?</a:t>
            </a:r>
          </a:p>
          <a:p>
            <a:endParaRPr lang="en-US"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94AC5-9144-6040-A3A4-F17FECC4E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587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BD754-B730-4241-B485-9FD0D68400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pic>
        <p:nvPicPr>
          <p:cNvPr id="4" name="Google Shape;518;geaed67ee57_0_184">
            <a:extLst>
              <a:ext uri="{FF2B5EF4-FFF2-40B4-BE49-F238E27FC236}">
                <a16:creationId xmlns:a16="http://schemas.microsoft.com/office/drawing/2014/main" id="{D7CAE914-75F4-8E43-BE69-5A1A596C8E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759"/>
          <a:stretch/>
        </p:blipFill>
        <p:spPr>
          <a:xfrm>
            <a:off x="550769" y="793600"/>
            <a:ext cx="11269017" cy="485472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0084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aed67ee57_0_356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C9CC-E874-2BA2-34FB-614EC2BB58F9}"/>
              </a:ext>
            </a:extLst>
          </p:cNvPr>
          <p:cNvGrpSpPr/>
          <p:nvPr/>
        </p:nvGrpSpPr>
        <p:grpSpPr>
          <a:xfrm>
            <a:off x="2062205" y="456554"/>
            <a:ext cx="8312562" cy="4747874"/>
            <a:chOff x="5372791" y="849362"/>
            <a:chExt cx="6096484" cy="3482120"/>
          </a:xfrm>
        </p:grpSpPr>
        <p:pic>
          <p:nvPicPr>
            <p:cNvPr id="535" name="Google Shape;535;geaed67ee57_0_356"/>
            <p:cNvPicPr preferRelativeResize="0"/>
            <p:nvPr/>
          </p:nvPicPr>
          <p:blipFill rotWithShape="1">
            <a:blip r:embed="rId3">
              <a:alphaModFix/>
            </a:blip>
            <a:srcRect l="47020" r="1" b="28283"/>
            <a:stretch/>
          </p:blipFill>
          <p:spPr>
            <a:xfrm>
              <a:off x="5918662" y="849362"/>
              <a:ext cx="5550613" cy="3390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oogle Shape;535;geaed67ee57_0_356">
              <a:extLst>
                <a:ext uri="{FF2B5EF4-FFF2-40B4-BE49-F238E27FC236}">
                  <a16:creationId xmlns:a16="http://schemas.microsoft.com/office/drawing/2014/main" id="{A3495AC5-3198-B947-0020-896207D53D0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268" t="2034" r="94106" b="26249"/>
            <a:stretch/>
          </p:blipFill>
          <p:spPr>
            <a:xfrm>
              <a:off x="5372791" y="941353"/>
              <a:ext cx="645621" cy="3390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E1A80E-7CB7-2F95-55EC-B6D0A26F5CC1}"/>
              </a:ext>
            </a:extLst>
          </p:cNvPr>
          <p:cNvSpPr txBox="1"/>
          <p:nvPr/>
        </p:nvSpPr>
        <p:spPr>
          <a:xfrm>
            <a:off x="283415" y="2022764"/>
            <a:ext cx="2002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What Percentage of these youth were taken into care?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60978-E2D4-C055-EF40-670F8EF747E9}"/>
              </a:ext>
            </a:extLst>
          </p:cNvPr>
          <p:cNvSpPr txBox="1"/>
          <p:nvPr/>
        </p:nvSpPr>
        <p:spPr>
          <a:xfrm>
            <a:off x="2942510" y="5184953"/>
            <a:ext cx="575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What “risk score” did the algorithm give these youth?</a:t>
            </a:r>
          </a:p>
        </p:txBody>
      </p:sp>
    </p:spTree>
    <p:extLst>
      <p:ext uri="{BB962C8B-B14F-4D97-AF65-F5344CB8AC3E}">
        <p14:creationId xmlns:p14="http://schemas.microsoft.com/office/powerpoint/2010/main" val="51868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aed67ee57_0_1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19" name="Google Shape;510;geaed67ee57_0_349">
            <a:extLst>
              <a:ext uri="{FF2B5EF4-FFF2-40B4-BE49-F238E27FC236}">
                <a16:creationId xmlns:a16="http://schemas.microsoft.com/office/drawing/2014/main" id="{6BDD1C1C-C09D-B04F-933F-CC40E968DADB}"/>
              </a:ext>
            </a:extLst>
          </p:cNvPr>
          <p:cNvSpPr txBox="1">
            <a:spLocks/>
          </p:cNvSpPr>
          <p:nvPr/>
        </p:nvSpPr>
        <p:spPr>
          <a:xfrm>
            <a:off x="1715076" y="1071692"/>
            <a:ext cx="8761847" cy="357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sz="4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oppins Medium"/>
              <a:buNone/>
              <a:tabLst/>
              <a:defRPr/>
            </a:pPr>
            <a:r>
              <a:rPr kumimoji="0" lang="en-US" sz="6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Erm, what else might we do?</a:t>
            </a:r>
          </a:p>
        </p:txBody>
      </p:sp>
    </p:spTree>
    <p:extLst>
      <p:ext uri="{BB962C8B-B14F-4D97-AF65-F5344CB8AC3E}">
        <p14:creationId xmlns:p14="http://schemas.microsoft.com/office/powerpoint/2010/main" val="265088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8" name="Google Shape;488;p74"/>
          <p:cNvCxnSpPr>
            <a:stCxn id="489" idx="0"/>
            <a:endCxn id="490" idx="2"/>
          </p:cNvCxnSpPr>
          <p:nvPr/>
        </p:nvCxnSpPr>
        <p:spPr>
          <a:xfrm rot="10800000">
            <a:off x="3392861" y="2270452"/>
            <a:ext cx="13600" cy="760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491" name="Google Shape;491;p74"/>
          <p:cNvCxnSpPr>
            <a:stCxn id="489" idx="2"/>
            <a:endCxn id="492" idx="0"/>
          </p:cNvCxnSpPr>
          <p:nvPr/>
        </p:nvCxnSpPr>
        <p:spPr>
          <a:xfrm>
            <a:off x="3406461" y="4097252"/>
            <a:ext cx="0" cy="760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493" name="Google Shape;493;p74"/>
          <p:cNvCxnSpPr>
            <a:stCxn id="492" idx="2"/>
            <a:endCxn id="490" idx="0"/>
          </p:cNvCxnSpPr>
          <p:nvPr/>
        </p:nvCxnSpPr>
        <p:spPr>
          <a:xfrm rot="5400000" flipH="1">
            <a:off x="1039261" y="3557023"/>
            <a:ext cx="4720800" cy="13600"/>
          </a:xfrm>
          <a:prstGeom prst="bentConnector5">
            <a:avLst>
              <a:gd name="adj1" fmla="val -9632"/>
              <a:gd name="adj2" fmla="val 12809959"/>
              <a:gd name="adj3" fmla="val 109215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494" name="Google Shape;494;p74"/>
          <p:cNvCxnSpPr>
            <a:stCxn id="495" idx="1"/>
            <a:endCxn id="496" idx="1"/>
          </p:cNvCxnSpPr>
          <p:nvPr/>
        </p:nvCxnSpPr>
        <p:spPr>
          <a:xfrm rot="10800000" flipH="1">
            <a:off x="4667407" y="2453215"/>
            <a:ext cx="1126800" cy="14300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495" name="Google Shape;495;p74"/>
          <p:cNvSpPr/>
          <p:nvPr/>
        </p:nvSpPr>
        <p:spPr>
          <a:xfrm rot="10800000">
            <a:off x="3961007" y="1766415"/>
            <a:ext cx="706400" cy="42336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97" name="Google Shape;497;p74"/>
          <p:cNvCxnSpPr>
            <a:stCxn id="495" idx="1"/>
            <a:endCxn id="498" idx="1"/>
          </p:cNvCxnSpPr>
          <p:nvPr/>
        </p:nvCxnSpPr>
        <p:spPr>
          <a:xfrm>
            <a:off x="4667407" y="3883215"/>
            <a:ext cx="1126800" cy="15076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499" name="Google Shape;499;p74"/>
          <p:cNvCxnSpPr>
            <a:stCxn id="496" idx="3"/>
            <a:endCxn id="500" idx="1"/>
          </p:cNvCxnSpPr>
          <p:nvPr/>
        </p:nvCxnSpPr>
        <p:spPr>
          <a:xfrm>
            <a:off x="6861123" y="2453252"/>
            <a:ext cx="1584800" cy="1430000"/>
          </a:xfrm>
          <a:prstGeom prst="bentConnector3">
            <a:avLst>
              <a:gd name="adj1" fmla="val 48759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1" name="Google Shape;501;p74"/>
          <p:cNvCxnSpPr>
            <a:stCxn id="498" idx="3"/>
            <a:endCxn id="500" idx="1"/>
          </p:cNvCxnSpPr>
          <p:nvPr/>
        </p:nvCxnSpPr>
        <p:spPr>
          <a:xfrm rot="10800000" flipH="1">
            <a:off x="6817260" y="3883224"/>
            <a:ext cx="1628400" cy="15076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502" name="Google Shape;502;p74"/>
          <p:cNvCxnSpPr>
            <a:stCxn id="500" idx="3"/>
            <a:endCxn id="503" idx="1"/>
          </p:cNvCxnSpPr>
          <p:nvPr/>
        </p:nvCxnSpPr>
        <p:spPr>
          <a:xfrm rot="10800000">
            <a:off x="716529" y="3563609"/>
            <a:ext cx="8999200" cy="319600"/>
          </a:xfrm>
          <a:prstGeom prst="bentConnector5">
            <a:avLst>
              <a:gd name="adj1" fmla="val -2540"/>
              <a:gd name="adj2" fmla="val -905122"/>
              <a:gd name="adj3" fmla="val 10549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503" name="Google Shape;503;p74"/>
          <p:cNvSpPr/>
          <p:nvPr/>
        </p:nvSpPr>
        <p:spPr>
          <a:xfrm>
            <a:off x="716331" y="1343011"/>
            <a:ext cx="847200" cy="44408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0" name="Google Shape;49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445" y="1203481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061" y="3030452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3061" y="4857423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4323" y="1919852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4324" y="4879356"/>
            <a:ext cx="1022937" cy="102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5729" y="3248209"/>
            <a:ext cx="1270000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4"/>
          <p:cNvSpPr txBox="1"/>
          <p:nvPr/>
        </p:nvSpPr>
        <p:spPr>
          <a:xfrm>
            <a:off x="195108" y="25935"/>
            <a:ext cx="522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Entities within sociotechnical systems store, produce and transmit biases…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5" name="Google Shape;505;p74"/>
          <p:cNvSpPr txBox="1"/>
          <p:nvPr/>
        </p:nvSpPr>
        <p:spPr>
          <a:xfrm>
            <a:off x="4881879" y="641337"/>
            <a:ext cx="4399600" cy="10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… that lead to (biased) data and optimization criteria for algorithms…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6" name="Google Shape;506;p74"/>
          <p:cNvSpPr txBox="1"/>
          <p:nvPr/>
        </p:nvSpPr>
        <p:spPr>
          <a:xfrm>
            <a:off x="7988040" y="2374144"/>
            <a:ext cx="258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… that make (unfair) decisions…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7" name="Google Shape;507;p74"/>
          <p:cNvSpPr txBox="1"/>
          <p:nvPr/>
        </p:nvSpPr>
        <p:spPr>
          <a:xfrm>
            <a:off x="10093611" y="4164264"/>
            <a:ext cx="2168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… that then feedback into the original sources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8" name="Google Shape;508;p74"/>
          <p:cNvSpPr txBox="1"/>
          <p:nvPr/>
        </p:nvSpPr>
        <p:spPr>
          <a:xfrm>
            <a:off x="1732528" y="1528024"/>
            <a:ext cx="1208599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7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Systems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9" name="Google Shape;509;p74"/>
          <p:cNvSpPr txBox="1"/>
          <p:nvPr/>
        </p:nvSpPr>
        <p:spPr>
          <a:xfrm>
            <a:off x="1634029" y="3342967"/>
            <a:ext cx="1339854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7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Cognition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0" name="Google Shape;510;p74"/>
          <p:cNvSpPr txBox="1"/>
          <p:nvPr/>
        </p:nvSpPr>
        <p:spPr>
          <a:xfrm>
            <a:off x="1748467" y="5266759"/>
            <a:ext cx="1436484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7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Institutions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1" name="Google Shape;511;p74"/>
          <p:cNvSpPr txBox="1"/>
          <p:nvPr/>
        </p:nvSpPr>
        <p:spPr>
          <a:xfrm>
            <a:off x="5839691" y="2986652"/>
            <a:ext cx="10816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Training &amp; Test Data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2" name="Google Shape;512;p74"/>
          <p:cNvSpPr txBox="1"/>
          <p:nvPr/>
        </p:nvSpPr>
        <p:spPr>
          <a:xfrm>
            <a:off x="5576561" y="4246891"/>
            <a:ext cx="15028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Optimization Criteria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3" name="Google Shape;513;p74"/>
          <p:cNvSpPr txBox="1"/>
          <p:nvPr/>
        </p:nvSpPr>
        <p:spPr>
          <a:xfrm>
            <a:off x="8299717" y="4533597"/>
            <a:ext cx="15028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Decisions on Services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30C366A-C02C-3043-8051-7E5C1881DF8D}"/>
              </a:ext>
            </a:extLst>
          </p:cNvPr>
          <p:cNvGrpSpPr/>
          <p:nvPr/>
        </p:nvGrpSpPr>
        <p:grpSpPr>
          <a:xfrm>
            <a:off x="104503" y="67418"/>
            <a:ext cx="7288413" cy="3795645"/>
            <a:chOff x="138547" y="2902867"/>
            <a:chExt cx="7288413" cy="3795645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9CF27A31-338C-8B4C-9CEF-4CFB06A88933}"/>
                </a:ext>
              </a:extLst>
            </p:cNvPr>
            <p:cNvSpPr/>
            <p:nvPr/>
          </p:nvSpPr>
          <p:spPr>
            <a:xfrm>
              <a:off x="138547" y="2902867"/>
              <a:ext cx="7288413" cy="3795645"/>
            </a:xfrm>
            <a:prstGeom prst="roundRect">
              <a:avLst/>
            </a:prstGeom>
            <a:noFill/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FD2634-7FBE-9A4E-BACF-4B3BAD4A4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014" y="3675634"/>
              <a:ext cx="959317" cy="9593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D6817B-5D2B-FA42-A7FE-F6A14DF89D06}"/>
                </a:ext>
              </a:extLst>
            </p:cNvPr>
            <p:cNvSpPr txBox="1"/>
            <p:nvPr/>
          </p:nvSpPr>
          <p:spPr>
            <a:xfrm>
              <a:off x="226561" y="3043350"/>
              <a:ext cx="186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Original data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D35E73-4EFF-C24F-9C2A-FCBD3A1B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813" y="4824754"/>
              <a:ext cx="1270000" cy="127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129389-9100-1E41-9B4D-7A64F858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7005" y="4290021"/>
              <a:ext cx="1229360" cy="12293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B5694B-7E0D-3447-A0E7-8E88B48F7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350" y="4382675"/>
              <a:ext cx="1050628" cy="105062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EE0D94-BD9C-DE40-A5C1-B3DC130FED43}"/>
                </a:ext>
              </a:extLst>
            </p:cNvPr>
            <p:cNvSpPr txBox="1"/>
            <p:nvPr/>
          </p:nvSpPr>
          <p:spPr>
            <a:xfrm>
              <a:off x="201610" y="5979257"/>
              <a:ext cx="1649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Domain experts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7F9A18-526E-7E4F-A8EA-8142B34B9FAC}"/>
                </a:ext>
              </a:extLst>
            </p:cNvPr>
            <p:cNvSpPr txBox="1"/>
            <p:nvPr/>
          </p:nvSpPr>
          <p:spPr>
            <a:xfrm>
              <a:off x="1616294" y="5607058"/>
              <a:ext cx="563097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Objective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Identify biases in training data and ways to reduce them, create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unbiased (or less biased) dataset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73ABBE-0855-884E-8325-01B2C68F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0536" y="4388824"/>
              <a:ext cx="1018158" cy="101815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46F6852-2DD1-624C-AEFD-8259FAE93D27}"/>
                </a:ext>
              </a:extLst>
            </p:cNvPr>
            <p:cNvSpPr txBox="1"/>
            <p:nvPr/>
          </p:nvSpPr>
          <p:spPr>
            <a:xfrm>
              <a:off x="1888796" y="3111065"/>
              <a:ext cx="17352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Model of sociotechnical system generating data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3BCD51-5B6C-E346-8DA5-544B03E2AE6A}"/>
                </a:ext>
              </a:extLst>
            </p:cNvPr>
            <p:cNvSpPr txBox="1"/>
            <p:nvPr/>
          </p:nvSpPr>
          <p:spPr>
            <a:xfrm>
              <a:off x="5468188" y="3264032"/>
              <a:ext cx="1372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Debiased dataset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03E806B-0250-C34D-8160-4CCD26624E4B}"/>
                </a:ext>
              </a:extLst>
            </p:cNvPr>
            <p:cNvSpPr txBox="1"/>
            <p:nvPr/>
          </p:nvSpPr>
          <p:spPr>
            <a:xfrm>
              <a:off x="3515912" y="3182402"/>
              <a:ext cx="19979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Simulation to identify bias reduction interventions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A72653D-F650-3D48-B553-A948EB776311}"/>
                </a:ext>
              </a:extLst>
            </p:cNvPr>
            <p:cNvCxnSpPr>
              <a:cxnSpLocks/>
              <a:stCxn id="5" idx="3"/>
              <a:endCxn id="53" idx="1"/>
            </p:cNvCxnSpPr>
            <p:nvPr/>
          </p:nvCxnSpPr>
          <p:spPr>
            <a:xfrm>
              <a:off x="1465331" y="4155293"/>
              <a:ext cx="765205" cy="7426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5D32DC6-F622-494B-8093-45853ED30E79}"/>
                </a:ext>
              </a:extLst>
            </p:cNvPr>
            <p:cNvCxnSpPr>
              <a:cxnSpLocks/>
              <a:stCxn id="8" idx="3"/>
              <a:endCxn id="53" idx="1"/>
            </p:cNvCxnSpPr>
            <p:nvPr/>
          </p:nvCxnSpPr>
          <p:spPr>
            <a:xfrm flipV="1">
              <a:off x="1653813" y="4897903"/>
              <a:ext cx="576723" cy="5618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37926D27-456C-FE48-B5C9-2E8F734E989E}"/>
                </a:ext>
              </a:extLst>
            </p:cNvPr>
            <p:cNvCxnSpPr>
              <a:cxnSpLocks/>
              <a:stCxn id="53" idx="3"/>
              <a:endCxn id="22" idx="1"/>
            </p:cNvCxnSpPr>
            <p:nvPr/>
          </p:nvCxnSpPr>
          <p:spPr>
            <a:xfrm>
              <a:off x="3248694" y="4897903"/>
              <a:ext cx="621656" cy="10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AEB0F1F-9959-7B4B-9C5B-06DC3C37532D}"/>
                </a:ext>
              </a:extLst>
            </p:cNvPr>
            <p:cNvCxnSpPr>
              <a:cxnSpLocks/>
              <a:stCxn id="22" idx="3"/>
              <a:endCxn id="11" idx="1"/>
            </p:cNvCxnSpPr>
            <p:nvPr/>
          </p:nvCxnSpPr>
          <p:spPr>
            <a:xfrm flipV="1">
              <a:off x="4920978" y="4904701"/>
              <a:ext cx="706027" cy="3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9EDD8-BDC2-0D43-A838-DE2C9BE9D514}"/>
              </a:ext>
            </a:extLst>
          </p:cNvPr>
          <p:cNvGrpSpPr/>
          <p:nvPr/>
        </p:nvGrpSpPr>
        <p:grpSpPr>
          <a:xfrm>
            <a:off x="46049" y="4089966"/>
            <a:ext cx="7346866" cy="2657474"/>
            <a:chOff x="132251" y="118144"/>
            <a:chExt cx="7193842" cy="2657474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80B44448-BE09-1F4B-96B2-BB5391BEF0DA}"/>
                </a:ext>
              </a:extLst>
            </p:cNvPr>
            <p:cNvSpPr/>
            <p:nvPr/>
          </p:nvSpPr>
          <p:spPr>
            <a:xfrm>
              <a:off x="189487" y="118144"/>
              <a:ext cx="7136606" cy="2657474"/>
            </a:xfrm>
            <a:prstGeom prst="roundRect">
              <a:avLst/>
            </a:prstGeom>
            <a:noFill/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8FAF74-7E20-9F4B-934B-76FEF49AF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8597" y="889877"/>
              <a:ext cx="878122" cy="8781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BDE40C3-4AC0-7D4E-BEF0-1872E6E17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7760" y="503062"/>
              <a:ext cx="1671320" cy="16713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9BCAB2-EAF0-044E-A957-7F6DC83F7202}"/>
                </a:ext>
              </a:extLst>
            </p:cNvPr>
            <p:cNvSpPr txBox="1"/>
            <p:nvPr/>
          </p:nvSpPr>
          <p:spPr>
            <a:xfrm>
              <a:off x="132251" y="1890789"/>
              <a:ext cx="71318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Objective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Efficiently obtain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fairness annotations from multiple stakeholders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BC47AE-A2CB-9340-A3A5-5562123DDDCE}"/>
                </a:ext>
              </a:extLst>
            </p:cNvPr>
            <p:cNvSpPr txBox="1"/>
            <p:nvPr/>
          </p:nvSpPr>
          <p:spPr>
            <a:xfrm>
              <a:off x="263203" y="158646"/>
              <a:ext cx="1719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Domain experts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0BBBF4F-AB52-5449-AD8B-EB42B31B7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301" y="743421"/>
              <a:ext cx="1167910" cy="116791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59AB5C-8010-6D4A-B2E3-3AD4E12A3D68}"/>
                </a:ext>
              </a:extLst>
            </p:cNvPr>
            <p:cNvSpPr txBox="1"/>
            <p:nvPr/>
          </p:nvSpPr>
          <p:spPr>
            <a:xfrm>
              <a:off x="2056675" y="158646"/>
              <a:ext cx="2502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Model for selecting fairness annotations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D8981C-C3B4-5E4C-95FF-6C0DD474286D}"/>
                </a:ext>
              </a:extLst>
            </p:cNvPr>
            <p:cNvSpPr txBox="1"/>
            <p:nvPr/>
          </p:nvSpPr>
          <p:spPr>
            <a:xfrm>
              <a:off x="4559217" y="122447"/>
              <a:ext cx="2632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Fairness annotations (as pairwise rankings)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60E0276-CD09-E349-AE32-1191B11D10FD}"/>
                </a:ext>
              </a:extLst>
            </p:cNvPr>
            <p:cNvCxnSpPr>
              <a:cxnSpLocks/>
              <a:stCxn id="49" idx="3"/>
              <a:endCxn id="14" idx="1"/>
            </p:cNvCxnSpPr>
            <p:nvPr/>
          </p:nvCxnSpPr>
          <p:spPr>
            <a:xfrm>
              <a:off x="1717211" y="1327376"/>
              <a:ext cx="1041386" cy="15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3B21C0E-A118-8445-B0D2-AABE59470685}"/>
                </a:ext>
              </a:extLst>
            </p:cNvPr>
            <p:cNvCxnSpPr>
              <a:cxnSpLocks/>
              <a:stCxn id="14" idx="3"/>
              <a:endCxn id="39" idx="1"/>
            </p:cNvCxnSpPr>
            <p:nvPr/>
          </p:nvCxnSpPr>
          <p:spPr>
            <a:xfrm>
              <a:off x="3636719" y="1328938"/>
              <a:ext cx="1591041" cy="97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671E20D-93A7-0542-84F8-70454A579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6724" y="2872668"/>
            <a:ext cx="858172" cy="858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DEBE48-7F99-7A46-B221-02ED62B6F1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9668" y="2905421"/>
            <a:ext cx="743411" cy="7434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693D9AC-1755-8641-A158-5CA87C0C0A0A}"/>
              </a:ext>
            </a:extLst>
          </p:cNvPr>
          <p:cNvSpPr txBox="1"/>
          <p:nvPr/>
        </p:nvSpPr>
        <p:spPr>
          <a:xfrm>
            <a:off x="8820775" y="4529441"/>
            <a:ext cx="2795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Objective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Service recommendation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(as a ranking task) under fairness, budget constraints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1FD651C-75DE-5B42-A8F5-AA4AFD3C34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229" y="451033"/>
            <a:ext cx="815678" cy="81567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29A905E-6375-AE4A-9454-BB44EFECC77A}"/>
              </a:ext>
            </a:extLst>
          </p:cNvPr>
          <p:cNvSpPr txBox="1"/>
          <p:nvPr/>
        </p:nvSpPr>
        <p:spPr>
          <a:xfrm>
            <a:off x="10055565" y="490138"/>
            <a:ext cx="213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Budget constraints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7D91BF6-303A-9749-9DCB-76536DA8DF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9866" y="2367945"/>
            <a:ext cx="1919763" cy="191976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B25C3E5-5265-394B-9E03-8F7D391F6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6724" y="3774265"/>
            <a:ext cx="858172" cy="85817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84E900D-EB37-3449-AFB5-D8B8A9141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9668" y="3807018"/>
            <a:ext cx="743411" cy="7434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F4567F1-E405-8B45-B436-1A7B9DD023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6685" y="1965241"/>
            <a:ext cx="858172" cy="85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6C4AAC9-0A74-CE42-913A-4675E6DC1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9629" y="1997994"/>
            <a:ext cx="743411" cy="743411"/>
          </a:xfrm>
          <a:prstGeom prst="rect">
            <a:avLst/>
          </a:prstGeom>
        </p:spPr>
      </p:pic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9E27F736-4AC4-D941-AF14-697153F07475}"/>
              </a:ext>
            </a:extLst>
          </p:cNvPr>
          <p:cNvCxnSpPr>
            <a:cxnSpLocks/>
            <a:stCxn id="39" idx="3"/>
            <a:endCxn id="55" idx="1"/>
          </p:cNvCxnSpPr>
          <p:nvPr/>
        </p:nvCxnSpPr>
        <p:spPr>
          <a:xfrm flipV="1">
            <a:off x="6956819" y="3327827"/>
            <a:ext cx="1533047" cy="1982717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B42A464B-F30A-6040-BA77-BFB66DB9C362}"/>
              </a:ext>
            </a:extLst>
          </p:cNvPr>
          <p:cNvCxnSpPr>
            <a:cxnSpLocks/>
            <a:stCxn id="11" idx="3"/>
            <a:endCxn id="55" idx="1"/>
          </p:cNvCxnSpPr>
          <p:nvPr/>
        </p:nvCxnSpPr>
        <p:spPr>
          <a:xfrm>
            <a:off x="6822321" y="2069252"/>
            <a:ext cx="1667545" cy="1258575"/>
          </a:xfrm>
          <a:prstGeom prst="bentConnector3">
            <a:avLst>
              <a:gd name="adj1" fmla="val 5431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5BB070F-FCA6-E848-945B-4CC496AA0485}"/>
              </a:ext>
            </a:extLst>
          </p:cNvPr>
          <p:cNvCxnSpPr>
            <a:cxnSpLocks/>
            <a:stCxn id="45" idx="2"/>
            <a:endCxn id="55" idx="0"/>
          </p:cNvCxnSpPr>
          <p:nvPr/>
        </p:nvCxnSpPr>
        <p:spPr>
          <a:xfrm flipH="1">
            <a:off x="9449748" y="1266711"/>
            <a:ext cx="20320" cy="1101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542B6E50-1BCB-7F49-9C8A-1EA94515A91F}"/>
              </a:ext>
            </a:extLst>
          </p:cNvPr>
          <p:cNvSpPr/>
          <p:nvPr/>
        </p:nvSpPr>
        <p:spPr>
          <a:xfrm>
            <a:off x="8128440" y="158646"/>
            <a:ext cx="4003897" cy="6439894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260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9B7E6-C66F-6873-3F18-E8DF3767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1241"/>
            <a:ext cx="7772400" cy="4675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9A4AC-094A-AE64-AF8E-38970ABA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7" y="306085"/>
            <a:ext cx="65659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5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D175C-E252-F823-23C4-2C9CD090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3" y="460881"/>
            <a:ext cx="11702008" cy="59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835AE-CBAE-B136-C763-920531A63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0F370-FEEE-DADE-D5D3-20A8B95A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31" y="141499"/>
            <a:ext cx="6289382" cy="6267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43C0E-8BE0-B8AF-75DB-7A1CA6E6B73B}"/>
              </a:ext>
            </a:extLst>
          </p:cNvPr>
          <p:cNvSpPr txBox="1"/>
          <p:nvPr/>
        </p:nvSpPr>
        <p:spPr>
          <a:xfrm>
            <a:off x="-102741" y="2642334"/>
            <a:ext cx="5816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2027689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A703F-2ED2-E7AA-E15C-1CBD64C8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39"/>
            <a:ext cx="11210725" cy="292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242B5-ABB7-0F19-CEA0-A80D04E8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49" y="2906477"/>
            <a:ext cx="3917978" cy="3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5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9A42E-A2E2-87FB-492C-6BEDFB37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42" y="615807"/>
            <a:ext cx="10387173" cy="56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71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5172F-D7CD-62F7-115B-1638263F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638" y="113016"/>
            <a:ext cx="7000723" cy="62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3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361EA-CF10-0178-1399-7813C2D87E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3" name="Google Shape;493;geaed67ee57_0_171">
            <a:extLst>
              <a:ext uri="{FF2B5EF4-FFF2-40B4-BE49-F238E27FC236}">
                <a16:creationId xmlns:a16="http://schemas.microsoft.com/office/drawing/2014/main" id="{CA6C582A-6872-E8EF-E987-D61F47DB32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7340" y="305266"/>
            <a:ext cx="8222617" cy="5066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357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17CCA-E533-DADE-9B9C-7043EBF66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78B0C-DB40-7B9B-ABC6-DE0DC649FA64}"/>
              </a:ext>
            </a:extLst>
          </p:cNvPr>
          <p:cNvSpPr txBox="1"/>
          <p:nvPr/>
        </p:nvSpPr>
        <p:spPr>
          <a:xfrm>
            <a:off x="1366463" y="1512177"/>
            <a:ext cx="9174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blame these people? Why (not)?</a:t>
            </a:r>
          </a:p>
        </p:txBody>
      </p:sp>
    </p:spTree>
    <p:extLst>
      <p:ext uri="{BB962C8B-B14F-4D97-AF65-F5344CB8AC3E}">
        <p14:creationId xmlns:p14="http://schemas.microsoft.com/office/powerpoint/2010/main" val="90470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6B505-BE27-6539-F6D6-D88D207D7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099616F-E068-104A-D678-4FACED33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77274"/>
            <a:ext cx="7772400" cy="43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0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C61EF0-39EB-7545-B715-8F2DFFBF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you blame? Why?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9484CA-EB23-0F41-A702-A7D8642D0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The girl?</a:t>
            </a:r>
          </a:p>
          <a:p>
            <a:r>
              <a:rPr lang="en-US" sz="3200" dirty="0"/>
              <a:t>The dad?</a:t>
            </a:r>
          </a:p>
          <a:p>
            <a:r>
              <a:rPr lang="en-US" sz="3200" dirty="0"/>
              <a:t>The uncle?</a:t>
            </a:r>
          </a:p>
          <a:p>
            <a:r>
              <a:rPr lang="en-US" sz="3200" dirty="0"/>
              <a:t>The case worker?</a:t>
            </a:r>
          </a:p>
          <a:p>
            <a:r>
              <a:rPr lang="en-US" sz="3200" dirty="0"/>
              <a:t>The county supervisor?</a:t>
            </a:r>
          </a:p>
          <a:p>
            <a:r>
              <a:rPr lang="en-US" sz="3200" dirty="0"/>
              <a:t>The state supervisor?</a:t>
            </a:r>
          </a:p>
          <a:p>
            <a:r>
              <a:rPr lang="en-US" sz="3200" dirty="0"/>
              <a:t>The drug companies?</a:t>
            </a:r>
          </a:p>
          <a:p>
            <a:r>
              <a:rPr lang="en-US" sz="3200" dirty="0"/>
              <a:t>The state budget committee?</a:t>
            </a:r>
          </a:p>
          <a:p>
            <a:r>
              <a:rPr lang="en-US" sz="3200" dirty="0"/>
              <a:t>The US government?</a:t>
            </a:r>
          </a:p>
          <a:p>
            <a:r>
              <a:rPr lang="en-US" sz="3200" dirty="0"/>
              <a:t>…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D4ED-C99C-BA4F-93DD-9F7FF7D1B6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117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4AC66-88E8-67FC-FEFF-B12736555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62639-1B87-CA40-F406-8A2A64EA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07" y="53823"/>
            <a:ext cx="9173966" cy="5420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FE54AF-2D8B-E4FC-39A7-663D1C889AD6}"/>
              </a:ext>
            </a:extLst>
          </p:cNvPr>
          <p:cNvSpPr txBox="1"/>
          <p:nvPr/>
        </p:nvSpPr>
        <p:spPr>
          <a:xfrm>
            <a:off x="109528" y="5284611"/>
            <a:ext cx="1047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 and Sunday</a:t>
            </a:r>
          </a:p>
        </p:txBody>
      </p:sp>
    </p:spTree>
    <p:extLst>
      <p:ext uri="{BB962C8B-B14F-4D97-AF65-F5344CB8AC3E}">
        <p14:creationId xmlns:p14="http://schemas.microsoft.com/office/powerpoint/2010/main" val="417540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D6F4D-18CF-5043-3B21-473864BF3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781C7-4C1A-3EBF-6BB0-42E30841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2" y="328357"/>
            <a:ext cx="11225930" cy="2753890"/>
          </a:xfrm>
          <a:prstGeom prst="rect">
            <a:avLst/>
          </a:prstGeom>
        </p:spPr>
      </p:pic>
      <p:pic>
        <p:nvPicPr>
          <p:cNvPr id="1030" name="Picture 6" descr="Horses | The Ol Razzle Dazzle | Know Your Meme">
            <a:extLst>
              <a:ext uri="{FF2B5EF4-FFF2-40B4-BE49-F238E27FC236}">
                <a16:creationId xmlns:a16="http://schemas.microsoft.com/office/drawing/2014/main" id="{61BB6D24-B533-D72B-0699-E3B27261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21" y="2342506"/>
            <a:ext cx="4039750" cy="39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C1236-8A7D-FFEB-DC60-B16A61DF88A1}"/>
              </a:ext>
            </a:extLst>
          </p:cNvPr>
          <p:cNvSpPr txBox="1"/>
          <p:nvPr/>
        </p:nvSpPr>
        <p:spPr>
          <a:xfrm>
            <a:off x="1383524" y="3725040"/>
            <a:ext cx="550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34844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C18F6-8A17-D536-DC8E-6773054575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925FB-206A-A18C-855A-1B6204548D5E}"/>
              </a:ext>
            </a:extLst>
          </p:cNvPr>
          <p:cNvSpPr txBox="1"/>
          <p:nvPr/>
        </p:nvSpPr>
        <p:spPr>
          <a:xfrm>
            <a:off x="1982912" y="2475116"/>
            <a:ext cx="84208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What is child welfare?</a:t>
            </a:r>
          </a:p>
        </p:txBody>
      </p:sp>
    </p:spTree>
    <p:extLst>
      <p:ext uri="{BB962C8B-B14F-4D97-AF65-F5344CB8AC3E}">
        <p14:creationId xmlns:p14="http://schemas.microsoft.com/office/powerpoint/2010/main" val="7469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F0972-8F82-7506-AE33-A4D0B6FEBA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9245E-5E2A-544A-B087-E74260750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63" y="492211"/>
            <a:ext cx="10270891" cy="4367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43981-8557-A226-3F0A-963F8BB5E6C2}"/>
              </a:ext>
            </a:extLst>
          </p:cNvPr>
          <p:cNvSpPr txBox="1"/>
          <p:nvPr/>
        </p:nvSpPr>
        <p:spPr>
          <a:xfrm>
            <a:off x="277402" y="5681878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www.childwelfare.gov</a:t>
            </a:r>
            <a:r>
              <a:rPr lang="en-US" dirty="0"/>
              <a:t>/</a:t>
            </a:r>
            <a:r>
              <a:rPr lang="en-US" dirty="0" err="1"/>
              <a:t>pubpdfs</a:t>
            </a:r>
            <a:r>
              <a:rPr lang="en-US" dirty="0"/>
              <a:t>/</a:t>
            </a:r>
            <a:r>
              <a:rPr lang="en-US" dirty="0" err="1"/>
              <a:t>cw_educators.pdf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0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7578FE-EFEF-28BF-E5E8-327890ACFD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Creating an Effective Child Welfare System | Manhattan Institute">
            <a:extLst>
              <a:ext uri="{FF2B5EF4-FFF2-40B4-BE49-F238E27FC236}">
                <a16:creationId xmlns:a16="http://schemas.microsoft.com/office/drawing/2014/main" id="{B36C3350-DFD0-5C8C-5AE4-4A6DED1A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15" y="433102"/>
            <a:ext cx="8828498" cy="54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4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C18F6-8A17-D536-DC8E-6773054575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925FB-206A-A18C-855A-1B6204548D5E}"/>
              </a:ext>
            </a:extLst>
          </p:cNvPr>
          <p:cNvSpPr txBox="1"/>
          <p:nvPr/>
        </p:nvSpPr>
        <p:spPr>
          <a:xfrm>
            <a:off x="2373331" y="2043603"/>
            <a:ext cx="7756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is it like to be in the child welfare system?</a:t>
            </a:r>
          </a:p>
        </p:txBody>
      </p:sp>
    </p:spTree>
    <p:extLst>
      <p:ext uri="{BB962C8B-B14F-4D97-AF65-F5344CB8AC3E}">
        <p14:creationId xmlns:p14="http://schemas.microsoft.com/office/powerpoint/2010/main" val="28873830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_pres" id="{40A81E82-30C6-5B44-90ED-89E37171CDFA}" vid="{0A44E2B1-83CE-BE4C-9993-1082FC26909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761</Words>
  <Application>Microsoft Macintosh PowerPoint</Application>
  <PresentationFormat>Widescreen</PresentationFormat>
  <Paragraphs>126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Futura Medium</vt:lpstr>
      <vt:lpstr>Helvetica Neue</vt:lpstr>
      <vt:lpstr>Menlo</vt:lpstr>
      <vt:lpstr>Noto Sans Symbols</vt:lpstr>
      <vt:lpstr>Poppins Medium</vt:lpstr>
      <vt:lpstr>Wingdings</vt:lpstr>
      <vt:lpstr>1_Office Theme</vt:lpstr>
      <vt:lpstr>Office Theme</vt:lpstr>
      <vt:lpstr>2_Office Theme</vt:lpstr>
      <vt:lpstr>3_Office Theme</vt:lpstr>
      <vt:lpstr>PowerPoint Presentation</vt:lpstr>
      <vt:lpstr>How foster care affected me and my outlooks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Where’s the white supremacy part?</vt:lpstr>
      <vt:lpstr>Why are Black families over-represented?</vt:lpstr>
      <vt:lpstr>Why are Black youth over-represented?</vt:lpstr>
      <vt:lpstr>PowerPoint Presentation</vt:lpstr>
      <vt:lpstr>PowerPoint Presentation</vt:lpstr>
      <vt:lpstr>PowerPoint Presentation</vt:lpstr>
      <vt:lpstr>Why are Black families over-represented?</vt:lpstr>
      <vt:lpstr>PowerPoint Presentation</vt:lpstr>
      <vt:lpstr>PowerPoint Presentation</vt:lpstr>
      <vt:lpstr>PowerPoint Presentation</vt:lpstr>
      <vt:lpstr>PowerPoint Presentation</vt:lpstr>
      <vt:lpstr>General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do you blame? Why?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phrase for today: James Baldwin</dc:title>
  <dc:creator>Atri Rudra</dc:creator>
  <cp:lastModifiedBy>Atri Rudra</cp:lastModifiedBy>
  <cp:revision>10</cp:revision>
  <dcterms:created xsi:type="dcterms:W3CDTF">2023-04-25T23:37:57Z</dcterms:created>
  <dcterms:modified xsi:type="dcterms:W3CDTF">2023-05-02T14:57:16Z</dcterms:modified>
</cp:coreProperties>
</file>