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81" r:id="rId2"/>
    <p:sldId id="280" r:id="rId3"/>
    <p:sldId id="271" r:id="rId4"/>
    <p:sldId id="279" r:id="rId5"/>
    <p:sldId id="270" r:id="rId6"/>
    <p:sldId id="272" r:id="rId7"/>
    <p:sldId id="256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8155"/>
    <a:srgbClr val="0E8B5C"/>
    <a:srgbClr val="058E7C"/>
    <a:srgbClr val="009A88"/>
    <a:srgbClr val="00A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/>
    <p:restoredTop sz="93342"/>
  </p:normalViewPr>
  <p:slideViewPr>
    <p:cSldViewPr snapToGrid="0">
      <p:cViewPr varScale="1">
        <p:scale>
          <a:sx n="122" d="100"/>
          <a:sy n="122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C3433-A7C8-BD48-8CBB-8AD16978B0AA}" type="datetimeFigureOut">
              <a:rPr lang="en-US" smtClean="0"/>
              <a:t>5/8/23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3BDA3-9E09-724A-A584-B3042E827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2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 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nnsans"/>
              </a:rPr>
              <a:t>• Roberta A. Drury, 32, of Buffalo </a:t>
            </a: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cnnsans"/>
              </a:rPr>
              <a:t>•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nnsans"/>
              </a:rPr>
              <a:t>Margus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nnsans"/>
              </a:rPr>
              <a:t> D. Morrison, 52, of Buffalo</a:t>
            </a: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cnnsans"/>
              </a:rPr>
              <a:t>• Andre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nnsans"/>
              </a:rPr>
              <a:t>Mackniel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nnsans"/>
              </a:rPr>
              <a:t>, 53, of Auburn, New York</a:t>
            </a: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cnnsans"/>
              </a:rPr>
              <a:t>• Aaron Salter, 55, of Lockport, New York</a:t>
            </a: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cnnsans"/>
              </a:rPr>
              <a:t>• Geraldine Talley, 62, of Buffalo</a:t>
            </a: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cnnsans"/>
              </a:rPr>
              <a:t>• Celestine Chaney, 65, of Buffalo</a:t>
            </a: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cnnsans"/>
              </a:rPr>
              <a:t>• Heyward Patterson, 67, of Buffalo </a:t>
            </a: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cnnsans"/>
              </a:rPr>
              <a:t>• Katherine Massey, 72, of Buffalo</a:t>
            </a: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cnnsans"/>
              </a:rPr>
              <a:t>• Pearl Young, 77, of Buffalo</a:t>
            </a: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cnnsans"/>
              </a:rPr>
              <a:t>• Ruth Whitfield, 86, of Buffalo</a:t>
            </a: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cnnsans"/>
              </a:rPr>
              <a:t>• Zaire Goodman, 20, of Buffalo, was treated and released from hospital </a:t>
            </a: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cnnsans"/>
              </a:rPr>
              <a:t>• Jennifer Warrington, 50, of Tonawanda, New York, was treated and released from hospital</a:t>
            </a: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cnnsans"/>
              </a:rPr>
              <a:t>• Christopher Braden, 55, of Lackawanna, New York, had non-life-threatening injuries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3BDA3-9E09-724A-A584-B3042E8275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42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for feedback.  Black diasporic tradition….offers a rich font of inspiration for building a better world under adversity.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8B4B9-A806-714E-BE32-04AC4F5492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6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B8D6C-4AB3-6644-BC89-7DE3ACC2EB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7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D202D-BCFC-B44D-5EBC-790218FCF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8A2B3-CB6D-318C-BDA3-B67AF9332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A16E8-8BA4-3821-A275-CF713EDCF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1960-8AAE-1B43-B987-A1F09FFE4F88}" type="datetimeFigureOut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363EB-30F7-41D1-D2B7-2E9317C31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80414-C610-DE35-253E-42DC8F994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3F2D-CB80-914D-BF01-9C6B40FEF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2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15040-0BA2-643D-FD39-1F2C8D6AA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C25995-74F6-04D5-D659-65EE6375D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FBE1-7C73-AFC1-0D94-A1829BE25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1960-8AAE-1B43-B987-A1F09FFE4F88}" type="datetimeFigureOut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D5FCB-8B24-811B-FD9B-23D17CA9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AC49B-FC61-CDDD-4514-ECA00D69C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3F2D-CB80-914D-BF01-9C6B40FEF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4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4D9A79-98FA-8C15-FF5F-A14B412C34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B47801-461A-2185-9A21-D5023EB83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52D0F-C1FC-250A-C668-CABD6955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1960-8AAE-1B43-B987-A1F09FFE4F88}" type="datetimeFigureOut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82AAD-D864-F42A-4110-E03623388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06575-4117-5B2A-A1CE-00FE3AC5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3F2D-CB80-914D-BF01-9C6B40FEF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3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8F776-300D-8ECD-AD6B-61158982F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EAC6D-21CA-09FD-63B6-DF9855F35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67927-E239-D25C-3C05-E15FA1129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1960-8AAE-1B43-B987-A1F09FFE4F88}" type="datetimeFigureOut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25DFA-FEDB-9DFB-38CE-EC84DD96A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7589F-B014-0E86-B2B9-6BB5E92D3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3F2D-CB80-914D-BF01-9C6B40FEF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4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77806-F6ED-D851-0AA1-9E215A59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E0CED-59B1-64AC-015D-BDBF85B28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10336-0E8F-82BD-9341-C35A9713A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1960-8AAE-1B43-B987-A1F09FFE4F88}" type="datetimeFigureOut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2B2B7-BB62-000D-ADC3-ED4DD7B9A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1D98-8B71-1938-888B-4692090A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3F2D-CB80-914D-BF01-9C6B40FEF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6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CEEE0-F1AC-0F8E-9D65-FCEEE0058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8B0C-8B83-5F11-6C4F-9A0C8D1F9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B7C3D-1B45-038D-63DC-4FA453797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66160-38C9-90F9-8E0D-7D29EF710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1960-8AAE-1B43-B987-A1F09FFE4F88}" type="datetimeFigureOut">
              <a:rPr lang="en-US" smtClean="0"/>
              <a:t>5/8/23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B66F0-B7C6-6527-0CDD-437440F78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87CF9-16F4-997A-9C66-11171615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3F2D-CB80-914D-BF01-9C6B40FEF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6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2457F-E9F1-FBAD-152C-569E97577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B31EB-C924-1357-CB4D-4DF51469D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55CF1-C4A1-7F0F-22A1-EC0D6DF20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70E50-EDBE-8B47-8AC6-0DAE4CCEC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0620A8-0060-8E54-3901-8400D998D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D34745-6CC3-E7CE-964C-1B222A2F2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1960-8AAE-1B43-B987-A1F09FFE4F88}" type="datetimeFigureOut">
              <a:rPr lang="en-US" smtClean="0"/>
              <a:t>5/8/23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D539AF-29A0-EE7A-8F06-A1D0B908A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4D8211-AD92-7EA5-CF86-3749EFF1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3F2D-CB80-914D-BF01-9C6B40FEF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F7753-EE1D-94B4-BF9D-709962F3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9C87EE-2445-2386-94A8-7E516C6B6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1960-8AAE-1B43-B987-A1F09FFE4F88}" type="datetimeFigureOut">
              <a:rPr lang="en-US" smtClean="0"/>
              <a:t>5/8/23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260AEF-5A2B-13D6-11EE-8668E0718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2C7560-A1E8-D034-797F-FEDE13B0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3F2D-CB80-914D-BF01-9C6B40FEF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8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D0AF91-96F7-44A7-BBCE-05D3DA45E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1960-8AAE-1B43-B987-A1F09FFE4F88}" type="datetimeFigureOut">
              <a:rPr lang="en-US" smtClean="0"/>
              <a:t>5/8/23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622277-A6CA-11DA-2145-7C8B64B76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62A96-6EEB-15EB-6CAC-A1C6613C1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3F2D-CB80-914D-BF01-9C6B40FEF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4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1708C-9C83-5594-CAC2-730FFD01F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DC9B5-FA30-0B0D-1C90-C63EB0F99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7F052-E1D9-FA26-00E7-DE9866EF1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6DA50-D666-AF14-3AF6-E51EFA242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1960-8AAE-1B43-B987-A1F09FFE4F88}" type="datetimeFigureOut">
              <a:rPr lang="en-US" smtClean="0"/>
              <a:t>5/8/23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0C89D-6D1B-BABB-EBD5-3AFCD25F5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2A981-2FA1-4F9E-5CBE-77DCE056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3F2D-CB80-914D-BF01-9C6B40FEF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AF45C-5797-DF3F-FCB8-43106F98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150964-64B9-CCA4-DC94-EF49358938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16F08-B805-5421-88C9-E1870852B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4D384-250B-B074-B130-0CDFC16D7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1960-8AAE-1B43-B987-A1F09FFE4F88}" type="datetimeFigureOut">
              <a:rPr lang="en-US" smtClean="0"/>
              <a:t>5/8/23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C9F2A-D308-C994-915F-A15F86D6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30AAB-5645-36AC-D5B7-1D994AE75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3F2D-CB80-914D-BF01-9C6B40FEF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9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492D32-CA17-F24A-0D52-CA6CCDE82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FE820-9E8F-B372-E784-5EE54BC7E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982CF-456E-689D-F782-145188974B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A1960-8AAE-1B43-B987-A1F09FFE4F88}" type="datetimeFigureOut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639CF-5418-425F-6BB9-0A960464B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A47E8-BE1F-527C-B9EC-9159FFB70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B3F2D-CB80-914D-BF01-9C6B40FEF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6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FA4275-A9F9-820F-D9BB-173BBA131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403860"/>
            <a:ext cx="777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kota Access pipeline: the who, what and why of the Standing Rock protests  | North Dakota | The Guardian">
            <a:extLst>
              <a:ext uri="{FF2B5EF4-FFF2-40B4-BE49-F238E27FC236}">
                <a16:creationId xmlns:a16="http://schemas.microsoft.com/office/drawing/2014/main" id="{35F732CC-8A99-27AF-2637-C84D09122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" y="548640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lack Lives Matter in the UK: 'We're still not being heard' - BBC News">
            <a:extLst>
              <a:ext uri="{FF2B5EF4-FFF2-40B4-BE49-F238E27FC236}">
                <a16:creationId xmlns:a16="http://schemas.microsoft.com/office/drawing/2014/main" id="{97956EF4-7B0A-862F-2B9F-B5064CA34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440" y="54864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amilies Belong Together | National Domestic Workers Alliance">
            <a:extLst>
              <a:ext uri="{FF2B5EF4-FFF2-40B4-BE49-F238E27FC236}">
                <a16:creationId xmlns:a16="http://schemas.microsoft.com/office/drawing/2014/main" id="{26D014E4-7631-8535-4572-0A928013E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15" y="4001919"/>
            <a:ext cx="6389370" cy="285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021E3C-F66C-ADA7-8373-3F92DC3FAAD9}"/>
              </a:ext>
            </a:extLst>
          </p:cNvPr>
          <p:cNvSpPr txBox="1"/>
          <p:nvPr/>
        </p:nvSpPr>
        <p:spPr>
          <a:xfrm>
            <a:off x="308610" y="4652010"/>
            <a:ext cx="1952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Acknowledge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B1604-59FE-F42E-81CE-85CFAD70CEEA}"/>
              </a:ext>
            </a:extLst>
          </p:cNvPr>
          <p:cNvSpPr txBox="1"/>
          <p:nvPr/>
        </p:nvSpPr>
        <p:spPr>
          <a:xfrm>
            <a:off x="9886950" y="4754880"/>
            <a:ext cx="1744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And commit</a:t>
            </a:r>
          </a:p>
        </p:txBody>
      </p:sp>
    </p:spTree>
    <p:extLst>
      <p:ext uri="{BB962C8B-B14F-4D97-AF65-F5344CB8AC3E}">
        <p14:creationId xmlns:p14="http://schemas.microsoft.com/office/powerpoint/2010/main" val="427711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20220517-Buffalo Shooting victims">
            <a:extLst>
              <a:ext uri="{FF2B5EF4-FFF2-40B4-BE49-F238E27FC236}">
                <a16:creationId xmlns:a16="http://schemas.microsoft.com/office/drawing/2014/main" id="{64BE0B0A-BF66-7100-016D-3029DFCE1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75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F6C154-2312-559E-D012-77E47AA5110B}"/>
              </a:ext>
            </a:extLst>
          </p:cNvPr>
          <p:cNvSpPr txBox="1"/>
          <p:nvPr/>
        </p:nvSpPr>
        <p:spPr>
          <a:xfrm>
            <a:off x="998483" y="1019503"/>
            <a:ext cx="509751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The impossible interests me because everything possible has been done and the world didn’t change.			</a:t>
            </a:r>
            <a:r>
              <a:rPr lang="en-US" sz="2000" dirty="0"/>
              <a:t>					</a:t>
            </a:r>
            <a:r>
              <a:rPr lang="en-US" sz="2400" dirty="0"/>
              <a:t>-Sun 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173BD1-5553-7EF3-6469-214589590BE3}"/>
              </a:ext>
            </a:extLst>
          </p:cNvPr>
          <p:cNvSpPr txBox="1"/>
          <p:nvPr/>
        </p:nvSpPr>
        <p:spPr>
          <a:xfrm>
            <a:off x="1346662" y="3956859"/>
            <a:ext cx="593528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800" b="1" i="1" dirty="0"/>
              <a:t>You have to act as if it were possible to radically transform the world. And you have to do it all the time.</a:t>
            </a:r>
          </a:p>
          <a:p>
            <a:r>
              <a:rPr lang="en-US" i="1" dirty="0"/>
              <a:t>  </a:t>
            </a:r>
          </a:p>
          <a:p>
            <a:r>
              <a:rPr lang="en-US" dirty="0"/>
              <a:t>				</a:t>
            </a:r>
            <a:r>
              <a:rPr lang="en-US" sz="2400" dirty="0"/>
              <a:t>-Angela Davis</a:t>
            </a:r>
          </a:p>
          <a:p>
            <a:r>
              <a:rPr lang="en-US" dirty="0"/>
              <a:t>							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0B8E27-EB7F-F636-67E6-46D2A6D3E948}"/>
              </a:ext>
            </a:extLst>
          </p:cNvPr>
          <p:cNvSpPr txBox="1"/>
          <p:nvPr/>
        </p:nvSpPr>
        <p:spPr>
          <a:xfrm>
            <a:off x="7281949" y="2447663"/>
            <a:ext cx="44722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The impossible is the least that we can demand.</a:t>
            </a:r>
          </a:p>
          <a:p>
            <a:r>
              <a:rPr lang="en-US" dirty="0"/>
              <a:t>		-</a:t>
            </a:r>
            <a:r>
              <a:rPr lang="en-US" sz="2400" dirty="0"/>
              <a:t>James Baldwin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07E9ED-9CA8-144F-189C-49D012B00119}"/>
              </a:ext>
            </a:extLst>
          </p:cNvPr>
          <p:cNvSpPr txBox="1"/>
          <p:nvPr/>
        </p:nvSpPr>
        <p:spPr>
          <a:xfrm>
            <a:off x="6799811" y="864524"/>
            <a:ext cx="4954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accent1"/>
                </a:solidFill>
              </a:rPr>
              <a:t>Why the Impossible? </a:t>
            </a:r>
          </a:p>
          <a:p>
            <a:r>
              <a:rPr lang="en-US" sz="2800" b="1" i="1" dirty="0">
                <a:solidFill>
                  <a:schemeClr val="accent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064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F760E9-3FBB-3C41-B738-3A4BFB247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7772400" cy="5181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26A82F-925B-7A59-6088-6E607510E5C8}"/>
              </a:ext>
            </a:extLst>
          </p:cNvPr>
          <p:cNvSpPr txBox="1"/>
          <p:nvPr/>
        </p:nvSpPr>
        <p:spPr>
          <a:xfrm>
            <a:off x="8389620" y="1"/>
            <a:ext cx="380238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088155"/>
                </a:solidFill>
              </a:rPr>
              <a:t>B</a:t>
            </a:r>
            <a:r>
              <a:rPr lang="en-US" sz="3200" b="1" dirty="0">
                <a:solidFill>
                  <a:srgbClr val="088155"/>
                </a:solidFill>
              </a:rPr>
              <a:t>uild True Collaboration</a:t>
            </a:r>
          </a:p>
          <a:p>
            <a:endParaRPr lang="en-US" sz="3200" b="1" dirty="0">
              <a:solidFill>
                <a:schemeClr val="accent4"/>
              </a:solidFill>
            </a:endParaRPr>
          </a:p>
          <a:p>
            <a:r>
              <a:rPr lang="en-US" sz="4400" b="1" u="sng" dirty="0">
                <a:solidFill>
                  <a:schemeClr val="accent2"/>
                </a:solidFill>
              </a:rPr>
              <a:t>E</a:t>
            </a:r>
            <a:r>
              <a:rPr lang="en-US" sz="3200" b="1" dirty="0">
                <a:solidFill>
                  <a:schemeClr val="accent2"/>
                </a:solidFill>
              </a:rPr>
              <a:t>nhance Collective Unlearning</a:t>
            </a:r>
          </a:p>
          <a:p>
            <a:endParaRPr lang="en-US" sz="3200" b="1" dirty="0">
              <a:solidFill>
                <a:schemeClr val="accent2"/>
              </a:solidFill>
            </a:endParaRPr>
          </a:p>
          <a:p>
            <a:r>
              <a:rPr lang="en-US" sz="4400" b="1" u="sng" dirty="0">
                <a:solidFill>
                  <a:schemeClr val="accent3"/>
                </a:solidFill>
              </a:rPr>
              <a:t>N</a:t>
            </a:r>
            <a:r>
              <a:rPr lang="en-US" sz="3200" b="1" dirty="0">
                <a:solidFill>
                  <a:schemeClr val="accent3"/>
                </a:solidFill>
              </a:rPr>
              <a:t>urture Critical Imagining</a:t>
            </a:r>
          </a:p>
          <a:p>
            <a:endParaRPr lang="en-US" sz="3200" b="1" dirty="0">
              <a:solidFill>
                <a:schemeClr val="accent3"/>
              </a:solidFill>
            </a:endParaRPr>
          </a:p>
          <a:p>
            <a:r>
              <a:rPr lang="en-US" sz="4400" b="1" u="sng" dirty="0">
                <a:solidFill>
                  <a:srgbClr val="0070C0"/>
                </a:solidFill>
              </a:rPr>
              <a:t>D</a:t>
            </a:r>
            <a:r>
              <a:rPr lang="en-US" sz="3200" b="1" dirty="0">
                <a:solidFill>
                  <a:srgbClr val="0070C0"/>
                </a:solidFill>
              </a:rPr>
              <a:t>iscover Purpose Through Justice Work</a:t>
            </a:r>
          </a:p>
        </p:txBody>
      </p:sp>
    </p:spTree>
    <p:extLst>
      <p:ext uri="{BB962C8B-B14F-4D97-AF65-F5344CB8AC3E}">
        <p14:creationId xmlns:p14="http://schemas.microsoft.com/office/powerpoint/2010/main" val="2689947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A61E23-0C33-0D79-DCE4-9F7F4BD57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0927" y="1213659"/>
            <a:ext cx="3181082" cy="1508718"/>
          </a:xfrm>
        </p:spPr>
        <p:txBody>
          <a:bodyPr>
            <a:noAutofit/>
          </a:bodyPr>
          <a:lstStyle/>
          <a:p>
            <a:r>
              <a:rPr lang="en-US" sz="3200" dirty="0"/>
              <a:t>Rage Against the Machine (HIS)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F9282B9-B507-C229-3352-3E68CEA81F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34843" y="2984330"/>
            <a:ext cx="1995054" cy="2910534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284FEE-B453-79DC-F6D3-B01E32C31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3039" y="1496292"/>
            <a:ext cx="3766892" cy="1488038"/>
          </a:xfrm>
        </p:spPr>
        <p:txBody>
          <a:bodyPr>
            <a:noAutofit/>
          </a:bodyPr>
          <a:lstStyle/>
          <a:p>
            <a:r>
              <a:rPr lang="en-US" sz="3200" dirty="0"/>
              <a:t>Machine Learning and Society (CSE)</a:t>
            </a:r>
          </a:p>
        </p:txBody>
      </p:sp>
      <p:pic>
        <p:nvPicPr>
          <p:cNvPr id="14" name="Picture 2" descr="2018 - Another big year for machine learning? Utopia that is also a Dystopia .">
            <a:extLst>
              <a:ext uri="{FF2B5EF4-FFF2-40B4-BE49-F238E27FC236}">
                <a16:creationId xmlns:a16="http://schemas.microsoft.com/office/drawing/2014/main" id="{0C641D6E-13C4-468A-3979-2F81529952A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433" y="3540851"/>
            <a:ext cx="2508896" cy="1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eft Arrow 14">
            <a:extLst>
              <a:ext uri="{FF2B5EF4-FFF2-40B4-BE49-F238E27FC236}">
                <a16:creationId xmlns:a16="http://schemas.microsoft.com/office/drawing/2014/main" id="{B1FB3850-37A2-1643-406F-C9C7758C3950}"/>
              </a:ext>
            </a:extLst>
          </p:cNvPr>
          <p:cNvSpPr/>
          <p:nvPr/>
        </p:nvSpPr>
        <p:spPr>
          <a:xfrm>
            <a:off x="7067454" y="3639886"/>
            <a:ext cx="748145" cy="4697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8C2FA7E0-9126-3CF7-6711-84EB1E959ACD}"/>
              </a:ext>
            </a:extLst>
          </p:cNvPr>
          <p:cNvSpPr/>
          <p:nvPr/>
        </p:nvSpPr>
        <p:spPr>
          <a:xfrm rot="10800000">
            <a:off x="3621319" y="3679697"/>
            <a:ext cx="840972" cy="4559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49E8FE-C4A1-63B6-E10E-188BA1C46C0A}"/>
              </a:ext>
            </a:extLst>
          </p:cNvPr>
          <p:cNvSpPr txBox="1"/>
          <p:nvPr/>
        </p:nvSpPr>
        <p:spPr>
          <a:xfrm>
            <a:off x="4572208" y="2161578"/>
            <a:ext cx="2420914" cy="2376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/>
          </a:p>
          <a:p>
            <a:endParaRPr lang="en-US" sz="3600" b="1" dirty="0"/>
          </a:p>
          <a:p>
            <a:pPr algn="ctr"/>
            <a:r>
              <a:rPr lang="en-US" sz="3600" b="1" dirty="0"/>
              <a:t>Impossible </a:t>
            </a:r>
          </a:p>
          <a:p>
            <a:pPr algn="ctr"/>
            <a:r>
              <a:rPr lang="en-US" sz="3600" b="1" dirty="0"/>
              <a:t>Project</a:t>
            </a:r>
          </a:p>
        </p:txBody>
      </p:sp>
      <p:sp>
        <p:nvSpPr>
          <p:cNvPr id="3" name="Left Arrow 2">
            <a:extLst>
              <a:ext uri="{FF2B5EF4-FFF2-40B4-BE49-F238E27FC236}">
                <a16:creationId xmlns:a16="http://schemas.microsoft.com/office/drawing/2014/main" id="{71078739-36CD-2BB6-6585-3CAA229DF0A4}"/>
              </a:ext>
            </a:extLst>
          </p:cNvPr>
          <p:cNvSpPr/>
          <p:nvPr/>
        </p:nvSpPr>
        <p:spPr>
          <a:xfrm rot="2263761">
            <a:off x="6656216" y="4412645"/>
            <a:ext cx="748145" cy="4697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59322BE7-5BED-AEA8-555A-8855DFB61A9E}"/>
              </a:ext>
            </a:extLst>
          </p:cNvPr>
          <p:cNvSpPr/>
          <p:nvPr/>
        </p:nvSpPr>
        <p:spPr>
          <a:xfrm rot="8553151">
            <a:off x="3938079" y="4537710"/>
            <a:ext cx="748145" cy="4697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46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1A8F3-626E-C03A-25DA-C1DD1B303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7300" y="2766646"/>
            <a:ext cx="4092828" cy="152832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 Rounded MT Bold" panose="020F0704030504030204" pitchFamily="34" charset="77"/>
              </a:rPr>
              <a:t>Impossible Project</a:t>
            </a:r>
          </a:p>
        </p:txBody>
      </p:sp>
      <p:pic>
        <p:nvPicPr>
          <p:cNvPr id="2050" name="Picture 2" descr="Opinion | The New Radicalization of the Internet - The New York Times">
            <a:extLst>
              <a:ext uri="{FF2B5EF4-FFF2-40B4-BE49-F238E27FC236}">
                <a16:creationId xmlns:a16="http://schemas.microsoft.com/office/drawing/2014/main" id="{5F52D9D8-E6FA-7AF0-4FCB-810C561DE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2"/>
            <a:ext cx="336577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w white supremacy and Islamist terrorism strengthen each other online -  The Washington Post">
            <a:extLst>
              <a:ext uri="{FF2B5EF4-FFF2-40B4-BE49-F238E27FC236}">
                <a16:creationId xmlns:a16="http://schemas.microsoft.com/office/drawing/2014/main" id="{1FC76632-FC2C-7FF3-5371-2628AD421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61382"/>
            <a:ext cx="3095317" cy="269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n Explosive Situation: Strategies to Prevent Youth Radicalization">
            <a:extLst>
              <a:ext uri="{FF2B5EF4-FFF2-40B4-BE49-F238E27FC236}">
                <a16:creationId xmlns:a16="http://schemas.microsoft.com/office/drawing/2014/main" id="{AC80FD49-09E2-432C-3F3C-43BFA12A7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9000"/>
            <a:ext cx="37973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8A859074-3CD2-9B68-B7ED-D8CF390D9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770" y="8662"/>
            <a:ext cx="3560418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Open letter to federal leaders: Do not expand anti-terrorism laws in the  name of anti-racism - International Civil Liberties Monitoring Group">
            <a:extLst>
              <a:ext uri="{FF2B5EF4-FFF2-40B4-BE49-F238E27FC236}">
                <a16:creationId xmlns:a16="http://schemas.microsoft.com/office/drawing/2014/main" id="{B8B7E48A-31F7-4FDA-D9F9-AC7F94A2C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4699000"/>
            <a:ext cx="4092828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APP Actions for Anti-Racism | School of Architecture, Planning &amp;  Preservation">
            <a:extLst>
              <a:ext uri="{FF2B5EF4-FFF2-40B4-BE49-F238E27FC236}">
                <a16:creationId xmlns:a16="http://schemas.microsoft.com/office/drawing/2014/main" id="{008EC998-DA19-2CFD-B5AF-496AA3FF0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577" y="8663"/>
            <a:ext cx="3186423" cy="212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Anti-racism Resources | AAMC">
            <a:extLst>
              <a:ext uri="{FF2B5EF4-FFF2-40B4-BE49-F238E27FC236}">
                <a16:creationId xmlns:a16="http://schemas.microsoft.com/office/drawing/2014/main" id="{4F56B278-497D-8012-A1C3-58483DAE9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703" y="-6404"/>
            <a:ext cx="3560418" cy="214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Techno-racism: People of color's new enemy | CNN">
            <a:extLst>
              <a:ext uri="{FF2B5EF4-FFF2-40B4-BE49-F238E27FC236}">
                <a16:creationId xmlns:a16="http://schemas.microsoft.com/office/drawing/2014/main" id="{9F5E2049-5A97-1EC5-B450-0EF2825F5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283" y="2133600"/>
            <a:ext cx="3903717" cy="256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Why Tech Nonprofits Are Building Digital Tools for Racial Equity and Justice  - Non Profit News | Nonprofit Quarterly">
            <a:extLst>
              <a:ext uri="{FF2B5EF4-FFF2-40B4-BE49-F238E27FC236}">
                <a16:creationId xmlns:a16="http://schemas.microsoft.com/office/drawing/2014/main" id="{DA045F54-6108-0DC2-C3E6-259F9190F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173" y="4690337"/>
            <a:ext cx="4370827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31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62DCC-B7D8-CB71-782B-EC30D10A2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Judges</a:t>
            </a:r>
          </a:p>
        </p:txBody>
      </p:sp>
      <p:pic>
        <p:nvPicPr>
          <p:cNvPr id="5" name="Picture 2" descr="siwei lyu image">
            <a:extLst>
              <a:ext uri="{FF2B5EF4-FFF2-40B4-BE49-F238E27FC236}">
                <a16:creationId xmlns:a16="http://schemas.microsoft.com/office/drawing/2014/main" id="{BC64A672-C72A-908E-42A3-4EBB6CDE29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521" y="2385125"/>
            <a:ext cx="3864162" cy="386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r. Crystal Lee">
            <a:extLst>
              <a:ext uri="{FF2B5EF4-FFF2-40B4-BE49-F238E27FC236}">
                <a16:creationId xmlns:a16="http://schemas.microsoft.com/office/drawing/2014/main" id="{4A23ACF7-B999-A58D-B293-902CCB495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480" y="2385125"/>
            <a:ext cx="3864162" cy="386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flections on a shattering year for Black people in Buffalo, New York - UB  Social Work">
            <a:extLst>
              <a:ext uri="{FF2B5EF4-FFF2-40B4-BE49-F238E27FC236}">
                <a16:creationId xmlns:a16="http://schemas.microsoft.com/office/drawing/2014/main" id="{671920AF-637B-7B26-1FD1-EA6369A0C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57" y="2367244"/>
            <a:ext cx="3618675" cy="396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835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4065</TotalTime>
  <Words>289</Words>
  <Application>Microsoft Macintosh PowerPoint</Application>
  <PresentationFormat>Widescreen</PresentationFormat>
  <Paragraphs>44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cnnsans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Impossible Project</vt:lpstr>
      <vt:lpstr>Our Judges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Atri Rudra</cp:lastModifiedBy>
  <cp:revision>10</cp:revision>
  <dcterms:created xsi:type="dcterms:W3CDTF">2023-05-05T15:58:43Z</dcterms:created>
  <dcterms:modified xsi:type="dcterms:W3CDTF">2023-05-09T03:10:39Z</dcterms:modified>
</cp:coreProperties>
</file>