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74" r:id="rId2"/>
    <p:sldId id="256" r:id="rId3"/>
    <p:sldId id="292" r:id="rId4"/>
    <p:sldId id="1010" r:id="rId5"/>
    <p:sldId id="1011" r:id="rId6"/>
    <p:sldId id="1015" r:id="rId7"/>
    <p:sldId id="1013" r:id="rId8"/>
    <p:sldId id="1017" r:id="rId9"/>
    <p:sldId id="1018" r:id="rId10"/>
    <p:sldId id="1019" r:id="rId11"/>
    <p:sldId id="1022" r:id="rId12"/>
    <p:sldId id="1016" r:id="rId13"/>
    <p:sldId id="1014" r:id="rId14"/>
    <p:sldId id="1020" r:id="rId15"/>
    <p:sldId id="257" r:id="rId16"/>
    <p:sldId id="1024" r:id="rId17"/>
    <p:sldId id="10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DAE2F3"/>
    <a:srgbClr val="4372C4"/>
    <a:srgbClr val="DB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091"/>
    <p:restoredTop sz="96405"/>
  </p:normalViewPr>
  <p:slideViewPr>
    <p:cSldViewPr snapToGrid="0" snapToObjects="1">
      <p:cViewPr varScale="1">
        <p:scale>
          <a:sx n="112" d="100"/>
          <a:sy n="112" d="100"/>
        </p:scale>
        <p:origin x="2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FAF05-6EE8-9543-9735-E271BA0B9BD5}" type="datetimeFigureOut">
              <a:rPr lang="en-US" smtClean="0"/>
              <a:t>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95FF8-B552-1648-8997-4A8F1EE4FB89}" type="slidenum">
              <a:rPr lang="en-US" smtClean="0"/>
              <a:t>‹#›</a:t>
            </a:fld>
            <a:endParaRPr lang="en-US"/>
          </a:p>
        </p:txBody>
      </p:sp>
    </p:spTree>
    <p:extLst>
      <p:ext uri="{BB962C8B-B14F-4D97-AF65-F5344CB8AC3E}">
        <p14:creationId xmlns:p14="http://schemas.microsoft.com/office/powerpoint/2010/main" val="169272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tell my students that one of the worst things you can do is to start your talk with an apology, but that is precisely what I’m going to do today.</a:t>
            </a:r>
          </a:p>
          <a:p>
            <a:endParaRPr lang="en-US" dirty="0"/>
          </a:p>
          <a:p>
            <a:r>
              <a:rPr lang="en-US" dirty="0"/>
              <a:t>Covid has been slowly trickling through my family for the last two weeks or so, so there are some threads in this talk that are not as cleanly tied together as I would have hoped. However, the ideas here are ones that I have thought quite a bit about over the past few years, so hopefully you find something in the next 15 minutes that piques your interest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255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6946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48E1-29D8-B545-9988-D99D03007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4A642-52EE-1C4B-971E-6948478B3B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3C7B-81DD-7C4B-8F58-BE4CBA90F05E}"/>
              </a:ext>
            </a:extLst>
          </p:cNvPr>
          <p:cNvSpPr>
            <a:spLocks noGrp="1"/>
          </p:cNvSpPr>
          <p:nvPr>
            <p:ph type="dt" sz="half" idx="10"/>
          </p:nvPr>
        </p:nvSpPr>
        <p:spPr>
          <a:xfrm>
            <a:off x="280982" y="6484940"/>
            <a:ext cx="2743200" cy="365125"/>
          </a:xfrm>
          <a:prstGeom prst="rect">
            <a:avLst/>
          </a:prstGeom>
        </p:spPr>
        <p:txBody>
          <a:bodyPr/>
          <a:lstStyle/>
          <a:p>
            <a:fld id="{91513984-9F27-9E49-9B00-9D22AC5389E4}" type="datetime1">
              <a:rPr lang="en-US" smtClean="0"/>
              <a:t>2/6/23</a:t>
            </a:fld>
            <a:endParaRPr lang="en-US"/>
          </a:p>
        </p:txBody>
      </p:sp>
      <p:sp>
        <p:nvSpPr>
          <p:cNvPr id="5" name="Footer Placeholder 4">
            <a:extLst>
              <a:ext uri="{FF2B5EF4-FFF2-40B4-BE49-F238E27FC236}">
                <a16:creationId xmlns:a16="http://schemas.microsoft.com/office/drawing/2014/main" id="{17846805-0CBF-1047-9BC9-69599AA1C88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DF82FDB1-04A3-0149-84CD-E6723037A3C9}"/>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429290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85370-647C-0B49-9380-1C4975408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8A2A6-67B7-264F-AF52-523788CAA2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166E-842D-B946-9536-4480AE4971BB}"/>
              </a:ext>
            </a:extLst>
          </p:cNvPr>
          <p:cNvSpPr>
            <a:spLocks noGrp="1"/>
          </p:cNvSpPr>
          <p:nvPr>
            <p:ph type="dt" sz="half" idx="10"/>
          </p:nvPr>
        </p:nvSpPr>
        <p:spPr>
          <a:xfrm>
            <a:off x="280982" y="6484940"/>
            <a:ext cx="2743200" cy="365125"/>
          </a:xfrm>
          <a:prstGeom prst="rect">
            <a:avLst/>
          </a:prstGeom>
        </p:spPr>
        <p:txBody>
          <a:bodyPr/>
          <a:lstStyle/>
          <a:p>
            <a:fld id="{4FACB99A-C6B4-A742-97F0-F17EA55B1A6D}" type="datetime1">
              <a:rPr lang="en-US" smtClean="0"/>
              <a:t>2/6/23</a:t>
            </a:fld>
            <a:endParaRPr lang="en-US"/>
          </a:p>
        </p:txBody>
      </p:sp>
      <p:sp>
        <p:nvSpPr>
          <p:cNvPr id="5" name="Footer Placeholder 4">
            <a:extLst>
              <a:ext uri="{FF2B5EF4-FFF2-40B4-BE49-F238E27FC236}">
                <a16:creationId xmlns:a16="http://schemas.microsoft.com/office/drawing/2014/main" id="{D19948CA-7CE6-DA4B-9846-169CB0AB1F0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576D4698-0B78-9E48-9174-23884DB67D0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69379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D3EC76-69CB-0444-B8DB-1C2B311467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pic>
        <p:nvPicPr>
          <p:cNvPr id="11" name="Picture 10">
            <a:extLst>
              <a:ext uri="{FF2B5EF4-FFF2-40B4-BE49-F238E27FC236}">
                <a16:creationId xmlns:a16="http://schemas.microsoft.com/office/drawing/2014/main" id="{96431D1E-F446-954D-B08B-83027413A7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43" y="6356999"/>
            <a:ext cx="2291194" cy="493065"/>
          </a:xfrm>
          <a:prstGeom prst="rect">
            <a:avLst/>
          </a:prstGeom>
        </p:spPr>
      </p:pic>
      <p:sp>
        <p:nvSpPr>
          <p:cNvPr id="2" name="Title 1">
            <a:extLst>
              <a:ext uri="{FF2B5EF4-FFF2-40B4-BE49-F238E27FC236}">
                <a16:creationId xmlns:a16="http://schemas.microsoft.com/office/drawing/2014/main" id="{0B4B7AA1-D6F6-4B4A-B5B1-981CED01C3EE}"/>
              </a:ext>
            </a:extLst>
          </p:cNvPr>
          <p:cNvSpPr>
            <a:spLocks noGrp="1"/>
          </p:cNvSpPr>
          <p:nvPr>
            <p:ph type="title"/>
          </p:nvPr>
        </p:nvSpPr>
        <p:spPr>
          <a:xfrm>
            <a:off x="678079" y="165430"/>
            <a:ext cx="10515600" cy="86360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2C72516B-CCCF-5F4A-9B01-AA30C70462C0}"/>
              </a:ext>
            </a:extLst>
          </p:cNvPr>
          <p:cNvSpPr>
            <a:spLocks noGrp="1"/>
          </p:cNvSpPr>
          <p:nvPr>
            <p:ph idx="1"/>
          </p:nvPr>
        </p:nvSpPr>
        <p:spPr>
          <a:xfrm>
            <a:off x="678079" y="1449408"/>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F9AE38-E3F9-C245-B7DE-C4C9EB4982E9}"/>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8" name="Slide Number Placeholder 5">
            <a:extLst>
              <a:ext uri="{FF2B5EF4-FFF2-40B4-BE49-F238E27FC236}">
                <a16:creationId xmlns:a16="http://schemas.microsoft.com/office/drawing/2014/main" id="{1AA2BCF6-BD28-5C42-B0A9-DB69C372EAA1}"/>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23855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903E-4803-134F-AB27-D21C9480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F41F8-4CD0-3A46-B3EE-ADF0D1E0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AE7B2E-4180-0140-A0EE-DC140A802CD2}"/>
              </a:ext>
            </a:extLst>
          </p:cNvPr>
          <p:cNvSpPr>
            <a:spLocks noGrp="1"/>
          </p:cNvSpPr>
          <p:nvPr>
            <p:ph type="dt" sz="half" idx="10"/>
          </p:nvPr>
        </p:nvSpPr>
        <p:spPr>
          <a:xfrm>
            <a:off x="280982" y="6484940"/>
            <a:ext cx="2743200" cy="365125"/>
          </a:xfrm>
          <a:prstGeom prst="rect">
            <a:avLst/>
          </a:prstGeom>
        </p:spPr>
        <p:txBody>
          <a:bodyPr/>
          <a:lstStyle/>
          <a:p>
            <a:fld id="{E14E46EA-DB6D-514A-88D8-66FF730AD5E0}" type="datetime1">
              <a:rPr lang="en-US" smtClean="0"/>
              <a:t>2/6/23</a:t>
            </a:fld>
            <a:endParaRPr lang="en-US"/>
          </a:p>
        </p:txBody>
      </p:sp>
      <p:sp>
        <p:nvSpPr>
          <p:cNvPr id="5" name="Footer Placeholder 4">
            <a:extLst>
              <a:ext uri="{FF2B5EF4-FFF2-40B4-BE49-F238E27FC236}">
                <a16:creationId xmlns:a16="http://schemas.microsoft.com/office/drawing/2014/main" id="{7605AE1E-10E1-404D-85FC-663086503BF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7B884B96-5E86-3D4C-8295-0989BEF3ED4C}"/>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3837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3CC1-F046-9A4F-899D-098AD75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1B690-400D-AE40-A601-FF00109DB6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E1D4-774B-BB4E-BFAC-DF0936DF76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EC447-F086-E942-9EE8-0600383EE06A}"/>
              </a:ext>
            </a:extLst>
          </p:cNvPr>
          <p:cNvSpPr>
            <a:spLocks noGrp="1"/>
          </p:cNvSpPr>
          <p:nvPr>
            <p:ph type="dt" sz="half" idx="10"/>
          </p:nvPr>
        </p:nvSpPr>
        <p:spPr>
          <a:xfrm>
            <a:off x="280982" y="6484940"/>
            <a:ext cx="2743200" cy="365125"/>
          </a:xfrm>
          <a:prstGeom prst="rect">
            <a:avLst/>
          </a:prstGeom>
        </p:spPr>
        <p:txBody>
          <a:bodyPr/>
          <a:lstStyle/>
          <a:p>
            <a:fld id="{4A703512-4B06-EE47-B919-5BA2C010F920}" type="datetime1">
              <a:rPr lang="en-US" smtClean="0"/>
              <a:t>2/6/23</a:t>
            </a:fld>
            <a:endParaRPr lang="en-US"/>
          </a:p>
        </p:txBody>
      </p:sp>
      <p:sp>
        <p:nvSpPr>
          <p:cNvPr id="6" name="Footer Placeholder 5">
            <a:extLst>
              <a:ext uri="{FF2B5EF4-FFF2-40B4-BE49-F238E27FC236}">
                <a16:creationId xmlns:a16="http://schemas.microsoft.com/office/drawing/2014/main" id="{A5A3D18C-25CE-AA4B-A73E-B46B96E5B7B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0C6C780A-4C69-8943-BE7B-A518385297E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04695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DA6-1472-5140-83CA-00E768B54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CA5C1-A757-AB46-A0C5-CD0DA342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0A17B4-80FF-5F4B-B852-390BC1948C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4E944-9940-0B43-A059-1BE4E3EB6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8B5AB0-1923-0B43-BE76-4B6C90654E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FABA-D2AE-4944-ADB6-63E839EC6502}"/>
              </a:ext>
            </a:extLst>
          </p:cNvPr>
          <p:cNvSpPr>
            <a:spLocks noGrp="1"/>
          </p:cNvSpPr>
          <p:nvPr>
            <p:ph type="dt" sz="half" idx="10"/>
          </p:nvPr>
        </p:nvSpPr>
        <p:spPr>
          <a:xfrm>
            <a:off x="280982" y="6484940"/>
            <a:ext cx="2743200" cy="365125"/>
          </a:xfrm>
          <a:prstGeom prst="rect">
            <a:avLst/>
          </a:prstGeom>
        </p:spPr>
        <p:txBody>
          <a:bodyPr/>
          <a:lstStyle/>
          <a:p>
            <a:fld id="{F0BF0248-29B6-F541-A1D6-BBDE16E072DD}" type="datetime1">
              <a:rPr lang="en-US" smtClean="0"/>
              <a:t>2/6/23</a:t>
            </a:fld>
            <a:endParaRPr lang="en-US"/>
          </a:p>
        </p:txBody>
      </p:sp>
      <p:sp>
        <p:nvSpPr>
          <p:cNvPr id="8" name="Footer Placeholder 7">
            <a:extLst>
              <a:ext uri="{FF2B5EF4-FFF2-40B4-BE49-F238E27FC236}">
                <a16:creationId xmlns:a16="http://schemas.microsoft.com/office/drawing/2014/main" id="{3F0D4525-EA83-6848-B9BB-A5CF47E1235B}"/>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9" name="Slide Number Placeholder 8">
            <a:extLst>
              <a:ext uri="{FF2B5EF4-FFF2-40B4-BE49-F238E27FC236}">
                <a16:creationId xmlns:a16="http://schemas.microsoft.com/office/drawing/2014/main" id="{22F455BB-B79D-F64F-9020-84A57E73E12D}"/>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13024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6C5-F017-F540-92C2-1D2BF28B5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7A7BE-01A5-604C-828E-62791FF5D2D0}"/>
              </a:ext>
            </a:extLst>
          </p:cNvPr>
          <p:cNvSpPr>
            <a:spLocks noGrp="1"/>
          </p:cNvSpPr>
          <p:nvPr>
            <p:ph type="dt" sz="half" idx="10"/>
          </p:nvPr>
        </p:nvSpPr>
        <p:spPr>
          <a:xfrm>
            <a:off x="280982" y="6484940"/>
            <a:ext cx="2743200" cy="365125"/>
          </a:xfrm>
          <a:prstGeom prst="rect">
            <a:avLst/>
          </a:prstGeom>
        </p:spPr>
        <p:txBody>
          <a:bodyPr/>
          <a:lstStyle/>
          <a:p>
            <a:fld id="{C7CFD90E-F155-6A43-B571-E2B4666C1DF6}" type="datetime1">
              <a:rPr lang="en-US" smtClean="0"/>
              <a:t>2/6/23</a:t>
            </a:fld>
            <a:endParaRPr lang="en-US"/>
          </a:p>
        </p:txBody>
      </p:sp>
      <p:sp>
        <p:nvSpPr>
          <p:cNvPr id="4" name="Footer Placeholder 3">
            <a:extLst>
              <a:ext uri="{FF2B5EF4-FFF2-40B4-BE49-F238E27FC236}">
                <a16:creationId xmlns:a16="http://schemas.microsoft.com/office/drawing/2014/main" id="{163CBFD0-DCCE-A74E-97B9-31B32953D408}"/>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5" name="Slide Number Placeholder 4">
            <a:extLst>
              <a:ext uri="{FF2B5EF4-FFF2-40B4-BE49-F238E27FC236}">
                <a16:creationId xmlns:a16="http://schemas.microsoft.com/office/drawing/2014/main" id="{29E14C57-EA7C-C947-BB4A-4B35D0FF1AAA}"/>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6539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84361-61DC-E143-AB51-15BE67B9D5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35"/>
          <a:stretch/>
        </p:blipFill>
        <p:spPr>
          <a:xfrm>
            <a:off x="0" y="31530"/>
            <a:ext cx="12192000" cy="6850064"/>
          </a:xfrm>
          <a:prstGeom prst="rect">
            <a:avLst/>
          </a:prstGeom>
        </p:spPr>
      </p:pic>
      <p:sp>
        <p:nvSpPr>
          <p:cNvPr id="6" name="Slide Number Placeholder 5">
            <a:extLst>
              <a:ext uri="{FF2B5EF4-FFF2-40B4-BE49-F238E27FC236}">
                <a16:creationId xmlns:a16="http://schemas.microsoft.com/office/drawing/2014/main" id="{056CBB87-5902-7744-A4E7-EE8EDAF527E0}"/>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7" name="Slide Number Placeholder 5">
            <a:extLst>
              <a:ext uri="{FF2B5EF4-FFF2-40B4-BE49-F238E27FC236}">
                <a16:creationId xmlns:a16="http://schemas.microsoft.com/office/drawing/2014/main" id="{F56C3617-7DB9-884B-BFDA-BEDEFCD4CCE8}"/>
              </a:ext>
            </a:extLst>
          </p:cNvPr>
          <p:cNvSpPr txBox="1">
            <a:spLocks/>
          </p:cNvSpPr>
          <p:nvPr userDrawn="1"/>
        </p:nvSpPr>
        <p:spPr>
          <a:xfrm>
            <a:off x="9415849" y="6527927"/>
            <a:ext cx="1777830" cy="365125"/>
          </a:xfrm>
          <a:prstGeom prst="rect">
            <a:avLst/>
          </a:prstGeom>
        </p:spPr>
        <p:txBody>
          <a:bodyPr anchor="b" anchorCtr="0"/>
          <a:lstStyle>
            <a:defPPr>
              <a:defRPr lang="en-US"/>
            </a:defPPr>
            <a:lvl1pPr marL="0" algn="l" defTabSz="914400" rtl="0" eaLnBrk="1" latinLnBrk="0" hangingPunct="1">
              <a:defRPr sz="1400" kern="1200">
                <a:solidFill>
                  <a:schemeClr val="tx1"/>
                </a:solidFill>
                <a:latin typeface="Lucida Grande" panose="020B0600040502020204" pitchFamily="34" charset="0"/>
                <a:ea typeface="+mn-ea"/>
                <a:cs typeface="Lucida Grande" panose="020B06000405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latin typeface="Menlo" panose="020B0609030804020204" pitchFamily="49" charset="0"/>
                <a:ea typeface="Menlo" panose="020B0609030804020204" pitchFamily="49" charset="0"/>
                <a:cs typeface="Menlo" panose="020B0609030804020204" pitchFamily="49" charset="0"/>
              </a:rPr>
              <a:t>@_</a:t>
            </a:r>
            <a:r>
              <a:rPr lang="en-US" b="0" dirty="0" err="1">
                <a:latin typeface="Menlo" panose="020B0609030804020204" pitchFamily="49" charset="0"/>
                <a:ea typeface="Menlo" panose="020B0609030804020204" pitchFamily="49" charset="0"/>
                <a:cs typeface="Menlo" panose="020B0609030804020204" pitchFamily="49" charset="0"/>
              </a:rPr>
              <a:t>kenny_joseph</a:t>
            </a:r>
            <a:endParaRPr lang="en-US" b="0" dirty="0">
              <a:latin typeface="Menlo" panose="020B0609030804020204" pitchFamily="49" charset="0"/>
              <a:ea typeface="Menlo" panose="020B0609030804020204" pitchFamily="49" charset="0"/>
              <a:cs typeface="Menlo" panose="020B0609030804020204" pitchFamily="49" charset="0"/>
            </a:endParaRPr>
          </a:p>
        </p:txBody>
      </p:sp>
      <p:sp>
        <p:nvSpPr>
          <p:cNvPr id="8" name="Rectangle 7">
            <a:extLst>
              <a:ext uri="{FF2B5EF4-FFF2-40B4-BE49-F238E27FC236}">
                <a16:creationId xmlns:a16="http://schemas.microsoft.com/office/drawing/2014/main" id="{7D84DD06-51EA-4F41-AE88-9A4601A7015E}"/>
              </a:ext>
            </a:extLst>
          </p:cNvPr>
          <p:cNvSpPr/>
          <p:nvPr userDrawn="1"/>
        </p:nvSpPr>
        <p:spPr>
          <a:xfrm>
            <a:off x="0" y="515815"/>
            <a:ext cx="11816862" cy="11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91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F48D-A912-5944-A3CD-71EC7617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3EF2B-FE98-A34C-9E17-C18DCC143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3D79F-FDC9-8742-98A2-78250DBE2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D6742B-7C63-B54E-B7AA-719B8774D431}"/>
              </a:ext>
            </a:extLst>
          </p:cNvPr>
          <p:cNvSpPr>
            <a:spLocks noGrp="1"/>
          </p:cNvSpPr>
          <p:nvPr>
            <p:ph type="dt" sz="half" idx="10"/>
          </p:nvPr>
        </p:nvSpPr>
        <p:spPr>
          <a:xfrm>
            <a:off x="280982" y="6484940"/>
            <a:ext cx="2743200" cy="365125"/>
          </a:xfrm>
          <a:prstGeom prst="rect">
            <a:avLst/>
          </a:prstGeom>
        </p:spPr>
        <p:txBody>
          <a:bodyPr/>
          <a:lstStyle/>
          <a:p>
            <a:fld id="{247DCFCF-1206-B743-B73D-85F000A75FF3}" type="datetime1">
              <a:rPr lang="en-US" smtClean="0"/>
              <a:t>2/6/23</a:t>
            </a:fld>
            <a:endParaRPr lang="en-US"/>
          </a:p>
        </p:txBody>
      </p:sp>
      <p:sp>
        <p:nvSpPr>
          <p:cNvPr id="6" name="Footer Placeholder 5">
            <a:extLst>
              <a:ext uri="{FF2B5EF4-FFF2-40B4-BE49-F238E27FC236}">
                <a16:creationId xmlns:a16="http://schemas.microsoft.com/office/drawing/2014/main" id="{3896D8F2-2705-734E-A79A-90E80EB0F86A}"/>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C9D108B6-418F-A642-A0E4-1191F96DFA15}"/>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9877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42B7-9655-DB46-A00A-7B5B9B65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0AC25-D0F0-054E-9C4C-01E5923C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48B72-6045-5641-B2B9-6451EF5D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2C82DE-B816-6549-9FFB-CAD7609C2245}"/>
              </a:ext>
            </a:extLst>
          </p:cNvPr>
          <p:cNvSpPr>
            <a:spLocks noGrp="1"/>
          </p:cNvSpPr>
          <p:nvPr>
            <p:ph type="dt" sz="half" idx="10"/>
          </p:nvPr>
        </p:nvSpPr>
        <p:spPr>
          <a:xfrm>
            <a:off x="280982" y="6484940"/>
            <a:ext cx="2743200" cy="365125"/>
          </a:xfrm>
          <a:prstGeom prst="rect">
            <a:avLst/>
          </a:prstGeom>
        </p:spPr>
        <p:txBody>
          <a:bodyPr/>
          <a:lstStyle/>
          <a:p>
            <a:fld id="{B12E302E-C790-FE45-B9BF-241F43D7A189}" type="datetime1">
              <a:rPr lang="en-US" smtClean="0"/>
              <a:t>2/6/23</a:t>
            </a:fld>
            <a:endParaRPr lang="en-US"/>
          </a:p>
        </p:txBody>
      </p:sp>
      <p:sp>
        <p:nvSpPr>
          <p:cNvPr id="6" name="Footer Placeholder 5">
            <a:extLst>
              <a:ext uri="{FF2B5EF4-FFF2-40B4-BE49-F238E27FC236}">
                <a16:creationId xmlns:a16="http://schemas.microsoft.com/office/drawing/2014/main" id="{16A34E5B-AD2B-D44F-854B-3D497099C5B6}"/>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4592EE40-2824-B248-86DC-EFD7365560A7}"/>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13227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58E7A-C450-D148-A984-F08FF70205C7}"/>
              </a:ext>
            </a:extLst>
          </p:cNvPr>
          <p:cNvSpPr>
            <a:spLocks noGrp="1"/>
          </p:cNvSpPr>
          <p:nvPr>
            <p:ph type="title"/>
          </p:nvPr>
        </p:nvSpPr>
        <p:spPr>
          <a:xfrm>
            <a:off x="838200" y="365126"/>
            <a:ext cx="10515600" cy="86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4C519E-3F8A-F440-B472-05854D5EB80D}"/>
              </a:ext>
            </a:extLst>
          </p:cNvPr>
          <p:cNvSpPr>
            <a:spLocks noGrp="1"/>
          </p:cNvSpPr>
          <p:nvPr>
            <p:ph type="body" idx="1"/>
          </p:nvPr>
        </p:nvSpPr>
        <p:spPr>
          <a:xfrm>
            <a:off x="838200" y="175418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88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A4E588-79D6-4646-8CF2-249143A9E091}"/>
              </a:ext>
            </a:extLst>
          </p:cNvPr>
          <p:cNvSpPr>
            <a:spLocks noGrp="1"/>
          </p:cNvSpPr>
          <p:nvPr>
            <p:ph type="dt" sz="half" idx="4294967295"/>
          </p:nvPr>
        </p:nvSpPr>
        <p:spPr>
          <a:xfrm>
            <a:off x="0" y="64849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067CE-DC2A-3C42-8429-E81EC704DE8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4F4ECB3-2C40-9A4E-92CF-42D08E8411D1}"/>
              </a:ext>
            </a:extLst>
          </p:cNvPr>
          <p:cNvSpPr txBox="1"/>
          <p:nvPr/>
        </p:nvSpPr>
        <p:spPr>
          <a:xfrm>
            <a:off x="392718" y="1274118"/>
            <a:ext cx="5799419" cy="769441"/>
          </a:xfrm>
          <a:prstGeom prst="rect">
            <a:avLst/>
          </a:prstGeom>
          <a:noFill/>
        </p:spPr>
        <p:txBody>
          <a:bodyPr wrap="square" rtlCol="0">
            <a:spAutoFit/>
          </a:bodyPr>
          <a:lstStyle/>
          <a:p>
            <a:pPr lvl="0">
              <a:defRPr/>
            </a:pPr>
            <a:r>
              <a:rPr lang="en-US" sz="4400" b="1" dirty="0">
                <a:solidFill>
                  <a:srgbClr val="4472C4"/>
                </a:solidFill>
                <a:latin typeface="Century Gothic" panose="020B0502020202020204" pitchFamily="34" charset="0"/>
              </a:rPr>
              <a:t>Discussion 1</a:t>
            </a:r>
            <a:endParaRPr kumimoji="0" lang="en-US" sz="66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4462F6CE-24ED-824E-821F-54E176EF88F3}"/>
              </a:ext>
            </a:extLst>
          </p:cNvPr>
          <p:cNvSpPr txBox="1"/>
          <p:nvPr/>
        </p:nvSpPr>
        <p:spPr>
          <a:xfrm>
            <a:off x="392718" y="4064194"/>
            <a:ext cx="668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Kenneth (Kenny)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25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fontScale="90000"/>
          </a:bodyPr>
          <a:lstStyle/>
          <a:p>
            <a:r>
              <a:rPr lang="en-US" dirty="0"/>
              <a:t>Kenny’s summary of summaries: some points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What is a food desert and why do they exist?</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10</a:t>
            </a:fld>
            <a:endParaRPr lang="en-US"/>
          </a:p>
        </p:txBody>
      </p:sp>
      <p:pic>
        <p:nvPicPr>
          <p:cNvPr id="5" name="Picture 4">
            <a:extLst>
              <a:ext uri="{FF2B5EF4-FFF2-40B4-BE49-F238E27FC236}">
                <a16:creationId xmlns:a16="http://schemas.microsoft.com/office/drawing/2014/main" id="{852F69CF-70CF-E799-A584-127A060328FB}"/>
              </a:ext>
            </a:extLst>
          </p:cNvPr>
          <p:cNvPicPr>
            <a:picLocks noChangeAspect="1"/>
          </p:cNvPicPr>
          <p:nvPr/>
        </p:nvPicPr>
        <p:blipFill>
          <a:blip r:embed="rId2"/>
          <a:stretch>
            <a:fillRect/>
          </a:stretch>
        </p:blipFill>
        <p:spPr>
          <a:xfrm>
            <a:off x="4994910" y="2470063"/>
            <a:ext cx="4987290" cy="4343417"/>
          </a:xfrm>
          <a:prstGeom prst="rect">
            <a:avLst/>
          </a:prstGeom>
        </p:spPr>
      </p:pic>
      <p:sp>
        <p:nvSpPr>
          <p:cNvPr id="7" name="TextBox 6">
            <a:extLst>
              <a:ext uri="{FF2B5EF4-FFF2-40B4-BE49-F238E27FC236}">
                <a16:creationId xmlns:a16="http://schemas.microsoft.com/office/drawing/2014/main" id="{5C034B2A-03A5-45CC-E893-B5F0CF1063AA}"/>
              </a:ext>
            </a:extLst>
          </p:cNvPr>
          <p:cNvSpPr txBox="1"/>
          <p:nvPr/>
        </p:nvSpPr>
        <p:spPr>
          <a:xfrm>
            <a:off x="678078" y="5085426"/>
            <a:ext cx="6097904" cy="646331"/>
          </a:xfrm>
          <a:prstGeom prst="rect">
            <a:avLst/>
          </a:prstGeom>
          <a:noFill/>
        </p:spPr>
        <p:txBody>
          <a:bodyPr wrap="square">
            <a:spAutoFit/>
          </a:bodyPr>
          <a:lstStyle/>
          <a:p>
            <a:r>
              <a:rPr lang="en-US" dirty="0"/>
              <a:t>https://</a:t>
            </a:r>
            <a:r>
              <a:rPr lang="en-US" dirty="0" err="1"/>
              <a:t>www.ers.usda.gov</a:t>
            </a:r>
            <a:r>
              <a:rPr lang="en-US" dirty="0"/>
              <a:t>/data-products/food-access-research-atlas/go-to-the-atlas/</a:t>
            </a:r>
          </a:p>
        </p:txBody>
      </p:sp>
    </p:spTree>
    <p:extLst>
      <p:ext uri="{BB962C8B-B14F-4D97-AF65-F5344CB8AC3E}">
        <p14:creationId xmlns:p14="http://schemas.microsoft.com/office/powerpoint/2010/main" val="163721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fontScale="90000"/>
          </a:bodyPr>
          <a:lstStyle/>
          <a:p>
            <a:r>
              <a:rPr lang="en-US" dirty="0"/>
              <a:t>Kenny’s summary of summaries: some points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Why didn’t they immediately give out plowing data?</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11</a:t>
            </a:fld>
            <a:endParaRPr lang="en-US"/>
          </a:p>
        </p:txBody>
      </p:sp>
    </p:spTree>
    <p:extLst>
      <p:ext uri="{BB962C8B-B14F-4D97-AF65-F5344CB8AC3E}">
        <p14:creationId xmlns:p14="http://schemas.microsoft.com/office/powerpoint/2010/main" val="352511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266441"/>
            <a:ext cx="11357711" cy="863600"/>
          </a:xfrm>
        </p:spPr>
        <p:txBody>
          <a:bodyPr>
            <a:normAutofit fontScale="90000"/>
          </a:bodyPr>
          <a:lstStyle/>
          <a:p>
            <a:r>
              <a:rPr lang="en-US" dirty="0"/>
              <a:t>Kenny’s partially introspective summary of summaries: some themes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fontScale="77500" lnSpcReduction="20000"/>
          </a:bodyPr>
          <a:lstStyle/>
          <a:p>
            <a:r>
              <a:rPr lang="en-US" sz="4400" dirty="0"/>
              <a:t>What is the cost of innovation?</a:t>
            </a:r>
          </a:p>
          <a:p>
            <a:pPr lvl="1"/>
            <a:r>
              <a:rPr lang="en-US" sz="4000" dirty="0"/>
              <a:t>”Innovation does not necessarily mean progress”</a:t>
            </a:r>
          </a:p>
          <a:p>
            <a:pPr lvl="1"/>
            <a:r>
              <a:rPr lang="en-US" sz="4000" dirty="0"/>
              <a:t>“For every AI breakthrough, how many new problems are being created, and at what rate?”</a:t>
            </a:r>
          </a:p>
          <a:p>
            <a:r>
              <a:rPr lang="en-US" sz="4400" dirty="0"/>
              <a:t>The intersection of race and class</a:t>
            </a:r>
          </a:p>
          <a:p>
            <a:pPr lvl="1"/>
            <a:r>
              <a:rPr lang="en-US" sz="4000" dirty="0"/>
              <a:t>Class != race, but they are intertwined. Why/how?</a:t>
            </a:r>
          </a:p>
          <a:p>
            <a:r>
              <a:rPr lang="en-US" sz="4400" dirty="0"/>
              <a:t>The intersection of race and white supremacy</a:t>
            </a:r>
          </a:p>
          <a:p>
            <a:r>
              <a:rPr lang="en-US" sz="4400" dirty="0"/>
              <a:t>I didn’t know!</a:t>
            </a:r>
          </a:p>
          <a:p>
            <a:pPr lvl="1"/>
            <a:r>
              <a:rPr lang="en-US" sz="3600" dirty="0"/>
              <a:t>About the level of racism</a:t>
            </a:r>
          </a:p>
          <a:p>
            <a:pPr lvl="1"/>
            <a:r>
              <a:rPr lang="en-US" sz="3600" dirty="0"/>
              <a:t>Storm wasn’t so bad for me</a:t>
            </a:r>
          </a:p>
          <a:p>
            <a:endParaRPr lang="en-US" sz="4400" dirty="0"/>
          </a:p>
          <a:p>
            <a:pPr lvl="1"/>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12</a:t>
            </a:fld>
            <a:endParaRPr lang="en-US"/>
          </a:p>
        </p:txBody>
      </p:sp>
    </p:spTree>
    <p:extLst>
      <p:ext uri="{BB962C8B-B14F-4D97-AF65-F5344CB8AC3E}">
        <p14:creationId xmlns:p14="http://schemas.microsoft.com/office/powerpoint/2010/main" val="413805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854B-F98F-381B-233B-37EA525781DF}"/>
              </a:ext>
            </a:extLst>
          </p:cNvPr>
          <p:cNvSpPr>
            <a:spLocks noGrp="1"/>
          </p:cNvSpPr>
          <p:nvPr>
            <p:ph type="title"/>
          </p:nvPr>
        </p:nvSpPr>
        <p:spPr/>
        <p:txBody>
          <a:bodyPr/>
          <a:lstStyle/>
          <a:p>
            <a:r>
              <a:rPr lang="en-US" dirty="0"/>
              <a:t>Sidebar</a:t>
            </a:r>
          </a:p>
        </p:txBody>
      </p:sp>
      <p:sp>
        <p:nvSpPr>
          <p:cNvPr id="3" name="Content Placeholder 2">
            <a:extLst>
              <a:ext uri="{FF2B5EF4-FFF2-40B4-BE49-F238E27FC236}">
                <a16:creationId xmlns:a16="http://schemas.microsoft.com/office/drawing/2014/main" id="{83573BE6-CB42-AD89-BB4F-CC7F2D12CD18}"/>
              </a:ext>
            </a:extLst>
          </p:cNvPr>
          <p:cNvSpPr>
            <a:spLocks noGrp="1"/>
          </p:cNvSpPr>
          <p:nvPr>
            <p:ph idx="1"/>
          </p:nvPr>
        </p:nvSpPr>
        <p:spPr/>
        <p:txBody>
          <a:bodyPr/>
          <a:lstStyle/>
          <a:p>
            <a:r>
              <a:rPr lang="en-US" dirty="0"/>
              <a:t>Later in the semester, how do we computationally identify themes?</a:t>
            </a:r>
          </a:p>
        </p:txBody>
      </p:sp>
      <p:sp>
        <p:nvSpPr>
          <p:cNvPr id="4" name="Slide Number Placeholder 3">
            <a:extLst>
              <a:ext uri="{FF2B5EF4-FFF2-40B4-BE49-F238E27FC236}">
                <a16:creationId xmlns:a16="http://schemas.microsoft.com/office/drawing/2014/main" id="{B79FC3CD-6453-E75D-BAAA-CE95FD81202F}"/>
              </a:ext>
            </a:extLst>
          </p:cNvPr>
          <p:cNvSpPr>
            <a:spLocks noGrp="1"/>
          </p:cNvSpPr>
          <p:nvPr>
            <p:ph type="sldNum" sz="quarter" idx="12"/>
          </p:nvPr>
        </p:nvSpPr>
        <p:spPr/>
        <p:txBody>
          <a:bodyPr/>
          <a:lstStyle/>
          <a:p>
            <a:fld id="{6088BDBC-A55A-0D4E-9238-49D16FB07DCD}" type="slidenum">
              <a:rPr lang="en-US" smtClean="0"/>
              <a:pPr/>
              <a:t>13</a:t>
            </a:fld>
            <a:endParaRPr lang="en-US"/>
          </a:p>
        </p:txBody>
      </p:sp>
      <p:pic>
        <p:nvPicPr>
          <p:cNvPr id="1026" name="Picture 2" descr="Topic Modeling and Latent Dirichlet Allocation (LDA) using Gensim">
            <a:extLst>
              <a:ext uri="{FF2B5EF4-FFF2-40B4-BE49-F238E27FC236}">
                <a16:creationId xmlns:a16="http://schemas.microsoft.com/office/drawing/2014/main" id="{BD97F045-22C8-E8AB-CAE2-5BB5C491D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2436808"/>
            <a:ext cx="8521700" cy="373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2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fontScale="90000"/>
          </a:bodyPr>
          <a:lstStyle/>
          <a:p>
            <a:r>
              <a:rPr lang="en-US" dirty="0"/>
              <a:t>Some prompts for the first round of discussion</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What is white supremacy and what does it mean to you?</a:t>
            </a:r>
          </a:p>
          <a:p>
            <a:r>
              <a:rPr lang="en-US" sz="4400" dirty="0"/>
              <a:t>What were your experiences, either during or after, the storm or the shooting?</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14</a:t>
            </a:fld>
            <a:endParaRPr lang="en-US"/>
          </a:p>
        </p:txBody>
      </p:sp>
    </p:spTree>
    <p:extLst>
      <p:ext uri="{BB962C8B-B14F-4D97-AF65-F5344CB8AC3E}">
        <p14:creationId xmlns:p14="http://schemas.microsoft.com/office/powerpoint/2010/main" val="185337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E453-136F-0437-7C6D-F512B40ECEBD}"/>
              </a:ext>
            </a:extLst>
          </p:cNvPr>
          <p:cNvSpPr>
            <a:spLocks noGrp="1"/>
          </p:cNvSpPr>
          <p:nvPr>
            <p:ph type="title"/>
          </p:nvPr>
        </p:nvSpPr>
        <p:spPr/>
        <p:txBody>
          <a:bodyPr/>
          <a:lstStyle/>
          <a:p>
            <a:r>
              <a:rPr lang="en-US" dirty="0"/>
              <a:t>Axioms</a:t>
            </a:r>
          </a:p>
        </p:txBody>
      </p:sp>
      <p:sp>
        <p:nvSpPr>
          <p:cNvPr id="3" name="TextBox 2">
            <a:extLst>
              <a:ext uri="{FF2B5EF4-FFF2-40B4-BE49-F238E27FC236}">
                <a16:creationId xmlns:a16="http://schemas.microsoft.com/office/drawing/2014/main" id="{C08C9074-B254-51A5-9ABF-DA0D66AE04AB}"/>
              </a:ext>
            </a:extLst>
          </p:cNvPr>
          <p:cNvSpPr txBox="1"/>
          <p:nvPr/>
        </p:nvSpPr>
        <p:spPr>
          <a:xfrm>
            <a:off x="1414272" y="1950720"/>
            <a:ext cx="2103589" cy="523220"/>
          </a:xfrm>
          <a:prstGeom prst="rect">
            <a:avLst/>
          </a:prstGeom>
          <a:noFill/>
        </p:spPr>
        <p:txBody>
          <a:bodyPr wrap="none" rtlCol="0">
            <a:spAutoFit/>
          </a:bodyPr>
          <a:lstStyle/>
          <a:p>
            <a:r>
              <a:rPr lang="en-US" sz="2800" dirty="0"/>
              <a:t>Racism exists</a:t>
            </a:r>
          </a:p>
        </p:txBody>
      </p:sp>
      <p:sp>
        <p:nvSpPr>
          <p:cNvPr id="4" name="TextBox 3">
            <a:extLst>
              <a:ext uri="{FF2B5EF4-FFF2-40B4-BE49-F238E27FC236}">
                <a16:creationId xmlns:a16="http://schemas.microsoft.com/office/drawing/2014/main" id="{77E11947-6C97-7B53-C0E1-D561E70C12A1}"/>
              </a:ext>
            </a:extLst>
          </p:cNvPr>
          <p:cNvSpPr txBox="1"/>
          <p:nvPr/>
        </p:nvSpPr>
        <p:spPr>
          <a:xfrm>
            <a:off x="1414272" y="2615184"/>
            <a:ext cx="4899675" cy="523220"/>
          </a:xfrm>
          <a:prstGeom prst="rect">
            <a:avLst/>
          </a:prstGeom>
          <a:noFill/>
        </p:spPr>
        <p:txBody>
          <a:bodyPr wrap="none" rtlCol="0">
            <a:spAutoFit/>
          </a:bodyPr>
          <a:lstStyle/>
          <a:p>
            <a:r>
              <a:rPr lang="en-US" sz="2800" dirty="0"/>
              <a:t>Lived experience is not universal</a:t>
            </a:r>
          </a:p>
        </p:txBody>
      </p:sp>
      <p:sp>
        <p:nvSpPr>
          <p:cNvPr id="5" name="TextBox 4">
            <a:extLst>
              <a:ext uri="{FF2B5EF4-FFF2-40B4-BE49-F238E27FC236}">
                <a16:creationId xmlns:a16="http://schemas.microsoft.com/office/drawing/2014/main" id="{B830202B-C5B5-D39E-1C7D-2E1290021199}"/>
              </a:ext>
            </a:extLst>
          </p:cNvPr>
          <p:cNvSpPr txBox="1"/>
          <p:nvPr/>
        </p:nvSpPr>
        <p:spPr>
          <a:xfrm>
            <a:off x="1414272" y="3429000"/>
            <a:ext cx="5262787" cy="523220"/>
          </a:xfrm>
          <a:prstGeom prst="rect">
            <a:avLst/>
          </a:prstGeom>
          <a:noFill/>
        </p:spPr>
        <p:txBody>
          <a:bodyPr wrap="none" rtlCol="0">
            <a:spAutoFit/>
          </a:bodyPr>
          <a:lstStyle/>
          <a:p>
            <a:r>
              <a:rPr lang="en-US" sz="2800" dirty="0"/>
              <a:t>Respond to actions and not people</a:t>
            </a:r>
          </a:p>
        </p:txBody>
      </p:sp>
      <p:sp>
        <p:nvSpPr>
          <p:cNvPr id="6" name="TextBox 5">
            <a:extLst>
              <a:ext uri="{FF2B5EF4-FFF2-40B4-BE49-F238E27FC236}">
                <a16:creationId xmlns:a16="http://schemas.microsoft.com/office/drawing/2014/main" id="{AAF72846-76F0-AD3C-3087-813995CA5990}"/>
              </a:ext>
            </a:extLst>
          </p:cNvPr>
          <p:cNvSpPr txBox="1"/>
          <p:nvPr/>
        </p:nvSpPr>
        <p:spPr>
          <a:xfrm>
            <a:off x="1414272" y="4319884"/>
            <a:ext cx="2949846" cy="523220"/>
          </a:xfrm>
          <a:prstGeom prst="rect">
            <a:avLst/>
          </a:prstGeom>
          <a:noFill/>
        </p:spPr>
        <p:txBody>
          <a:bodyPr wrap="none" rtlCol="0">
            <a:spAutoFit/>
          </a:bodyPr>
          <a:lstStyle/>
          <a:p>
            <a:r>
              <a:rPr lang="en-US" sz="2800" dirty="0"/>
              <a:t>Inaction is a choice</a:t>
            </a:r>
          </a:p>
        </p:txBody>
      </p:sp>
      <p:sp>
        <p:nvSpPr>
          <p:cNvPr id="7" name="TextBox 6">
            <a:extLst>
              <a:ext uri="{FF2B5EF4-FFF2-40B4-BE49-F238E27FC236}">
                <a16:creationId xmlns:a16="http://schemas.microsoft.com/office/drawing/2014/main" id="{769D4720-C659-F279-3744-6F6D6421A99A}"/>
              </a:ext>
            </a:extLst>
          </p:cNvPr>
          <p:cNvSpPr txBox="1"/>
          <p:nvPr/>
        </p:nvSpPr>
        <p:spPr>
          <a:xfrm>
            <a:off x="1414272" y="5167312"/>
            <a:ext cx="3931654" cy="523220"/>
          </a:xfrm>
          <a:prstGeom prst="rect">
            <a:avLst/>
          </a:prstGeom>
          <a:noFill/>
        </p:spPr>
        <p:txBody>
          <a:bodyPr wrap="none" rtlCol="0">
            <a:spAutoFit/>
          </a:bodyPr>
          <a:lstStyle/>
          <a:p>
            <a:r>
              <a:rPr lang="en-US" sz="2800" dirty="0"/>
              <a:t>Y’all decide the 5</a:t>
            </a:r>
            <a:r>
              <a:rPr lang="en-US" sz="2800" baseline="30000" dirty="0"/>
              <a:t>th</a:t>
            </a:r>
            <a:r>
              <a:rPr lang="en-US" sz="2800" dirty="0"/>
              <a:t> axiom!</a:t>
            </a:r>
          </a:p>
        </p:txBody>
      </p:sp>
    </p:spTree>
    <p:extLst>
      <p:ext uri="{BB962C8B-B14F-4D97-AF65-F5344CB8AC3E}">
        <p14:creationId xmlns:p14="http://schemas.microsoft.com/office/powerpoint/2010/main" val="320469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6580-3260-2835-F8E1-435FB5F40591}"/>
              </a:ext>
            </a:extLst>
          </p:cNvPr>
          <p:cNvSpPr>
            <a:spLocks noGrp="1"/>
          </p:cNvSpPr>
          <p:nvPr>
            <p:ph type="title"/>
          </p:nvPr>
        </p:nvSpPr>
        <p:spPr/>
        <p:txBody>
          <a:bodyPr/>
          <a:lstStyle/>
          <a:p>
            <a:r>
              <a:rPr lang="en-US" dirty="0"/>
              <a:t>Wednesday</a:t>
            </a:r>
          </a:p>
        </p:txBody>
      </p:sp>
      <p:sp>
        <p:nvSpPr>
          <p:cNvPr id="3" name="Content Placeholder 2">
            <a:extLst>
              <a:ext uri="{FF2B5EF4-FFF2-40B4-BE49-F238E27FC236}">
                <a16:creationId xmlns:a16="http://schemas.microsoft.com/office/drawing/2014/main" id="{39C19FD1-EC6F-31D1-7EC1-C9CA1B216310}"/>
              </a:ext>
            </a:extLst>
          </p:cNvPr>
          <p:cNvSpPr>
            <a:spLocks noGrp="1"/>
          </p:cNvSpPr>
          <p:nvPr>
            <p:ph idx="1"/>
          </p:nvPr>
        </p:nvSpPr>
        <p:spPr/>
        <p:txBody>
          <a:bodyPr/>
          <a:lstStyle/>
          <a:p>
            <a:r>
              <a:rPr lang="en-US" dirty="0"/>
              <a:t>Come with discussion questions like those we had today!</a:t>
            </a:r>
          </a:p>
          <a:p>
            <a:r>
              <a:rPr lang="en-US" dirty="0"/>
              <a:t>Especially those related to history given that we have experts coming in</a:t>
            </a:r>
          </a:p>
        </p:txBody>
      </p:sp>
      <p:sp>
        <p:nvSpPr>
          <p:cNvPr id="4" name="Slide Number Placeholder 3">
            <a:extLst>
              <a:ext uri="{FF2B5EF4-FFF2-40B4-BE49-F238E27FC236}">
                <a16:creationId xmlns:a16="http://schemas.microsoft.com/office/drawing/2014/main" id="{5CFB0D89-6FB3-B108-5E4A-415E066F48F2}"/>
              </a:ext>
            </a:extLst>
          </p:cNvPr>
          <p:cNvSpPr>
            <a:spLocks noGrp="1"/>
          </p:cNvSpPr>
          <p:nvPr>
            <p:ph type="sldNum" sz="quarter" idx="12"/>
          </p:nvPr>
        </p:nvSpPr>
        <p:spPr/>
        <p:txBody>
          <a:bodyPr/>
          <a:lstStyle/>
          <a:p>
            <a:fld id="{6088BDBC-A55A-0D4E-9238-49D16FB07DCD}" type="slidenum">
              <a:rPr lang="en-US" smtClean="0"/>
              <a:pPr/>
              <a:t>16</a:t>
            </a:fld>
            <a:endParaRPr lang="en-US"/>
          </a:p>
        </p:txBody>
      </p:sp>
    </p:spTree>
    <p:extLst>
      <p:ext uri="{BB962C8B-B14F-4D97-AF65-F5344CB8AC3E}">
        <p14:creationId xmlns:p14="http://schemas.microsoft.com/office/powerpoint/2010/main" val="322943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a:bodyPr>
          <a:lstStyle/>
          <a:p>
            <a:r>
              <a:rPr lang="en-US" dirty="0"/>
              <a:t>Round 2 discussion</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What tech could have helped, if any?</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17</a:t>
            </a:fld>
            <a:endParaRPr lang="en-US"/>
          </a:p>
        </p:txBody>
      </p:sp>
    </p:spTree>
    <p:extLst>
      <p:ext uri="{BB962C8B-B14F-4D97-AF65-F5344CB8AC3E}">
        <p14:creationId xmlns:p14="http://schemas.microsoft.com/office/powerpoint/2010/main" val="126708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18632-2A85-F40D-CFB1-DCEE86CF8E1A}"/>
              </a:ext>
            </a:extLst>
          </p:cNvPr>
          <p:cNvSpPr>
            <a:spLocks noGrp="1"/>
          </p:cNvSpPr>
          <p:nvPr>
            <p:ph type="title"/>
          </p:nvPr>
        </p:nvSpPr>
        <p:spPr/>
        <p:txBody>
          <a:bodyPr>
            <a:normAutofit fontScale="90000"/>
          </a:bodyPr>
          <a:lstStyle/>
          <a:p>
            <a:r>
              <a:rPr lang="en-US" dirty="0"/>
              <a:t>Pass phrase: </a:t>
            </a:r>
            <a:r>
              <a:rPr lang="en-US" b="1" dirty="0">
                <a:solidFill>
                  <a:srgbClr val="FF0000"/>
                </a:solidFill>
              </a:rPr>
              <a:t>Chimamanda Ngozi Adichie</a:t>
            </a:r>
          </a:p>
        </p:txBody>
      </p:sp>
      <p:pic>
        <p:nvPicPr>
          <p:cNvPr id="6" name="Picture 5">
            <a:extLst>
              <a:ext uri="{FF2B5EF4-FFF2-40B4-BE49-F238E27FC236}">
                <a16:creationId xmlns:a16="http://schemas.microsoft.com/office/drawing/2014/main" id="{9FF81346-754E-5437-FB9A-75E6138FCAA3}"/>
              </a:ext>
            </a:extLst>
          </p:cNvPr>
          <p:cNvPicPr>
            <a:picLocks noChangeAspect="1"/>
          </p:cNvPicPr>
          <p:nvPr/>
        </p:nvPicPr>
        <p:blipFill>
          <a:blip r:embed="rId2"/>
          <a:stretch>
            <a:fillRect/>
          </a:stretch>
        </p:blipFill>
        <p:spPr>
          <a:xfrm>
            <a:off x="493161" y="1587948"/>
            <a:ext cx="5979560" cy="3151647"/>
          </a:xfrm>
          <a:prstGeom prst="rect">
            <a:avLst/>
          </a:prstGeom>
        </p:spPr>
      </p:pic>
      <p:pic>
        <p:nvPicPr>
          <p:cNvPr id="8" name="Picture 7">
            <a:extLst>
              <a:ext uri="{FF2B5EF4-FFF2-40B4-BE49-F238E27FC236}">
                <a16:creationId xmlns:a16="http://schemas.microsoft.com/office/drawing/2014/main" id="{7F45063C-2024-F992-6791-CF6E4801AC21}"/>
              </a:ext>
            </a:extLst>
          </p:cNvPr>
          <p:cNvPicPr>
            <a:picLocks noChangeAspect="1"/>
          </p:cNvPicPr>
          <p:nvPr/>
        </p:nvPicPr>
        <p:blipFill>
          <a:blip r:embed="rId3"/>
          <a:stretch>
            <a:fillRect/>
          </a:stretch>
        </p:blipFill>
        <p:spPr>
          <a:xfrm>
            <a:off x="1562439" y="4806417"/>
            <a:ext cx="4342544" cy="1946403"/>
          </a:xfrm>
          <a:prstGeom prst="rect">
            <a:avLst/>
          </a:prstGeom>
        </p:spPr>
      </p:pic>
      <p:pic>
        <p:nvPicPr>
          <p:cNvPr id="10" name="Picture 9">
            <a:extLst>
              <a:ext uri="{FF2B5EF4-FFF2-40B4-BE49-F238E27FC236}">
                <a16:creationId xmlns:a16="http://schemas.microsoft.com/office/drawing/2014/main" id="{B9B3E5C5-B911-312B-B2BE-710758DB8F6A}"/>
              </a:ext>
            </a:extLst>
          </p:cNvPr>
          <p:cNvPicPr>
            <a:picLocks noChangeAspect="1"/>
          </p:cNvPicPr>
          <p:nvPr/>
        </p:nvPicPr>
        <p:blipFill>
          <a:blip r:embed="rId4"/>
          <a:stretch>
            <a:fillRect/>
          </a:stretch>
        </p:blipFill>
        <p:spPr>
          <a:xfrm>
            <a:off x="6742559" y="1992460"/>
            <a:ext cx="5346700" cy="4267200"/>
          </a:xfrm>
          <a:prstGeom prst="rect">
            <a:avLst/>
          </a:prstGeom>
        </p:spPr>
      </p:pic>
      <p:sp>
        <p:nvSpPr>
          <p:cNvPr id="2" name="TextBox 1">
            <a:extLst>
              <a:ext uri="{FF2B5EF4-FFF2-40B4-BE49-F238E27FC236}">
                <a16:creationId xmlns:a16="http://schemas.microsoft.com/office/drawing/2014/main" id="{6D5C2733-CB3C-A1CE-2A0B-EC76AF10C354}"/>
              </a:ext>
            </a:extLst>
          </p:cNvPr>
          <p:cNvSpPr txBox="1"/>
          <p:nvPr/>
        </p:nvSpPr>
        <p:spPr>
          <a:xfrm>
            <a:off x="7068620" y="1428108"/>
            <a:ext cx="3604256" cy="369332"/>
          </a:xfrm>
          <a:prstGeom prst="rect">
            <a:avLst/>
          </a:prstGeom>
          <a:noFill/>
        </p:spPr>
        <p:txBody>
          <a:bodyPr wrap="none" rtlCol="0">
            <a:spAutoFit/>
          </a:bodyPr>
          <a:lstStyle/>
          <a:p>
            <a:r>
              <a:rPr lang="en-US" b="1" dirty="0">
                <a:solidFill>
                  <a:srgbClr val="7030A0"/>
                </a:solidFill>
              </a:rPr>
              <a:t>https://</a:t>
            </a:r>
            <a:r>
              <a:rPr lang="en-US" b="1" dirty="0" err="1">
                <a:solidFill>
                  <a:srgbClr val="7030A0"/>
                </a:solidFill>
              </a:rPr>
              <a:t>autograder.cse.buffalo.edu</a:t>
            </a:r>
            <a:r>
              <a:rPr lang="en-US" b="1" dirty="0">
                <a:solidFill>
                  <a:srgbClr val="7030A0"/>
                </a:solidFill>
              </a:rPr>
              <a:t>/</a:t>
            </a:r>
          </a:p>
        </p:txBody>
      </p:sp>
    </p:spTree>
    <p:extLst>
      <p:ext uri="{BB962C8B-B14F-4D97-AF65-F5344CB8AC3E}">
        <p14:creationId xmlns:p14="http://schemas.microsoft.com/office/powerpoint/2010/main" val="329152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Hi new folks!</a:t>
            </a:r>
          </a:p>
          <a:p>
            <a:r>
              <a:rPr lang="en-US" sz="4400" dirty="0"/>
              <a:t>A few thoughts about your summaries</a:t>
            </a:r>
          </a:p>
          <a:p>
            <a:r>
              <a:rPr lang="en-US" sz="4400" dirty="0"/>
              <a:t>How to discuss effectively</a:t>
            </a:r>
          </a:p>
          <a:p>
            <a:r>
              <a:rPr lang="en-US" sz="4400" dirty="0"/>
              <a:t>Discussion</a:t>
            </a:r>
          </a:p>
          <a:p>
            <a:r>
              <a:rPr lang="en-US" sz="4400" dirty="0"/>
              <a:t>Class Axioms discussion</a:t>
            </a:r>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3</a:t>
            </a:fld>
            <a:endParaRPr lang="en-US"/>
          </a:p>
        </p:txBody>
      </p:sp>
    </p:spTree>
    <p:extLst>
      <p:ext uri="{BB962C8B-B14F-4D97-AF65-F5344CB8AC3E}">
        <p14:creationId xmlns:p14="http://schemas.microsoft.com/office/powerpoint/2010/main" val="148275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p:txBody>
          <a:bodyPr/>
          <a:lstStyle/>
          <a:p>
            <a:r>
              <a:rPr lang="en-US" dirty="0"/>
              <a:t>Hi new folks!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Name</a:t>
            </a:r>
          </a:p>
          <a:p>
            <a:r>
              <a:rPr lang="en-US" sz="4400" dirty="0"/>
              <a:t>Favorite shape</a:t>
            </a:r>
          </a:p>
          <a:p>
            <a:r>
              <a:rPr lang="en-US" sz="4400" dirty="0"/>
              <a:t>Last show you binged</a:t>
            </a:r>
          </a:p>
          <a:p>
            <a:r>
              <a:rPr lang="en-US" sz="4400" dirty="0"/>
              <a:t>One thing you at this past weekend</a:t>
            </a:r>
          </a:p>
          <a:p>
            <a:endParaRPr lang="en-US" sz="44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4</a:t>
            </a:fld>
            <a:endParaRPr lang="en-US"/>
          </a:p>
        </p:txBody>
      </p:sp>
    </p:spTree>
    <p:extLst>
      <p:ext uri="{BB962C8B-B14F-4D97-AF65-F5344CB8AC3E}">
        <p14:creationId xmlns:p14="http://schemas.microsoft.com/office/powerpoint/2010/main" val="131179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p:txBody>
          <a:bodyPr/>
          <a:lstStyle/>
          <a:p>
            <a:r>
              <a:rPr lang="en-US" dirty="0"/>
              <a:t>Summary of summaries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Biggest thing: Your summary is not a summary</a:t>
            </a:r>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5</a:t>
            </a:fld>
            <a:endParaRPr lang="en-US"/>
          </a:p>
        </p:txBody>
      </p:sp>
      <p:pic>
        <p:nvPicPr>
          <p:cNvPr id="5" name="Picture 4">
            <a:extLst>
              <a:ext uri="{FF2B5EF4-FFF2-40B4-BE49-F238E27FC236}">
                <a16:creationId xmlns:a16="http://schemas.microsoft.com/office/drawing/2014/main" id="{0659470A-4F3B-1BD2-EA28-AE0062771332}"/>
              </a:ext>
            </a:extLst>
          </p:cNvPr>
          <p:cNvPicPr>
            <a:picLocks noChangeAspect="1"/>
          </p:cNvPicPr>
          <p:nvPr/>
        </p:nvPicPr>
        <p:blipFill>
          <a:blip r:embed="rId2"/>
          <a:stretch>
            <a:fillRect/>
          </a:stretch>
        </p:blipFill>
        <p:spPr>
          <a:xfrm>
            <a:off x="1489710" y="2918449"/>
            <a:ext cx="7772400" cy="2950877"/>
          </a:xfrm>
          <a:prstGeom prst="rect">
            <a:avLst/>
          </a:prstGeom>
        </p:spPr>
      </p:pic>
    </p:spTree>
    <p:extLst>
      <p:ext uri="{BB962C8B-B14F-4D97-AF65-F5344CB8AC3E}">
        <p14:creationId xmlns:p14="http://schemas.microsoft.com/office/powerpoint/2010/main" val="160091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p:txBody>
          <a:bodyPr/>
          <a:lstStyle/>
          <a:p>
            <a:r>
              <a:rPr lang="en-US" dirty="0"/>
              <a:t>OK, questions/concerns?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When done, we’ll count off for groups!</a:t>
            </a:r>
          </a:p>
          <a:p>
            <a:r>
              <a:rPr lang="en-US" sz="4400" dirty="0"/>
              <a:t>A note: you’re being graded on participation today.</a:t>
            </a:r>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6</a:t>
            </a:fld>
            <a:endParaRPr lang="en-US"/>
          </a:p>
        </p:txBody>
      </p:sp>
    </p:spTree>
    <p:extLst>
      <p:ext uri="{BB962C8B-B14F-4D97-AF65-F5344CB8AC3E}">
        <p14:creationId xmlns:p14="http://schemas.microsoft.com/office/powerpoint/2010/main" val="100189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fontScale="90000"/>
          </a:bodyPr>
          <a:lstStyle/>
          <a:p>
            <a:r>
              <a:rPr lang="en-US" dirty="0"/>
              <a:t>Kenny’s summary of summaries: some points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Why “The New Jim Code”?</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7</a:t>
            </a:fld>
            <a:endParaRPr lang="en-US"/>
          </a:p>
        </p:txBody>
      </p:sp>
    </p:spTree>
    <p:extLst>
      <p:ext uri="{BB962C8B-B14F-4D97-AF65-F5344CB8AC3E}">
        <p14:creationId xmlns:p14="http://schemas.microsoft.com/office/powerpoint/2010/main" val="219202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fontScale="90000"/>
          </a:bodyPr>
          <a:lstStyle/>
          <a:p>
            <a:r>
              <a:rPr lang="en-US" dirty="0"/>
              <a:t>Kenny’s summary of summaries: some points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Why “The New Jim Code”?</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8</a:t>
            </a:fld>
            <a:endParaRPr lang="en-US"/>
          </a:p>
        </p:txBody>
      </p:sp>
      <p:pic>
        <p:nvPicPr>
          <p:cNvPr id="2050" name="Picture 2">
            <a:extLst>
              <a:ext uri="{FF2B5EF4-FFF2-40B4-BE49-F238E27FC236}">
                <a16:creationId xmlns:a16="http://schemas.microsoft.com/office/drawing/2014/main" id="{816EA41D-20BB-C60B-0A0D-655634E50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490" y="2341232"/>
            <a:ext cx="475121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9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8BC-2905-8041-8F3B-C90578B97EC2}"/>
              </a:ext>
            </a:extLst>
          </p:cNvPr>
          <p:cNvSpPr>
            <a:spLocks noGrp="1"/>
          </p:cNvSpPr>
          <p:nvPr>
            <p:ph type="title"/>
          </p:nvPr>
        </p:nvSpPr>
        <p:spPr>
          <a:xfrm>
            <a:off x="678078" y="165430"/>
            <a:ext cx="11357711" cy="863600"/>
          </a:xfrm>
        </p:spPr>
        <p:txBody>
          <a:bodyPr>
            <a:normAutofit fontScale="90000"/>
          </a:bodyPr>
          <a:lstStyle/>
          <a:p>
            <a:r>
              <a:rPr lang="en-US" dirty="0"/>
              <a:t>Kenny’s summary of summaries: some points</a:t>
            </a:r>
          </a:p>
        </p:txBody>
      </p:sp>
      <p:sp>
        <p:nvSpPr>
          <p:cNvPr id="3" name="Content Placeholder 2">
            <a:extLst>
              <a:ext uri="{FF2B5EF4-FFF2-40B4-BE49-F238E27FC236}">
                <a16:creationId xmlns:a16="http://schemas.microsoft.com/office/drawing/2014/main" id="{0CBB6605-1EA7-5743-B39C-1664CE0AF5A6}"/>
              </a:ext>
            </a:extLst>
          </p:cNvPr>
          <p:cNvSpPr>
            <a:spLocks noGrp="1"/>
          </p:cNvSpPr>
          <p:nvPr>
            <p:ph idx="1"/>
          </p:nvPr>
        </p:nvSpPr>
        <p:spPr>
          <a:xfrm>
            <a:off x="678078" y="1449408"/>
            <a:ext cx="10751921" cy="4351338"/>
          </a:xfrm>
        </p:spPr>
        <p:txBody>
          <a:bodyPr>
            <a:normAutofit/>
          </a:bodyPr>
          <a:lstStyle/>
          <a:p>
            <a:r>
              <a:rPr lang="en-US" sz="4400" dirty="0"/>
              <a:t>Why “The New Jim Code”?</a:t>
            </a:r>
            <a:endParaRPr lang="en-US" sz="4000" dirty="0"/>
          </a:p>
        </p:txBody>
      </p:sp>
      <p:sp>
        <p:nvSpPr>
          <p:cNvPr id="4" name="Slide Number Placeholder 3">
            <a:extLst>
              <a:ext uri="{FF2B5EF4-FFF2-40B4-BE49-F238E27FC236}">
                <a16:creationId xmlns:a16="http://schemas.microsoft.com/office/drawing/2014/main" id="{8D47A0BF-1101-E541-9D5B-AA48FBA5BC2F}"/>
              </a:ext>
            </a:extLst>
          </p:cNvPr>
          <p:cNvSpPr>
            <a:spLocks noGrp="1"/>
          </p:cNvSpPr>
          <p:nvPr>
            <p:ph type="sldNum" sz="quarter" idx="12"/>
          </p:nvPr>
        </p:nvSpPr>
        <p:spPr/>
        <p:txBody>
          <a:bodyPr/>
          <a:lstStyle/>
          <a:p>
            <a:fld id="{6088BDBC-A55A-0D4E-9238-49D16FB07DCD}" type="slidenum">
              <a:rPr lang="en-US" smtClean="0"/>
              <a:pPr/>
              <a:t>9</a:t>
            </a:fld>
            <a:endParaRPr lang="en-US"/>
          </a:p>
        </p:txBody>
      </p:sp>
    </p:spTree>
    <p:extLst>
      <p:ext uri="{BB962C8B-B14F-4D97-AF65-F5344CB8AC3E}">
        <p14:creationId xmlns:p14="http://schemas.microsoft.com/office/powerpoint/2010/main" val="14811837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b_pres" id="{40A81E82-30C6-5B44-90ED-89E37171CDFA}" vid="{0A44E2B1-83CE-BE4C-9993-1082FC269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44385</TotalTime>
  <Words>504</Words>
  <Application>Microsoft Macintosh PowerPoint</Application>
  <PresentationFormat>Widescreen</PresentationFormat>
  <Paragraphs>77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Futura Medium</vt:lpstr>
      <vt:lpstr>Menlo</vt:lpstr>
      <vt:lpstr>Wingdings</vt:lpstr>
      <vt:lpstr>2_Office Theme</vt:lpstr>
      <vt:lpstr>PowerPoint Presentation</vt:lpstr>
      <vt:lpstr>Pass phrase: Chimamanda Ngozi Adichie</vt:lpstr>
      <vt:lpstr>Agenda</vt:lpstr>
      <vt:lpstr>Hi new folks!</vt:lpstr>
      <vt:lpstr>Summary of summaries</vt:lpstr>
      <vt:lpstr>OK, questions/concerns?</vt:lpstr>
      <vt:lpstr>Kenny’s summary of summaries: some points</vt:lpstr>
      <vt:lpstr>Kenny’s summary of summaries: some points</vt:lpstr>
      <vt:lpstr>Kenny’s summary of summaries: some points</vt:lpstr>
      <vt:lpstr>Kenny’s summary of summaries: some points</vt:lpstr>
      <vt:lpstr>Kenny’s summary of summaries: some points</vt:lpstr>
      <vt:lpstr>Kenny’s partially introspective summary of summaries: some themes</vt:lpstr>
      <vt:lpstr>Sidebar</vt:lpstr>
      <vt:lpstr>Some prompts for the first round of discussion</vt:lpstr>
      <vt:lpstr>Axioms</vt:lpstr>
      <vt:lpstr>Wednesday</vt:lpstr>
      <vt:lpstr>Round 2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sample of their result</dc:title>
  <dc:creator>Microsoft Office User</dc:creator>
  <cp:lastModifiedBy>Microsoft Office User</cp:lastModifiedBy>
  <cp:revision>91</cp:revision>
  <dcterms:created xsi:type="dcterms:W3CDTF">2021-02-08T13:25:31Z</dcterms:created>
  <dcterms:modified xsi:type="dcterms:W3CDTF">2023-02-06T16:51:52Z</dcterms:modified>
</cp:coreProperties>
</file>