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8"/>
  </p:notesMasterIdLst>
  <p:sldIdLst>
    <p:sldId id="256" r:id="rId2"/>
    <p:sldId id="267" r:id="rId3"/>
    <p:sldId id="266" r:id="rId4"/>
    <p:sldId id="265" r:id="rId5"/>
    <p:sldId id="257" r:id="rId6"/>
    <p:sldId id="258" r:id="rId7"/>
    <p:sldId id="259" r:id="rId8"/>
    <p:sldId id="261" r:id="rId9"/>
    <p:sldId id="268" r:id="rId10"/>
    <p:sldId id="269" r:id="rId11"/>
    <p:sldId id="270" r:id="rId12"/>
    <p:sldId id="264" r:id="rId13"/>
    <p:sldId id="260" r:id="rId14"/>
    <p:sldId id="262" r:id="rId15"/>
    <p:sldId id="271"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7"/>
    <p:restoredTop sz="79846"/>
  </p:normalViewPr>
  <p:slideViewPr>
    <p:cSldViewPr snapToGrid="0">
      <p:cViewPr varScale="1">
        <p:scale>
          <a:sx n="88" d="100"/>
          <a:sy n="88" d="100"/>
        </p:scale>
        <p:origin x="11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08T09:15:33.829"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2FBD4-F4CD-D84B-88DA-E24AF558B58D}"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AFCDA-E9FE-8347-BDA1-D8D1754E9B0B}" type="slidenum">
              <a:rPr lang="en-US" smtClean="0"/>
              <a:t>‹#›</a:t>
            </a:fld>
            <a:endParaRPr lang="en-US"/>
          </a:p>
        </p:txBody>
      </p:sp>
    </p:spTree>
    <p:extLst>
      <p:ext uri="{BB962C8B-B14F-4D97-AF65-F5344CB8AC3E}">
        <p14:creationId xmlns:p14="http://schemas.microsoft.com/office/powerpoint/2010/main" val="270522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ashingtonpost.com/investigations/interactive/2021/domestic-terrorism-data/?utm_campaign=wp_main&amp;utm_medium=social&amp;utm_source=twitter&amp;twclid=2-4fpb8c8yjdgrfydqkj7v0jan3&amp;itid=lk_inline_manual_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White supremacy structurally</a:t>
            </a:r>
          </a:p>
          <a:p>
            <a:r>
              <a:rPr lang="en-US" b="1" dirty="0"/>
              <a:t>White supremacist violence</a:t>
            </a:r>
          </a:p>
          <a:p>
            <a:endParaRPr lang="en-US" b="1" dirty="0"/>
          </a:p>
          <a:p>
            <a:r>
              <a:rPr lang="en-US" b="1" dirty="0"/>
              <a:t>Blizzard article</a:t>
            </a:r>
          </a:p>
          <a:p>
            <a:r>
              <a:rPr lang="en-US" dirty="0"/>
              <a:t>Blacks 14% of the population and 51% of the deaths in the blizzard. </a:t>
            </a:r>
          </a:p>
          <a:p>
            <a:endParaRPr lang="en-US" dirty="0"/>
          </a:p>
          <a:p>
            <a:r>
              <a:rPr lang="en-US" b="1" dirty="0"/>
              <a:t>Tops article</a:t>
            </a:r>
          </a:p>
          <a:p>
            <a:r>
              <a:rPr lang="en-US" dirty="0"/>
              <a:t>“</a:t>
            </a:r>
            <a:r>
              <a:rPr lang="en-US" b="0" i="0" u="none" strike="noStrike" dirty="0">
                <a:solidFill>
                  <a:srgbClr val="2A2A2A"/>
                </a:solidFill>
                <a:effectLst/>
                <a:latin typeface="Georgia" panose="02040502050405020303" pitchFamily="18" charset="0"/>
              </a:rPr>
              <a:t>These violent episodes are not an anomaly, but part of an ongoing tradition of attacks on Black citizenship and humanity.”</a:t>
            </a:r>
          </a:p>
          <a:p>
            <a:r>
              <a:rPr lang="en-US" b="0" i="0" u="none" strike="noStrike" dirty="0">
                <a:solidFill>
                  <a:srgbClr val="2A2A2A"/>
                </a:solidFill>
                <a:effectLst/>
                <a:latin typeface="Georgia" panose="02040502050405020303" pitchFamily="18" charset="0"/>
              </a:rPr>
              <a:t>Series of overlapping problems: </a:t>
            </a:r>
          </a:p>
          <a:p>
            <a:r>
              <a:rPr lang="en-US" b="0" i="0" u="none" strike="noStrike" dirty="0">
                <a:solidFill>
                  <a:srgbClr val="2A2A2A"/>
                </a:solidFill>
                <a:effectLst/>
                <a:latin typeface="Georgia" panose="02040502050405020303" pitchFamily="18" charset="0"/>
              </a:rPr>
              <a:t>Gun accessibility, segregation and racialized poverty in Buffalo, white supremacy. </a:t>
            </a:r>
          </a:p>
          <a:p>
            <a:r>
              <a:rPr lang="en-US" b="0" i="0" u="none" strike="noStrike" dirty="0">
                <a:solidFill>
                  <a:srgbClr val="2A2A2A"/>
                </a:solidFill>
                <a:effectLst/>
                <a:latin typeface="Georgia" panose="02040502050405020303" pitchFamily="18" charset="0"/>
              </a:rPr>
              <a:t>Note the legacy of black activism in Buffalo history. This is a place of poverty, segregation and discrimination but also resistance. </a:t>
            </a:r>
          </a:p>
          <a:p>
            <a:r>
              <a:rPr lang="en-US" b="0" i="0" u="none" strike="noStrike" dirty="0">
                <a:solidFill>
                  <a:srgbClr val="2A2A2A"/>
                </a:solidFill>
                <a:effectLst/>
                <a:latin typeface="Georgia" panose="02040502050405020303" pitchFamily="18" charset="0"/>
              </a:rPr>
              <a:t>“As a </a:t>
            </a:r>
            <a:r>
              <a:rPr lang="en-US" b="0" i="0" u="none" strike="noStrike" dirty="0">
                <a:solidFill>
                  <a:srgbClr val="1955A5"/>
                </a:solidFill>
                <a:effectLst/>
                <a:latin typeface="Georgia" panose="02040502050405020303" pitchFamily="18" charset="0"/>
                <a:hlinkClick r:id="rId3"/>
              </a:rPr>
              <a:t>Washington Post investigation</a:t>
            </a:r>
            <a:r>
              <a:rPr lang="en-US" b="0" i="0" u="none" strike="noStrike" dirty="0">
                <a:solidFill>
                  <a:srgbClr val="2A2A2A"/>
                </a:solidFill>
                <a:effectLst/>
                <a:latin typeface="Georgia" panose="02040502050405020303" pitchFamily="18" charset="0"/>
              </a:rPr>
              <a:t> notes, “Since 2015, right wing extremists have been involved in 267 plots or attacks and 91 fatalities.” The findings also revealed, “More than a quarter of right-wing incidents and just under half of the deaths in those incidents were caused by people who showed support for white supremacy or claimed to belong to groups espousing that ideology.” </a:t>
            </a:r>
          </a:p>
          <a:p>
            <a:endParaRPr lang="en-US" b="0" i="0" u="none" strike="noStrike" dirty="0">
              <a:solidFill>
                <a:srgbClr val="2A2A2A"/>
              </a:solidFill>
              <a:effectLst/>
              <a:latin typeface="Georgia" panose="02040502050405020303" pitchFamily="18" charset="0"/>
            </a:endParaRPr>
          </a:p>
          <a:p>
            <a:endParaRPr lang="en-US" b="0" i="0" u="none" strike="noStrike" dirty="0">
              <a:solidFill>
                <a:srgbClr val="2A2A2A"/>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E1CAFCDA-E9FE-8347-BDA1-D8D1754E9B0B}" type="slidenum">
              <a:rPr lang="en-US" smtClean="0"/>
              <a:t>5</a:t>
            </a:fld>
            <a:endParaRPr lang="en-US"/>
          </a:p>
        </p:txBody>
      </p:sp>
    </p:spTree>
    <p:extLst>
      <p:ext uri="{BB962C8B-B14F-4D97-AF65-F5344CB8AC3E}">
        <p14:creationId xmlns:p14="http://schemas.microsoft.com/office/powerpoint/2010/main" val="373293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AFCDA-E9FE-8347-BDA1-D8D1754E9B0B}" type="slidenum">
              <a:rPr lang="en-US" smtClean="0"/>
              <a:t>13</a:t>
            </a:fld>
            <a:endParaRPr lang="en-US"/>
          </a:p>
        </p:txBody>
      </p:sp>
    </p:spTree>
    <p:extLst>
      <p:ext uri="{BB962C8B-B14F-4D97-AF65-F5344CB8AC3E}">
        <p14:creationId xmlns:p14="http://schemas.microsoft.com/office/powerpoint/2010/main" val="116268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key points.  Use this as a way to wrap and get them ready for next team meeting. Also, it would be good if we could come up with some joint questions or something that we can all have in mind going forward. We need something to bring the class together. </a:t>
            </a:r>
          </a:p>
          <a:p>
            <a:endParaRPr lang="en-US" dirty="0"/>
          </a:p>
        </p:txBody>
      </p:sp>
      <p:sp>
        <p:nvSpPr>
          <p:cNvPr id="4" name="Slide Number Placeholder 3"/>
          <p:cNvSpPr>
            <a:spLocks noGrp="1"/>
          </p:cNvSpPr>
          <p:nvPr>
            <p:ph type="sldNum" sz="quarter" idx="5"/>
          </p:nvPr>
        </p:nvSpPr>
        <p:spPr/>
        <p:txBody>
          <a:bodyPr/>
          <a:lstStyle/>
          <a:p>
            <a:fld id="{E1CAFCDA-E9FE-8347-BDA1-D8D1754E9B0B}" type="slidenum">
              <a:rPr lang="en-US" smtClean="0"/>
              <a:t>14</a:t>
            </a:fld>
            <a:endParaRPr lang="en-US"/>
          </a:p>
        </p:txBody>
      </p:sp>
    </p:spTree>
    <p:extLst>
      <p:ext uri="{BB962C8B-B14F-4D97-AF65-F5344CB8AC3E}">
        <p14:creationId xmlns:p14="http://schemas.microsoft.com/office/powerpoint/2010/main" val="76306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0521F-760D-DA48-91CB-8A3FF4FAC052}" type="datetimeFigureOut">
              <a:rPr lang="en-US" smtClean="0"/>
              <a:t>2/8/23</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3310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0521F-760D-DA48-91CB-8A3FF4FAC05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34302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0521F-760D-DA48-91CB-8A3FF4FAC05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275061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0521F-760D-DA48-91CB-8A3FF4FAC05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185593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0521F-760D-DA48-91CB-8A3FF4FAC05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278378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D0521F-760D-DA48-91CB-8A3FF4FAC052}" type="datetimeFigureOut">
              <a:rPr lang="en-US" smtClean="0"/>
              <a:t>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419652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0521F-760D-DA48-91CB-8A3FF4FAC052}" type="datetimeFigureOut">
              <a:rPr lang="en-US" smtClean="0"/>
              <a:t>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379121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0521F-760D-DA48-91CB-8A3FF4FAC052}" type="datetimeFigureOut">
              <a:rPr lang="en-US" smtClean="0"/>
              <a:t>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195429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0521F-760D-DA48-91CB-8A3FF4FAC052}" type="datetimeFigureOut">
              <a:rPr lang="en-US" smtClean="0"/>
              <a:t>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77965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0521F-760D-DA48-91CB-8A3FF4FAC052}" type="datetimeFigureOut">
              <a:rPr lang="en-US" smtClean="0"/>
              <a:t>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52227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D0521F-760D-DA48-91CB-8A3FF4FAC052}" type="datetimeFigureOut">
              <a:rPr lang="en-US" smtClean="0"/>
              <a:t>2/8/23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AFA20B8-7AE6-CF42-BB6E-C379FB11712E}" type="slidenum">
              <a:rPr lang="en-US" smtClean="0"/>
              <a:t>‹#›</a:t>
            </a:fld>
            <a:endParaRPr lang="en-US"/>
          </a:p>
        </p:txBody>
      </p:sp>
    </p:spTree>
    <p:extLst>
      <p:ext uri="{BB962C8B-B14F-4D97-AF65-F5344CB8AC3E}">
        <p14:creationId xmlns:p14="http://schemas.microsoft.com/office/powerpoint/2010/main" val="124005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1D0521F-760D-DA48-91CB-8A3FF4FAC052}" type="datetimeFigureOut">
              <a:rPr lang="en-US" smtClean="0"/>
              <a:t>2/8/23</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AFA20B8-7AE6-CF42-BB6E-C379FB11712E}"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3184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DA44-F8EF-76FA-7227-0A6F8356F662}"/>
              </a:ext>
            </a:extLst>
          </p:cNvPr>
          <p:cNvSpPr>
            <a:spLocks noGrp="1"/>
          </p:cNvSpPr>
          <p:nvPr>
            <p:ph type="ctrTitle"/>
          </p:nvPr>
        </p:nvSpPr>
        <p:spPr>
          <a:xfrm>
            <a:off x="1654629" y="802298"/>
            <a:ext cx="8756868" cy="2921776"/>
          </a:xfrm>
        </p:spPr>
        <p:txBody>
          <a:bodyPr>
            <a:normAutofit/>
          </a:bodyPr>
          <a:lstStyle/>
          <a:p>
            <a:r>
              <a:rPr lang="en-US" sz="4400" dirty="0"/>
              <a:t>Rage Against the Machine</a:t>
            </a:r>
            <a:br>
              <a:rPr lang="en-US" sz="4400" dirty="0"/>
            </a:br>
            <a:r>
              <a:rPr lang="en-US" sz="4400" dirty="0"/>
              <a:t>and </a:t>
            </a:r>
            <a:br>
              <a:rPr lang="en-US" sz="4400" dirty="0"/>
            </a:br>
            <a:r>
              <a:rPr lang="en-US" sz="4400" dirty="0"/>
              <a:t>Machine Learning and Society</a:t>
            </a:r>
          </a:p>
        </p:txBody>
      </p:sp>
      <p:sp>
        <p:nvSpPr>
          <p:cNvPr id="3" name="Subtitle 2">
            <a:extLst>
              <a:ext uri="{FF2B5EF4-FFF2-40B4-BE49-F238E27FC236}">
                <a16:creationId xmlns:a16="http://schemas.microsoft.com/office/drawing/2014/main" id="{F932DA13-0A06-B393-7905-425354762FB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6122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2C47-D204-7F9D-8CCB-E27182D124D6}"/>
              </a:ext>
            </a:extLst>
          </p:cNvPr>
          <p:cNvSpPr>
            <a:spLocks noGrp="1"/>
          </p:cNvSpPr>
          <p:nvPr>
            <p:ph type="title"/>
          </p:nvPr>
        </p:nvSpPr>
        <p:spPr/>
        <p:txBody>
          <a:bodyPr/>
          <a:lstStyle/>
          <a:p>
            <a:r>
              <a:rPr lang="en-US" dirty="0"/>
              <a:t>What about now?</a:t>
            </a:r>
          </a:p>
        </p:txBody>
      </p:sp>
      <p:sp>
        <p:nvSpPr>
          <p:cNvPr id="3" name="Content Placeholder 2">
            <a:extLst>
              <a:ext uri="{FF2B5EF4-FFF2-40B4-BE49-F238E27FC236}">
                <a16:creationId xmlns:a16="http://schemas.microsoft.com/office/drawing/2014/main" id="{17C12C2D-613F-2FB5-0BFE-264E5AE36CE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AF57309-7EF8-26C5-8A26-E27E876AAE89}"/>
              </a:ext>
            </a:extLst>
          </p:cNvPr>
          <p:cNvPicPr>
            <a:picLocks noChangeAspect="1"/>
          </p:cNvPicPr>
          <p:nvPr/>
        </p:nvPicPr>
        <p:blipFill>
          <a:blip r:embed="rId2"/>
          <a:stretch>
            <a:fillRect/>
          </a:stretch>
        </p:blipFill>
        <p:spPr>
          <a:xfrm>
            <a:off x="186052" y="2015732"/>
            <a:ext cx="11819896" cy="2673203"/>
          </a:xfrm>
          <a:prstGeom prst="rect">
            <a:avLst/>
          </a:prstGeom>
        </p:spPr>
      </p:pic>
    </p:spTree>
    <p:extLst>
      <p:ext uri="{BB962C8B-B14F-4D97-AF65-F5344CB8AC3E}">
        <p14:creationId xmlns:p14="http://schemas.microsoft.com/office/powerpoint/2010/main" val="248534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9011-2B21-FEA6-AC01-AABAE80ED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17041E-B061-7592-8CD7-9FC2BBBA4AF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BDAE106B-3C13-A9AD-8AD2-AB10162DBD42}"/>
              </a:ext>
            </a:extLst>
          </p:cNvPr>
          <p:cNvPicPr>
            <a:picLocks noChangeAspect="1"/>
          </p:cNvPicPr>
          <p:nvPr/>
        </p:nvPicPr>
        <p:blipFill>
          <a:blip r:embed="rId2"/>
          <a:stretch>
            <a:fillRect/>
          </a:stretch>
        </p:blipFill>
        <p:spPr>
          <a:xfrm>
            <a:off x="781049" y="322440"/>
            <a:ext cx="10634663" cy="5647006"/>
          </a:xfrm>
          <a:prstGeom prst="rect">
            <a:avLst/>
          </a:prstGeom>
        </p:spPr>
      </p:pic>
    </p:spTree>
    <p:extLst>
      <p:ext uri="{BB962C8B-B14F-4D97-AF65-F5344CB8AC3E}">
        <p14:creationId xmlns:p14="http://schemas.microsoft.com/office/powerpoint/2010/main" val="292806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6D10-FF79-D995-6F07-ABCB564357AB}"/>
              </a:ext>
            </a:extLst>
          </p:cNvPr>
          <p:cNvSpPr>
            <a:spLocks noGrp="1"/>
          </p:cNvSpPr>
          <p:nvPr>
            <p:ph type="title"/>
          </p:nvPr>
        </p:nvSpPr>
        <p:spPr/>
        <p:txBody>
          <a:bodyPr/>
          <a:lstStyle/>
          <a:p>
            <a:r>
              <a:rPr lang="en-US" dirty="0"/>
              <a:t>Share</a:t>
            </a:r>
          </a:p>
        </p:txBody>
      </p:sp>
      <p:sp>
        <p:nvSpPr>
          <p:cNvPr id="3" name="Content Placeholder 2">
            <a:extLst>
              <a:ext uri="{FF2B5EF4-FFF2-40B4-BE49-F238E27FC236}">
                <a16:creationId xmlns:a16="http://schemas.microsoft.com/office/drawing/2014/main" id="{DEBA4F30-DE8C-EB63-DD7E-DF011EE71BDD}"/>
              </a:ext>
            </a:extLst>
          </p:cNvPr>
          <p:cNvSpPr>
            <a:spLocks noGrp="1"/>
          </p:cNvSpPr>
          <p:nvPr>
            <p:ph idx="1"/>
          </p:nvPr>
        </p:nvSpPr>
        <p:spPr/>
        <p:txBody>
          <a:bodyPr/>
          <a:lstStyle/>
          <a:p>
            <a:r>
              <a:rPr lang="en-US" dirty="0"/>
              <a:t>Ask each group to share 1 idea. </a:t>
            </a:r>
          </a:p>
        </p:txBody>
      </p:sp>
    </p:spTree>
    <p:extLst>
      <p:ext uri="{BB962C8B-B14F-4D97-AF65-F5344CB8AC3E}">
        <p14:creationId xmlns:p14="http://schemas.microsoft.com/office/powerpoint/2010/main" val="427334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55C9-0176-C31C-66A6-41DA3F191783}"/>
              </a:ext>
            </a:extLst>
          </p:cNvPr>
          <p:cNvSpPr>
            <a:spLocks noGrp="1"/>
          </p:cNvSpPr>
          <p:nvPr>
            <p:ph type="title"/>
          </p:nvPr>
        </p:nvSpPr>
        <p:spPr/>
        <p:txBody>
          <a:bodyPr/>
          <a:lstStyle/>
          <a:p>
            <a:r>
              <a:rPr lang="en-US" dirty="0"/>
              <a:t>Let’s Talk about Race and Technology</a:t>
            </a:r>
          </a:p>
        </p:txBody>
      </p:sp>
      <p:sp>
        <p:nvSpPr>
          <p:cNvPr id="5" name="Text Placeholder 4">
            <a:extLst>
              <a:ext uri="{FF2B5EF4-FFF2-40B4-BE49-F238E27FC236}">
                <a16:creationId xmlns:a16="http://schemas.microsoft.com/office/drawing/2014/main" id="{563B93AB-F430-B4AC-5DF1-1BEB2E5CA832}"/>
              </a:ext>
            </a:extLst>
          </p:cNvPr>
          <p:cNvSpPr>
            <a:spLocks noGrp="1"/>
          </p:cNvSpPr>
          <p:nvPr>
            <p:ph type="body" idx="1"/>
          </p:nvPr>
        </p:nvSpPr>
        <p:spPr>
          <a:xfrm>
            <a:off x="1447181" y="2019549"/>
            <a:ext cx="4488804" cy="470433"/>
          </a:xfrm>
        </p:spPr>
        <p:txBody>
          <a:bodyPr/>
          <a:lstStyle/>
          <a:p>
            <a:r>
              <a:rPr lang="en-US" dirty="0"/>
              <a:t>Problem</a:t>
            </a:r>
          </a:p>
        </p:txBody>
      </p:sp>
      <p:sp>
        <p:nvSpPr>
          <p:cNvPr id="3" name="Content Placeholder 2">
            <a:extLst>
              <a:ext uri="{FF2B5EF4-FFF2-40B4-BE49-F238E27FC236}">
                <a16:creationId xmlns:a16="http://schemas.microsoft.com/office/drawing/2014/main" id="{C1E23351-DF1A-9A0E-8459-425327A5178D}"/>
              </a:ext>
            </a:extLst>
          </p:cNvPr>
          <p:cNvSpPr>
            <a:spLocks noGrp="1"/>
          </p:cNvSpPr>
          <p:nvPr>
            <p:ph sz="half" idx="2"/>
          </p:nvPr>
        </p:nvSpPr>
        <p:spPr>
          <a:xfrm>
            <a:off x="1308295" y="2489982"/>
            <a:ext cx="4627690" cy="3563855"/>
          </a:xfrm>
        </p:spPr>
        <p:txBody>
          <a:bodyPr>
            <a:normAutofit fontScale="92500" lnSpcReduction="10000"/>
          </a:bodyPr>
          <a:lstStyle/>
          <a:p>
            <a:r>
              <a:rPr lang="en-US" b="0" i="0" u="none" strike="noStrike" dirty="0">
                <a:effectLst/>
                <a:latin typeface="avenir-lt-w01_35-light1475496"/>
              </a:rPr>
              <a:t>“Not all speed is movement.” </a:t>
            </a:r>
          </a:p>
          <a:p>
            <a:r>
              <a:rPr lang="en-US" dirty="0">
                <a:latin typeface="avenir-lt-w01_35-light1475496"/>
              </a:rPr>
              <a:t>“Racism is productive; it constructs.”</a:t>
            </a:r>
          </a:p>
          <a:p>
            <a:r>
              <a:rPr lang="en-US" b="0" i="0" u="none" strike="noStrike" dirty="0">
                <a:effectLst/>
                <a:latin typeface="avenir-lt-w01_35-light1475496"/>
              </a:rPr>
              <a:t>“Race and technology are co-produced.”</a:t>
            </a:r>
          </a:p>
          <a:p>
            <a:r>
              <a:rPr lang="en-US" b="0" i="0" u="none" strike="noStrike" dirty="0">
                <a:effectLst/>
                <a:latin typeface="avenir-lt-w01_35-light1475496"/>
              </a:rPr>
              <a:t>“We have to be able to see who and what is behind the screen that is currently animating the digital world.”  </a:t>
            </a:r>
          </a:p>
          <a:p>
            <a:r>
              <a:rPr lang="en-US" b="0" i="0" u="none" strike="noStrike" dirty="0">
                <a:effectLst/>
                <a:latin typeface="avenir-lt-w01_35-light1475496"/>
              </a:rPr>
              <a:t>What does it mean to  </a:t>
            </a:r>
            <a:r>
              <a:rPr lang="en-US" dirty="0">
                <a:latin typeface="avenir-lt-w01_35-light1475496"/>
              </a:rPr>
              <a:t>“integrate a burning house”?</a:t>
            </a:r>
            <a:endParaRPr lang="en-US" b="0" i="0" u="none" strike="noStrike" dirty="0">
              <a:effectLst/>
              <a:latin typeface="avenir-lt-w01_35-light1475496"/>
            </a:endParaRPr>
          </a:p>
        </p:txBody>
      </p:sp>
      <p:sp>
        <p:nvSpPr>
          <p:cNvPr id="6" name="Text Placeholder 5">
            <a:extLst>
              <a:ext uri="{FF2B5EF4-FFF2-40B4-BE49-F238E27FC236}">
                <a16:creationId xmlns:a16="http://schemas.microsoft.com/office/drawing/2014/main" id="{05860BD6-BD53-DE36-249C-47E12CB9F479}"/>
              </a:ext>
            </a:extLst>
          </p:cNvPr>
          <p:cNvSpPr>
            <a:spLocks noGrp="1"/>
          </p:cNvSpPr>
          <p:nvPr>
            <p:ph type="body" sz="quarter" idx="3"/>
          </p:nvPr>
        </p:nvSpPr>
        <p:spPr>
          <a:xfrm>
            <a:off x="6256015" y="2023003"/>
            <a:ext cx="4488804" cy="466979"/>
          </a:xfrm>
        </p:spPr>
        <p:txBody>
          <a:bodyPr/>
          <a:lstStyle/>
          <a:p>
            <a:r>
              <a:rPr lang="en-US" dirty="0"/>
              <a:t>Solutions</a:t>
            </a:r>
          </a:p>
        </p:txBody>
      </p:sp>
      <p:sp>
        <p:nvSpPr>
          <p:cNvPr id="4" name="Content Placeholder 3">
            <a:extLst>
              <a:ext uri="{FF2B5EF4-FFF2-40B4-BE49-F238E27FC236}">
                <a16:creationId xmlns:a16="http://schemas.microsoft.com/office/drawing/2014/main" id="{78050110-A93D-4FCD-8920-A7B6A5D2EDF0}"/>
              </a:ext>
            </a:extLst>
          </p:cNvPr>
          <p:cNvSpPr>
            <a:spLocks noGrp="1"/>
          </p:cNvSpPr>
          <p:nvPr>
            <p:ph sz="quarter" idx="4"/>
          </p:nvPr>
        </p:nvSpPr>
        <p:spPr>
          <a:xfrm>
            <a:off x="6256016" y="2489982"/>
            <a:ext cx="4970002" cy="3699803"/>
          </a:xfrm>
        </p:spPr>
        <p:txBody>
          <a:bodyPr>
            <a:normAutofit fontScale="92500" lnSpcReduction="10000"/>
          </a:bodyPr>
          <a:lstStyle/>
          <a:p>
            <a:r>
              <a:rPr lang="en-US" b="0" i="0" u="none" strike="noStrike" dirty="0">
                <a:effectLst/>
                <a:latin typeface="avenir-lt-w01_35-light1475496"/>
              </a:rPr>
              <a:t> “Cosmetic change… too often takes the place of substantive change.”</a:t>
            </a:r>
          </a:p>
          <a:p>
            <a:r>
              <a:rPr lang="en-US" b="0" i="0" u="none" strike="noStrike" dirty="0">
                <a:effectLst/>
                <a:latin typeface="avenir-lt-w01_35-light1475496"/>
              </a:rPr>
              <a:t>Benjamin suggests that an alternative to “integrating” might be found in building “</a:t>
            </a:r>
            <a:r>
              <a:rPr lang="en-US" b="1" i="0" u="sng" strike="noStrike" dirty="0">
                <a:effectLst/>
                <a:latin typeface="avenir-lt-w01_35-light1475496"/>
              </a:rPr>
              <a:t>abolitionist tools”. </a:t>
            </a:r>
            <a:r>
              <a:rPr lang="en-US" b="0" i="0" u="none" strike="noStrike" dirty="0">
                <a:effectLst/>
                <a:latin typeface="avenir-lt-w01_35-light1475496"/>
              </a:rPr>
              <a:t>Getting free is different from getting integrated. How?</a:t>
            </a:r>
          </a:p>
          <a:p>
            <a:r>
              <a:rPr lang="en-US" b="0" i="0" u="none" strike="noStrike" dirty="0">
                <a:effectLst/>
                <a:latin typeface="avenir-lt-w01_35-light1475496"/>
              </a:rPr>
              <a:t>What might it mean to become new</a:t>
            </a:r>
            <a:r>
              <a:rPr lang="en-US" b="0" i="0" strike="noStrike" dirty="0">
                <a:effectLst/>
                <a:latin typeface="avenir-lt-w01_35-light1475496"/>
              </a:rPr>
              <a:t> </a:t>
            </a:r>
            <a:r>
              <a:rPr lang="en-US" b="1" i="0" strike="noStrike" dirty="0">
                <a:effectLst/>
                <a:latin typeface="avenir-lt-w01_35-light1475496"/>
              </a:rPr>
              <a:t>“</a:t>
            </a:r>
            <a:r>
              <a:rPr lang="en-US" b="1" i="0" u="sng" strike="noStrike" dirty="0">
                <a:effectLst/>
                <a:latin typeface="avenir-lt-w01_35-light1475496"/>
              </a:rPr>
              <a:t>patternmakers</a:t>
            </a:r>
            <a:r>
              <a:rPr lang="en-US" b="1" i="0" strike="noStrike" dirty="0">
                <a:effectLst/>
                <a:latin typeface="avenir-lt-w01_35-light1475496"/>
              </a:rPr>
              <a:t>” </a:t>
            </a:r>
            <a:r>
              <a:rPr lang="en-US" b="0" i="0" u="none" strike="noStrike" dirty="0">
                <a:effectLst/>
                <a:latin typeface="avenir-lt-w01_35-light1475496"/>
              </a:rPr>
              <a:t>in relation to technology and society, as Benjamin urges us?</a:t>
            </a:r>
            <a:endParaRPr lang="en-US" dirty="0"/>
          </a:p>
          <a:p>
            <a:endParaRPr lang="en-US" dirty="0"/>
          </a:p>
        </p:txBody>
      </p:sp>
    </p:spTree>
    <p:extLst>
      <p:ext uri="{BB962C8B-B14F-4D97-AF65-F5344CB8AC3E}">
        <p14:creationId xmlns:p14="http://schemas.microsoft.com/office/powerpoint/2010/main" val="9283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73CB-125F-F6FD-1745-9634DFF2B36C}"/>
              </a:ext>
            </a:extLst>
          </p:cNvPr>
          <p:cNvSpPr>
            <a:spLocks noGrp="1"/>
          </p:cNvSpPr>
          <p:nvPr>
            <p:ph type="title"/>
          </p:nvPr>
        </p:nvSpPr>
        <p:spPr/>
        <p:txBody>
          <a:bodyPr/>
          <a:lstStyle/>
          <a:p>
            <a:r>
              <a:rPr lang="en-US" dirty="0"/>
              <a:t>White Supremacy and Cyber Racism</a:t>
            </a:r>
          </a:p>
        </p:txBody>
      </p:sp>
      <p:sp>
        <p:nvSpPr>
          <p:cNvPr id="3" name="Content Placeholder 2">
            <a:extLst>
              <a:ext uri="{FF2B5EF4-FFF2-40B4-BE49-F238E27FC236}">
                <a16:creationId xmlns:a16="http://schemas.microsoft.com/office/drawing/2014/main" id="{2C0C736C-E399-978B-D5D1-27C90DCD89F3}"/>
              </a:ext>
            </a:extLst>
          </p:cNvPr>
          <p:cNvSpPr>
            <a:spLocks noGrp="1"/>
          </p:cNvSpPr>
          <p:nvPr>
            <p:ph idx="1"/>
          </p:nvPr>
        </p:nvSpPr>
        <p:spPr>
          <a:xfrm>
            <a:off x="900333" y="1853754"/>
            <a:ext cx="10339754" cy="4199727"/>
          </a:xfrm>
        </p:spPr>
        <p:txBody>
          <a:bodyPr>
            <a:normAutofit/>
          </a:bodyPr>
          <a:lstStyle/>
          <a:p>
            <a:r>
              <a:rPr lang="en-US" dirty="0"/>
              <a:t>Why study white supremacy online? </a:t>
            </a:r>
          </a:p>
          <a:p>
            <a:pPr lvl="1"/>
            <a:r>
              <a:rPr lang="en-US" dirty="0"/>
              <a:t>Easy access to global linkages.</a:t>
            </a:r>
          </a:p>
          <a:p>
            <a:pPr lvl="1"/>
            <a:r>
              <a:rPr lang="en-US" dirty="0"/>
              <a:t>Potential to precipitate harm in real life.</a:t>
            </a:r>
          </a:p>
          <a:p>
            <a:pPr lvl="1"/>
            <a:r>
              <a:rPr lang="en-US" dirty="0"/>
              <a:t>Challenges it presents to upholding values like equality.</a:t>
            </a:r>
          </a:p>
          <a:p>
            <a:r>
              <a:rPr lang="en-US" dirty="0"/>
              <a:t>HISTORY: White supremacy is a “central organizing principle of social life” in the US, not a fringe phenomenon. White supremacy and anti-blackness are also global.</a:t>
            </a:r>
          </a:p>
          <a:p>
            <a:r>
              <a:rPr lang="en-US" dirty="0"/>
              <a:t>TECHNOLOGY: We are moving from a group-based society to network-based society, which decouples community and geography enabling “</a:t>
            </a:r>
            <a:r>
              <a:rPr lang="en-US" dirty="0" err="1"/>
              <a:t>translocal</a:t>
            </a:r>
            <a:r>
              <a:rPr lang="en-US" dirty="0"/>
              <a:t> whiteness” and global white supremacy. </a:t>
            </a:r>
          </a:p>
          <a:p>
            <a:endParaRPr lang="en-US" dirty="0"/>
          </a:p>
        </p:txBody>
      </p:sp>
    </p:spTree>
    <p:extLst>
      <p:ext uri="{BB962C8B-B14F-4D97-AF65-F5344CB8AC3E}">
        <p14:creationId xmlns:p14="http://schemas.microsoft.com/office/powerpoint/2010/main" val="40701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F677-7351-FC75-723B-E7DEC633AD67}"/>
              </a:ext>
            </a:extLst>
          </p:cNvPr>
          <p:cNvSpPr>
            <a:spLocks noGrp="1"/>
          </p:cNvSpPr>
          <p:nvPr>
            <p:ph type="title"/>
          </p:nvPr>
        </p:nvSpPr>
        <p:spPr/>
        <p:txBody>
          <a:bodyPr/>
          <a:lstStyle/>
          <a:p>
            <a:r>
              <a:rPr lang="en-US" dirty="0"/>
              <a:t>What does a Solution look like?</a:t>
            </a:r>
          </a:p>
        </p:txBody>
      </p:sp>
      <p:sp>
        <p:nvSpPr>
          <p:cNvPr id="3" name="Content Placeholder 2">
            <a:extLst>
              <a:ext uri="{FF2B5EF4-FFF2-40B4-BE49-F238E27FC236}">
                <a16:creationId xmlns:a16="http://schemas.microsoft.com/office/drawing/2014/main" id="{AE81D73D-8BFB-25FF-8C80-6A5F9E88AEAA}"/>
              </a:ext>
            </a:extLst>
          </p:cNvPr>
          <p:cNvSpPr>
            <a:spLocks noGrp="1"/>
          </p:cNvSpPr>
          <p:nvPr>
            <p:ph idx="1"/>
          </p:nvPr>
        </p:nvSpPr>
        <p:spPr/>
        <p:txBody>
          <a:bodyPr>
            <a:normAutofit/>
          </a:bodyPr>
          <a:lstStyle/>
          <a:p>
            <a:r>
              <a:rPr lang="en-US" sz="3200" dirty="0"/>
              <a:t>This is your primary task in this course. To do it you need:</a:t>
            </a:r>
          </a:p>
          <a:p>
            <a:pPr lvl="1"/>
            <a:r>
              <a:rPr lang="en-US" sz="3000" dirty="0"/>
              <a:t>To understand the problem</a:t>
            </a:r>
          </a:p>
          <a:p>
            <a:pPr lvl="1"/>
            <a:r>
              <a:rPr lang="en-US" sz="3000" dirty="0"/>
              <a:t>To learn tools to help you build a solution</a:t>
            </a:r>
          </a:p>
          <a:p>
            <a:pPr lvl="1"/>
            <a:r>
              <a:rPr lang="en-US" sz="3000" dirty="0"/>
              <a:t>To </a:t>
            </a:r>
            <a:r>
              <a:rPr lang="en-US" sz="3000"/>
              <a:t>build together</a:t>
            </a:r>
            <a:endParaRPr lang="en-US" sz="3000" dirty="0"/>
          </a:p>
        </p:txBody>
      </p:sp>
    </p:spTree>
    <p:extLst>
      <p:ext uri="{BB962C8B-B14F-4D97-AF65-F5344CB8AC3E}">
        <p14:creationId xmlns:p14="http://schemas.microsoft.com/office/powerpoint/2010/main" val="396063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A2B1-5B5B-F3E7-3C0F-448F004F493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4C7512CC-A03E-7A37-6040-7A163C1E93E4}"/>
              </a:ext>
            </a:extLst>
          </p:cNvPr>
          <p:cNvSpPr>
            <a:spLocks noGrp="1"/>
          </p:cNvSpPr>
          <p:nvPr>
            <p:ph idx="1"/>
          </p:nvPr>
        </p:nvSpPr>
        <p:spPr/>
        <p:txBody>
          <a:bodyPr/>
          <a:lstStyle/>
          <a:p>
            <a:r>
              <a:rPr lang="en-US" dirty="0"/>
              <a:t>First team meeting week 3 [anytime after Wednesday]</a:t>
            </a:r>
          </a:p>
          <a:p>
            <a:r>
              <a:rPr lang="en-US" dirty="0"/>
              <a:t>Next combine: March 8. Presentations on the problem we are tackling. </a:t>
            </a:r>
          </a:p>
        </p:txBody>
      </p:sp>
    </p:spTree>
    <p:extLst>
      <p:ext uri="{BB962C8B-B14F-4D97-AF65-F5344CB8AC3E}">
        <p14:creationId xmlns:p14="http://schemas.microsoft.com/office/powerpoint/2010/main" val="63469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08EB-9E1C-049C-597F-ADE52A04E2A6}"/>
              </a:ext>
            </a:extLst>
          </p:cNvPr>
          <p:cNvSpPr>
            <a:spLocks noGrp="1"/>
          </p:cNvSpPr>
          <p:nvPr>
            <p:ph type="title"/>
          </p:nvPr>
        </p:nvSpPr>
        <p:spPr/>
        <p:txBody>
          <a:bodyPr/>
          <a:lstStyle/>
          <a:p>
            <a:r>
              <a:rPr lang="en-US" dirty="0"/>
              <a:t>attendance/check in</a:t>
            </a:r>
          </a:p>
        </p:txBody>
      </p:sp>
      <p:sp>
        <p:nvSpPr>
          <p:cNvPr id="4" name="TextBox 3">
            <a:extLst>
              <a:ext uri="{FF2B5EF4-FFF2-40B4-BE49-F238E27FC236}">
                <a16:creationId xmlns:a16="http://schemas.microsoft.com/office/drawing/2014/main" id="{BB9B1B40-D940-0FDE-59FA-D06361A99081}"/>
              </a:ext>
            </a:extLst>
          </p:cNvPr>
          <p:cNvSpPr txBox="1"/>
          <p:nvPr/>
        </p:nvSpPr>
        <p:spPr>
          <a:xfrm>
            <a:off x="1117601" y="1727200"/>
            <a:ext cx="4379340" cy="584775"/>
          </a:xfrm>
          <a:prstGeom prst="rect">
            <a:avLst/>
          </a:prstGeom>
          <a:noFill/>
        </p:spPr>
        <p:txBody>
          <a:bodyPr wrap="none" rtlCol="0">
            <a:spAutoFit/>
          </a:bodyPr>
          <a:lstStyle/>
          <a:p>
            <a:r>
              <a:rPr lang="en-US" dirty="0"/>
              <a:t>Pass Phrase: </a:t>
            </a:r>
            <a:r>
              <a:rPr lang="en-US" sz="3200" b="1" dirty="0">
                <a:solidFill>
                  <a:schemeClr val="accent6">
                    <a:lumMod val="60000"/>
                    <a:lumOff val="40000"/>
                  </a:schemeClr>
                </a:solidFill>
              </a:rPr>
              <a:t>Jessie Daniels</a:t>
            </a:r>
            <a:endParaRPr lang="en-US" dirty="0">
              <a:solidFill>
                <a:schemeClr val="accent6">
                  <a:lumMod val="60000"/>
                  <a:lumOff val="40000"/>
                </a:schemeClr>
              </a:solidFill>
            </a:endParaRPr>
          </a:p>
        </p:txBody>
      </p:sp>
      <p:sp>
        <p:nvSpPr>
          <p:cNvPr id="5" name="TextBox 4">
            <a:extLst>
              <a:ext uri="{FF2B5EF4-FFF2-40B4-BE49-F238E27FC236}">
                <a16:creationId xmlns:a16="http://schemas.microsoft.com/office/drawing/2014/main" id="{AFC1E894-3FB7-4E05-CDDE-143ACC2A923F}"/>
              </a:ext>
            </a:extLst>
          </p:cNvPr>
          <p:cNvSpPr txBox="1"/>
          <p:nvPr/>
        </p:nvSpPr>
        <p:spPr>
          <a:xfrm>
            <a:off x="6516915" y="1855855"/>
            <a:ext cx="3939412" cy="369332"/>
          </a:xfrm>
          <a:prstGeom prst="rect">
            <a:avLst/>
          </a:prstGeom>
          <a:noFill/>
        </p:spPr>
        <p:txBody>
          <a:bodyPr wrap="none" rtlCol="0">
            <a:spAutoFit/>
          </a:bodyPr>
          <a:lstStyle/>
          <a:p>
            <a:r>
              <a:rPr lang="en-US" dirty="0"/>
              <a:t>https://</a:t>
            </a:r>
            <a:r>
              <a:rPr lang="en-US" dirty="0" err="1"/>
              <a:t>autograder.cse.buffalo.edu</a:t>
            </a:r>
            <a:r>
              <a:rPr lang="en-US" dirty="0"/>
              <a:t>/</a:t>
            </a:r>
          </a:p>
        </p:txBody>
      </p:sp>
      <p:pic>
        <p:nvPicPr>
          <p:cNvPr id="7" name="Picture 6">
            <a:extLst>
              <a:ext uri="{FF2B5EF4-FFF2-40B4-BE49-F238E27FC236}">
                <a16:creationId xmlns:a16="http://schemas.microsoft.com/office/drawing/2014/main" id="{BFE84320-8FD4-B7CA-E922-03461E9D078B}"/>
              </a:ext>
            </a:extLst>
          </p:cNvPr>
          <p:cNvPicPr>
            <a:picLocks noChangeAspect="1"/>
          </p:cNvPicPr>
          <p:nvPr/>
        </p:nvPicPr>
        <p:blipFill>
          <a:blip r:embed="rId2"/>
          <a:stretch>
            <a:fillRect/>
          </a:stretch>
        </p:blipFill>
        <p:spPr>
          <a:xfrm>
            <a:off x="1683657" y="2390423"/>
            <a:ext cx="4994807" cy="4467577"/>
          </a:xfrm>
          <a:prstGeom prst="rect">
            <a:avLst/>
          </a:prstGeom>
        </p:spPr>
      </p:pic>
      <p:pic>
        <p:nvPicPr>
          <p:cNvPr id="9" name="Picture 8">
            <a:extLst>
              <a:ext uri="{FF2B5EF4-FFF2-40B4-BE49-F238E27FC236}">
                <a16:creationId xmlns:a16="http://schemas.microsoft.com/office/drawing/2014/main" id="{72DC00F3-7438-572E-91E5-DEBC8D91A4D3}"/>
              </a:ext>
            </a:extLst>
          </p:cNvPr>
          <p:cNvPicPr>
            <a:picLocks noChangeAspect="1"/>
          </p:cNvPicPr>
          <p:nvPr/>
        </p:nvPicPr>
        <p:blipFill>
          <a:blip r:embed="rId3"/>
          <a:stretch>
            <a:fillRect/>
          </a:stretch>
        </p:blipFill>
        <p:spPr>
          <a:xfrm>
            <a:off x="7565762" y="2499917"/>
            <a:ext cx="2890565" cy="4358083"/>
          </a:xfrm>
          <a:prstGeom prst="rect">
            <a:avLst/>
          </a:prstGeom>
        </p:spPr>
      </p:pic>
    </p:spTree>
    <p:extLst>
      <p:ext uri="{BB962C8B-B14F-4D97-AF65-F5344CB8AC3E}">
        <p14:creationId xmlns:p14="http://schemas.microsoft.com/office/powerpoint/2010/main" val="183644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10B4-0E1A-4942-46D9-1EF1CC93B021}"/>
              </a:ext>
            </a:extLst>
          </p:cNvPr>
          <p:cNvSpPr>
            <a:spLocks noGrp="1"/>
          </p:cNvSpPr>
          <p:nvPr>
            <p:ph type="title"/>
          </p:nvPr>
        </p:nvSpPr>
        <p:spPr>
          <a:xfrm>
            <a:off x="1450392" y="124897"/>
            <a:ext cx="9291215" cy="1049235"/>
          </a:xfrm>
        </p:spPr>
        <p:txBody>
          <a:bodyPr/>
          <a:lstStyle/>
          <a:p>
            <a:r>
              <a:rPr lang="en-US" dirty="0"/>
              <a:t>Your Teams!</a:t>
            </a:r>
          </a:p>
        </p:txBody>
      </p:sp>
      <p:graphicFrame>
        <p:nvGraphicFramePr>
          <p:cNvPr id="6" name="Content Placeholder 5">
            <a:extLst>
              <a:ext uri="{FF2B5EF4-FFF2-40B4-BE49-F238E27FC236}">
                <a16:creationId xmlns:a16="http://schemas.microsoft.com/office/drawing/2014/main" id="{8710806D-6F31-6767-9ADD-DE6E0A07074D}"/>
              </a:ext>
            </a:extLst>
          </p:cNvPr>
          <p:cNvGraphicFramePr>
            <a:graphicFrameLocks noGrp="1"/>
          </p:cNvGraphicFramePr>
          <p:nvPr>
            <p:ph idx="1"/>
            <p:extLst>
              <p:ext uri="{D42A27DB-BD31-4B8C-83A1-F6EECF244321}">
                <p14:modId xmlns:p14="http://schemas.microsoft.com/office/powerpoint/2010/main" val="2388075332"/>
              </p:ext>
            </p:extLst>
          </p:nvPr>
        </p:nvGraphicFramePr>
        <p:xfrm>
          <a:off x="1184337" y="1067020"/>
          <a:ext cx="9557270" cy="3901220"/>
        </p:xfrm>
        <a:graphic>
          <a:graphicData uri="http://schemas.openxmlformats.org/drawingml/2006/table">
            <a:tbl>
              <a:tblPr/>
              <a:tblGrid>
                <a:gridCol w="1603569">
                  <a:extLst>
                    <a:ext uri="{9D8B030D-6E8A-4147-A177-3AD203B41FA5}">
                      <a16:colId xmlns:a16="http://schemas.microsoft.com/office/drawing/2014/main" val="2201818734"/>
                    </a:ext>
                  </a:extLst>
                </a:gridCol>
                <a:gridCol w="1603569">
                  <a:extLst>
                    <a:ext uri="{9D8B030D-6E8A-4147-A177-3AD203B41FA5}">
                      <a16:colId xmlns:a16="http://schemas.microsoft.com/office/drawing/2014/main" val="1774910884"/>
                    </a:ext>
                  </a:extLst>
                </a:gridCol>
                <a:gridCol w="1603569">
                  <a:extLst>
                    <a:ext uri="{9D8B030D-6E8A-4147-A177-3AD203B41FA5}">
                      <a16:colId xmlns:a16="http://schemas.microsoft.com/office/drawing/2014/main" val="552733035"/>
                    </a:ext>
                  </a:extLst>
                </a:gridCol>
                <a:gridCol w="1603569">
                  <a:extLst>
                    <a:ext uri="{9D8B030D-6E8A-4147-A177-3AD203B41FA5}">
                      <a16:colId xmlns:a16="http://schemas.microsoft.com/office/drawing/2014/main" val="2494823000"/>
                    </a:ext>
                  </a:extLst>
                </a:gridCol>
                <a:gridCol w="1539425">
                  <a:extLst>
                    <a:ext uri="{9D8B030D-6E8A-4147-A177-3AD203B41FA5}">
                      <a16:colId xmlns:a16="http://schemas.microsoft.com/office/drawing/2014/main" val="3627802467"/>
                    </a:ext>
                  </a:extLst>
                </a:gridCol>
                <a:gridCol w="1603569">
                  <a:extLst>
                    <a:ext uri="{9D8B030D-6E8A-4147-A177-3AD203B41FA5}">
                      <a16:colId xmlns:a16="http://schemas.microsoft.com/office/drawing/2014/main" val="2709237828"/>
                    </a:ext>
                  </a:extLst>
                </a:gridCol>
              </a:tblGrid>
              <a:tr h="199767">
                <a:tc>
                  <a:txBody>
                    <a:bodyPr/>
                    <a:lstStyle/>
                    <a:p>
                      <a:pPr rtl="0" fontAlgn="b"/>
                      <a:r>
                        <a:rPr lang="en-US" sz="2400" dirty="0">
                          <a:solidFill>
                            <a:schemeClr val="accent1">
                              <a:lumMod val="60000"/>
                              <a:lumOff val="40000"/>
                            </a:schemeClr>
                          </a:solidFill>
                          <a:effectLst/>
                        </a:rPr>
                        <a:t>Team 1</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Afzal</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Cole</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Navid</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Tim</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dirty="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41591808"/>
                  </a:ext>
                </a:extLst>
              </a:tr>
              <a:tr h="375172">
                <a:tc>
                  <a:txBody>
                    <a:bodyPr/>
                    <a:lstStyle/>
                    <a:p>
                      <a:pPr rtl="0" fontAlgn="b"/>
                      <a:r>
                        <a:rPr lang="en-US" sz="2400" dirty="0">
                          <a:solidFill>
                            <a:schemeClr val="accent1">
                              <a:lumMod val="60000"/>
                              <a:lumOff val="40000"/>
                            </a:schemeClr>
                          </a:solidFill>
                          <a:effectLst/>
                        </a:rPr>
                        <a:t>Team 2</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b="0">
                          <a:effectLst/>
                          <a:latin typeface="EB Garamond" pitchFamily="2" charset="0"/>
                        </a:rPr>
                        <a:t>Aishwarya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Herman</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Mads</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Melvin</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07045134"/>
                  </a:ext>
                </a:extLst>
              </a:tr>
              <a:tr h="375172">
                <a:tc>
                  <a:txBody>
                    <a:bodyPr/>
                    <a:lstStyle/>
                    <a:p>
                      <a:pPr rtl="0" fontAlgn="b"/>
                      <a:r>
                        <a:rPr lang="en-US" sz="2400" dirty="0">
                          <a:solidFill>
                            <a:schemeClr val="accent1">
                              <a:lumMod val="60000"/>
                              <a:lumOff val="40000"/>
                            </a:schemeClr>
                          </a:solidFill>
                          <a:effectLst/>
                        </a:rPr>
                        <a:t>Team 3</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err="1">
                          <a:solidFill>
                            <a:schemeClr val="accent6">
                              <a:lumMod val="60000"/>
                              <a:lumOff val="40000"/>
                            </a:schemeClr>
                          </a:solidFill>
                          <a:effectLst/>
                        </a:rPr>
                        <a:t>Daphkar</a:t>
                      </a:r>
                      <a:endParaRPr lang="en-US" sz="2400" dirty="0">
                        <a:solidFill>
                          <a:schemeClr val="accent6">
                            <a:lumMod val="60000"/>
                            <a:lumOff val="40000"/>
                          </a:schemeClr>
                        </a:solidFill>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Juliana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Ibtida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Monica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9429915"/>
                  </a:ext>
                </a:extLst>
              </a:tr>
              <a:tr h="199767">
                <a:tc>
                  <a:txBody>
                    <a:bodyPr/>
                    <a:lstStyle/>
                    <a:p>
                      <a:pPr rtl="0" fontAlgn="b"/>
                      <a:r>
                        <a:rPr lang="en-US" sz="2400" dirty="0">
                          <a:solidFill>
                            <a:schemeClr val="accent1">
                              <a:lumMod val="60000"/>
                              <a:lumOff val="40000"/>
                            </a:schemeClr>
                          </a:solidFill>
                          <a:effectLst/>
                        </a:rPr>
                        <a:t>Team 4</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Joe</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Ken</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Vedant</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Zach</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904839"/>
                  </a:ext>
                </a:extLst>
              </a:tr>
              <a:tr h="375172">
                <a:tc>
                  <a:txBody>
                    <a:bodyPr/>
                    <a:lstStyle/>
                    <a:p>
                      <a:pPr rtl="0" fontAlgn="b"/>
                      <a:r>
                        <a:rPr lang="en-US" sz="2400" dirty="0">
                          <a:solidFill>
                            <a:schemeClr val="accent1">
                              <a:lumMod val="60000"/>
                              <a:lumOff val="40000"/>
                            </a:schemeClr>
                          </a:solidFill>
                          <a:effectLst/>
                        </a:rPr>
                        <a:t>Team 5</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Chaitanya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Evan</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Hitesh</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Sushanth</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55244237"/>
                  </a:ext>
                </a:extLst>
              </a:tr>
              <a:tr h="375172">
                <a:tc>
                  <a:txBody>
                    <a:bodyPr/>
                    <a:lstStyle/>
                    <a:p>
                      <a:pPr rtl="0" fontAlgn="b"/>
                      <a:r>
                        <a:rPr lang="en-US" sz="2400" dirty="0">
                          <a:solidFill>
                            <a:schemeClr val="accent1">
                              <a:lumMod val="60000"/>
                              <a:lumOff val="40000"/>
                            </a:schemeClr>
                          </a:solidFill>
                          <a:effectLst/>
                        </a:rPr>
                        <a:t>Team 6</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Hannah</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Harinee</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Gabriella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Suradhya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64927577"/>
                  </a:ext>
                </a:extLst>
              </a:tr>
              <a:tr h="199767">
                <a:tc>
                  <a:txBody>
                    <a:bodyPr/>
                    <a:lstStyle/>
                    <a:p>
                      <a:pPr rtl="0" fontAlgn="b"/>
                      <a:r>
                        <a:rPr lang="en-US" sz="2400" dirty="0">
                          <a:solidFill>
                            <a:schemeClr val="accent1">
                              <a:lumMod val="60000"/>
                              <a:lumOff val="40000"/>
                            </a:schemeClr>
                          </a:solidFill>
                          <a:effectLst/>
                        </a:rPr>
                        <a:t>Team 7</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Alex</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Connor</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Gopi</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Shane</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b="0">
                          <a:effectLst/>
                          <a:latin typeface="EB Garamond" pitchFamily="2" charset="0"/>
                        </a:rPr>
                        <a:t>Thanh</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32832252"/>
                  </a:ext>
                </a:extLst>
              </a:tr>
              <a:tr h="199767">
                <a:tc>
                  <a:txBody>
                    <a:bodyPr/>
                    <a:lstStyle/>
                    <a:p>
                      <a:pPr rtl="0" fontAlgn="b"/>
                      <a:r>
                        <a:rPr lang="en-US" sz="2400" dirty="0">
                          <a:solidFill>
                            <a:schemeClr val="accent1">
                              <a:lumMod val="60000"/>
                              <a:lumOff val="40000"/>
                            </a:schemeClr>
                          </a:solidFill>
                          <a:effectLst/>
                        </a:rPr>
                        <a:t>Team 8</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Aditi</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Connor</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Jason</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Mitali</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21122651"/>
                  </a:ext>
                </a:extLst>
              </a:tr>
              <a:tr h="375172">
                <a:tc>
                  <a:txBody>
                    <a:bodyPr/>
                    <a:lstStyle/>
                    <a:p>
                      <a:pPr rtl="0" fontAlgn="b"/>
                      <a:r>
                        <a:rPr lang="en-US" sz="2400" dirty="0">
                          <a:solidFill>
                            <a:schemeClr val="accent1">
                              <a:lumMod val="60000"/>
                              <a:lumOff val="40000"/>
                            </a:schemeClr>
                          </a:solidFill>
                          <a:effectLst/>
                        </a:rPr>
                        <a:t>Team 9</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err="1">
                          <a:solidFill>
                            <a:schemeClr val="accent6">
                              <a:lumMod val="60000"/>
                              <a:lumOff val="40000"/>
                            </a:schemeClr>
                          </a:solidFill>
                          <a:effectLst/>
                        </a:rPr>
                        <a:t>Botsalano</a:t>
                      </a:r>
                      <a:endParaRPr lang="en-US" sz="2400" dirty="0">
                        <a:solidFill>
                          <a:schemeClr val="accent6">
                            <a:lumMod val="60000"/>
                            <a:lumOff val="40000"/>
                          </a:schemeClr>
                        </a:solidFill>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Niharika</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Vedang</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Yunmei</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dirty="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0334224"/>
                  </a:ext>
                </a:extLst>
              </a:tr>
              <a:tr h="199767">
                <a:tc>
                  <a:txBody>
                    <a:bodyPr/>
                    <a:lstStyle/>
                    <a:p>
                      <a:pPr rtl="0" fontAlgn="b"/>
                      <a:r>
                        <a:rPr lang="en-US" sz="2400" dirty="0">
                          <a:solidFill>
                            <a:schemeClr val="accent1">
                              <a:lumMod val="60000"/>
                              <a:lumOff val="40000"/>
                            </a:schemeClr>
                          </a:solidFill>
                          <a:effectLst/>
                        </a:rPr>
                        <a:t>Team 10</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effectLst/>
                        </a:rPr>
                        <a:t>Dhiraj</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Frank</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a:effectLst/>
                        </a:rPr>
                        <a:t>Kashyap</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2400" dirty="0">
                          <a:solidFill>
                            <a:schemeClr val="accent6">
                              <a:lumMod val="60000"/>
                              <a:lumOff val="40000"/>
                            </a:schemeClr>
                          </a:solidFill>
                          <a:effectLst/>
                        </a:rPr>
                        <a:t>Michael</a:t>
                      </a: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400" dirty="0">
                        <a:effectLst/>
                      </a:endParaRPr>
                    </a:p>
                  </a:txBody>
                  <a:tcPr marL="18271" marR="18271" marT="12181" marB="121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72460995"/>
                  </a:ext>
                </a:extLst>
              </a:tr>
            </a:tbl>
          </a:graphicData>
        </a:graphic>
      </p:graphicFrame>
      <p:sp>
        <p:nvSpPr>
          <p:cNvPr id="7" name="TextBox 6">
            <a:extLst>
              <a:ext uri="{FF2B5EF4-FFF2-40B4-BE49-F238E27FC236}">
                <a16:creationId xmlns:a16="http://schemas.microsoft.com/office/drawing/2014/main" id="{6FA30329-82C4-5138-4BCE-53E0C7B92C69}"/>
              </a:ext>
            </a:extLst>
          </p:cNvPr>
          <p:cNvSpPr txBox="1"/>
          <p:nvPr/>
        </p:nvSpPr>
        <p:spPr>
          <a:xfrm>
            <a:off x="3319623" y="6212114"/>
            <a:ext cx="5306004" cy="369332"/>
          </a:xfrm>
          <a:prstGeom prst="rect">
            <a:avLst/>
          </a:prstGeom>
          <a:noFill/>
        </p:spPr>
        <p:txBody>
          <a:bodyPr wrap="none" rtlCol="0">
            <a:spAutoFit/>
          </a:bodyPr>
          <a:lstStyle/>
          <a:p>
            <a:r>
              <a:rPr lang="en-US" dirty="0"/>
              <a:t>Rage students in </a:t>
            </a:r>
            <a:r>
              <a:rPr lang="en-US" dirty="0">
                <a:solidFill>
                  <a:schemeClr val="accent6">
                    <a:lumMod val="60000"/>
                    <a:lumOff val="40000"/>
                  </a:schemeClr>
                </a:solidFill>
              </a:rPr>
              <a:t>Blue</a:t>
            </a:r>
            <a:r>
              <a:rPr lang="en-US" dirty="0"/>
              <a:t>. </a:t>
            </a:r>
            <a:r>
              <a:rPr lang="en-US" dirty="0" err="1"/>
              <a:t>ML+Soc</a:t>
            </a:r>
            <a:r>
              <a:rPr lang="en-US" dirty="0"/>
              <a:t> students in white</a:t>
            </a:r>
          </a:p>
        </p:txBody>
      </p:sp>
    </p:spTree>
    <p:extLst>
      <p:ext uri="{BB962C8B-B14F-4D97-AF65-F5344CB8AC3E}">
        <p14:creationId xmlns:p14="http://schemas.microsoft.com/office/powerpoint/2010/main" val="342801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10B4-0E1A-4942-46D9-1EF1CC93B021}"/>
              </a:ext>
            </a:extLst>
          </p:cNvPr>
          <p:cNvSpPr>
            <a:spLocks noGrp="1"/>
          </p:cNvSpPr>
          <p:nvPr>
            <p:ph type="title"/>
          </p:nvPr>
        </p:nvSpPr>
        <p:spPr>
          <a:xfrm>
            <a:off x="1491175" y="168812"/>
            <a:ext cx="9251619" cy="649603"/>
          </a:xfrm>
        </p:spPr>
        <p:txBody>
          <a:bodyPr>
            <a:normAutofit/>
          </a:bodyPr>
          <a:lstStyle/>
          <a:p>
            <a:r>
              <a:rPr lang="en-US" dirty="0"/>
              <a:t>Moon Landing </a:t>
            </a:r>
          </a:p>
        </p:txBody>
      </p:sp>
      <p:sp>
        <p:nvSpPr>
          <p:cNvPr id="3" name="Content Placeholder 2">
            <a:extLst>
              <a:ext uri="{FF2B5EF4-FFF2-40B4-BE49-F238E27FC236}">
                <a16:creationId xmlns:a16="http://schemas.microsoft.com/office/drawing/2014/main" id="{C9691206-0529-529D-6941-DA87F75463AB}"/>
              </a:ext>
            </a:extLst>
          </p:cNvPr>
          <p:cNvSpPr>
            <a:spLocks noGrp="1"/>
          </p:cNvSpPr>
          <p:nvPr>
            <p:ph idx="1"/>
          </p:nvPr>
        </p:nvSpPr>
        <p:spPr>
          <a:xfrm>
            <a:off x="3913426" y="3572361"/>
            <a:ext cx="5073374" cy="580411"/>
          </a:xfrm>
        </p:spPr>
        <p:txBody>
          <a:bodyPr/>
          <a:lstStyle/>
          <a:p>
            <a:r>
              <a:rPr lang="en-US" dirty="0"/>
              <a:t>Ice breaker. Moon Landing. </a:t>
            </a:r>
          </a:p>
        </p:txBody>
      </p:sp>
      <p:pic>
        <p:nvPicPr>
          <p:cNvPr id="1026" name="Picture 2" descr="A Closer Look at the Next Moon Landing | The New York Academy of Sciences">
            <a:extLst>
              <a:ext uri="{FF2B5EF4-FFF2-40B4-BE49-F238E27FC236}">
                <a16:creationId xmlns:a16="http://schemas.microsoft.com/office/drawing/2014/main" id="{9D889C9A-F366-FE6A-30D2-8DD043DE8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555" y="168812"/>
            <a:ext cx="8928294" cy="5952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69CCD1-1C3C-3FE7-5F39-2A7712648F75}"/>
              </a:ext>
            </a:extLst>
          </p:cNvPr>
          <p:cNvSpPr txBox="1"/>
          <p:nvPr/>
        </p:nvSpPr>
        <p:spPr>
          <a:xfrm>
            <a:off x="239151" y="4403187"/>
            <a:ext cx="2391507" cy="1077218"/>
          </a:xfrm>
          <a:prstGeom prst="rect">
            <a:avLst/>
          </a:prstGeom>
          <a:noFill/>
        </p:spPr>
        <p:txBody>
          <a:bodyPr wrap="square" rtlCol="0">
            <a:spAutoFit/>
          </a:bodyPr>
          <a:lstStyle/>
          <a:p>
            <a:r>
              <a:rPr lang="en-US" sz="3200" dirty="0"/>
              <a:t>Moon Landing </a:t>
            </a:r>
          </a:p>
        </p:txBody>
      </p:sp>
    </p:spTree>
    <p:extLst>
      <p:ext uri="{BB962C8B-B14F-4D97-AF65-F5344CB8AC3E}">
        <p14:creationId xmlns:p14="http://schemas.microsoft.com/office/powerpoint/2010/main" val="367734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54C67-F00C-B30D-AB51-DA1C13B1C1B9}"/>
              </a:ext>
            </a:extLst>
          </p:cNvPr>
          <p:cNvSpPr>
            <a:spLocks noGrp="1"/>
          </p:cNvSpPr>
          <p:nvPr>
            <p:ph type="title"/>
          </p:nvPr>
        </p:nvSpPr>
        <p:spPr/>
        <p:txBody>
          <a:bodyPr/>
          <a:lstStyle/>
          <a:p>
            <a:r>
              <a:rPr lang="en-US" dirty="0"/>
              <a:t>Buffalo, NY</a:t>
            </a:r>
          </a:p>
        </p:txBody>
      </p:sp>
      <p:pic>
        <p:nvPicPr>
          <p:cNvPr id="1026" name="Picture 2" descr="911 dispatcher fired after allegedly hanging up on Tops worker during  Buffalo massacre">
            <a:extLst>
              <a:ext uri="{FF2B5EF4-FFF2-40B4-BE49-F238E27FC236}">
                <a16:creationId xmlns:a16="http://schemas.microsoft.com/office/drawing/2014/main" id="{17A14116-E322-F637-B488-4B06C99CF93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19200" y="1864194"/>
            <a:ext cx="4487863" cy="2979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A0637E-60A3-6A53-F849-56E392F788F8}"/>
              </a:ext>
            </a:extLst>
          </p:cNvPr>
          <p:cNvSpPr txBox="1"/>
          <p:nvPr/>
        </p:nvSpPr>
        <p:spPr>
          <a:xfrm>
            <a:off x="1219200" y="4986338"/>
            <a:ext cx="4038588" cy="369332"/>
          </a:xfrm>
          <a:prstGeom prst="rect">
            <a:avLst/>
          </a:prstGeom>
          <a:noFill/>
        </p:spPr>
        <p:txBody>
          <a:bodyPr wrap="square" rtlCol="0">
            <a:spAutoFit/>
          </a:bodyPr>
          <a:lstStyle/>
          <a:p>
            <a:r>
              <a:rPr lang="en-US" dirty="0"/>
              <a:t>Tops Massacre, 5.14.22</a:t>
            </a:r>
          </a:p>
        </p:txBody>
      </p:sp>
      <p:sp>
        <p:nvSpPr>
          <p:cNvPr id="8" name="TextBox 7">
            <a:extLst>
              <a:ext uri="{FF2B5EF4-FFF2-40B4-BE49-F238E27FC236}">
                <a16:creationId xmlns:a16="http://schemas.microsoft.com/office/drawing/2014/main" id="{0D985579-EE51-DBB4-09F7-9CE59DCF8DC5}"/>
              </a:ext>
            </a:extLst>
          </p:cNvPr>
          <p:cNvSpPr txBox="1"/>
          <p:nvPr/>
        </p:nvSpPr>
        <p:spPr>
          <a:xfrm>
            <a:off x="6400800" y="4986338"/>
            <a:ext cx="2710543" cy="369332"/>
          </a:xfrm>
          <a:prstGeom prst="rect">
            <a:avLst/>
          </a:prstGeom>
          <a:noFill/>
        </p:spPr>
        <p:txBody>
          <a:bodyPr wrap="square" rtlCol="0">
            <a:spAutoFit/>
          </a:bodyPr>
          <a:lstStyle/>
          <a:p>
            <a:r>
              <a:rPr lang="en-US" dirty="0"/>
              <a:t>Blizzard,  12.23</a:t>
            </a:r>
          </a:p>
        </p:txBody>
      </p:sp>
      <p:pic>
        <p:nvPicPr>
          <p:cNvPr id="1032" name="Picture 8" descr="Buffalo blizzard racial disparities">
            <a:extLst>
              <a:ext uri="{FF2B5EF4-FFF2-40B4-BE49-F238E27FC236}">
                <a16:creationId xmlns:a16="http://schemas.microsoft.com/office/drawing/2014/main" id="{959A569D-7C02-ED3A-AF41-97EAFC5F1FF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54920" y="1854665"/>
            <a:ext cx="4487863" cy="298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6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14C0-9F4B-FB04-C396-C63D1BF71E28}"/>
              </a:ext>
            </a:extLst>
          </p:cNvPr>
          <p:cNvSpPr>
            <a:spLocks noGrp="1"/>
          </p:cNvSpPr>
          <p:nvPr>
            <p:ph type="title"/>
          </p:nvPr>
        </p:nvSpPr>
        <p:spPr/>
        <p:txBody>
          <a:bodyPr/>
          <a:lstStyle/>
          <a:p>
            <a:r>
              <a:rPr lang="en-US" dirty="0"/>
              <a:t>Small groups </a:t>
            </a:r>
          </a:p>
        </p:txBody>
      </p:sp>
      <p:sp>
        <p:nvSpPr>
          <p:cNvPr id="3" name="Content Placeholder 2">
            <a:extLst>
              <a:ext uri="{FF2B5EF4-FFF2-40B4-BE49-F238E27FC236}">
                <a16:creationId xmlns:a16="http://schemas.microsoft.com/office/drawing/2014/main" id="{67D9ADBA-7170-BA97-2EC8-919627979C37}"/>
              </a:ext>
            </a:extLst>
          </p:cNvPr>
          <p:cNvSpPr>
            <a:spLocks noGrp="1"/>
          </p:cNvSpPr>
          <p:nvPr>
            <p:ph idx="1"/>
          </p:nvPr>
        </p:nvSpPr>
        <p:spPr>
          <a:xfrm>
            <a:off x="1451579" y="1853754"/>
            <a:ext cx="9291215" cy="3450613"/>
          </a:xfrm>
        </p:spPr>
        <p:txBody>
          <a:bodyPr>
            <a:normAutofit fontScale="92500" lnSpcReduction="20000"/>
          </a:bodyPr>
          <a:lstStyle/>
          <a:p>
            <a:r>
              <a:rPr lang="en-US" sz="2400" dirty="0"/>
              <a:t>Reflect on the blizzard and the massacre in your teams</a:t>
            </a:r>
          </a:p>
          <a:p>
            <a:endParaRPr lang="en-US" sz="2400" dirty="0"/>
          </a:p>
          <a:p>
            <a:pPr lvl="1"/>
            <a:r>
              <a:rPr lang="en-US" sz="2000" dirty="0"/>
              <a:t>Pay attention to your </a:t>
            </a:r>
            <a:r>
              <a:rPr lang="en-US" sz="2000" b="1" dirty="0"/>
              <a:t>emotions</a:t>
            </a:r>
            <a:r>
              <a:rPr lang="en-US" sz="2000" dirty="0"/>
              <a:t> reading these pieces. Does discussing these events make you </a:t>
            </a:r>
            <a:r>
              <a:rPr lang="en-US" sz="2000" b="1" dirty="0"/>
              <a:t>feel hopeful or hopeless</a:t>
            </a:r>
            <a:r>
              <a:rPr lang="en-US" sz="2000" dirty="0"/>
              <a:t>? </a:t>
            </a:r>
          </a:p>
          <a:p>
            <a:pPr marL="457200" lvl="1" indent="0">
              <a:buNone/>
            </a:pPr>
            <a:endParaRPr lang="en-US" sz="2000" dirty="0"/>
          </a:p>
          <a:p>
            <a:pPr lvl="1"/>
            <a:r>
              <a:rPr lang="en-US" sz="2000" dirty="0"/>
              <a:t>Why is it that you </a:t>
            </a:r>
            <a:r>
              <a:rPr lang="en-US" sz="2000" b="1" dirty="0"/>
              <a:t>CANNOT understand </a:t>
            </a:r>
            <a:r>
              <a:rPr lang="en-US" sz="2000" dirty="0"/>
              <a:t>both tragedies </a:t>
            </a:r>
            <a:r>
              <a:rPr lang="en-US" sz="2000" b="1" dirty="0"/>
              <a:t>without considering history? </a:t>
            </a:r>
          </a:p>
          <a:p>
            <a:pPr lvl="1"/>
            <a:endParaRPr lang="en-US" sz="2000" dirty="0"/>
          </a:p>
          <a:p>
            <a:pPr lvl="1"/>
            <a:r>
              <a:rPr lang="en-US" sz="2000" dirty="0"/>
              <a:t>What </a:t>
            </a:r>
            <a:r>
              <a:rPr lang="en-US" sz="2000" b="1" dirty="0"/>
              <a:t>questions</a:t>
            </a:r>
            <a:r>
              <a:rPr lang="en-US" sz="2000" dirty="0"/>
              <a:t> are you left with after your reading and discussing? </a:t>
            </a:r>
          </a:p>
          <a:p>
            <a:pPr lvl="1"/>
            <a:endParaRPr lang="en-US" sz="2000" dirty="0"/>
          </a:p>
        </p:txBody>
      </p:sp>
    </p:spTree>
    <p:extLst>
      <p:ext uri="{BB962C8B-B14F-4D97-AF65-F5344CB8AC3E}">
        <p14:creationId xmlns:p14="http://schemas.microsoft.com/office/powerpoint/2010/main" val="388027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E325-BE7B-9385-06E7-EB363285D25D}"/>
              </a:ext>
            </a:extLst>
          </p:cNvPr>
          <p:cNvSpPr>
            <a:spLocks noGrp="1"/>
          </p:cNvSpPr>
          <p:nvPr>
            <p:ph type="title"/>
          </p:nvPr>
        </p:nvSpPr>
        <p:spPr/>
        <p:txBody>
          <a:bodyPr/>
          <a:lstStyle/>
          <a:p>
            <a:r>
              <a:rPr lang="en-US" dirty="0"/>
              <a:t>Share Backs</a:t>
            </a:r>
          </a:p>
        </p:txBody>
      </p:sp>
      <p:sp>
        <p:nvSpPr>
          <p:cNvPr id="3" name="Content Placeholder 2">
            <a:extLst>
              <a:ext uri="{FF2B5EF4-FFF2-40B4-BE49-F238E27FC236}">
                <a16:creationId xmlns:a16="http://schemas.microsoft.com/office/drawing/2014/main" id="{58B19A19-2A2A-8DA1-248F-1E113EA0E5CF}"/>
              </a:ext>
            </a:extLst>
          </p:cNvPr>
          <p:cNvSpPr>
            <a:spLocks noGrp="1"/>
          </p:cNvSpPr>
          <p:nvPr>
            <p:ph idx="1"/>
          </p:nvPr>
        </p:nvSpPr>
        <p:spPr/>
        <p:txBody>
          <a:bodyPr>
            <a:normAutofit/>
          </a:bodyPr>
          <a:lstStyle/>
          <a:p>
            <a:r>
              <a:rPr lang="en-US" sz="2800" dirty="0"/>
              <a:t>Emotions/thoughts/reactions.</a:t>
            </a:r>
          </a:p>
          <a:p>
            <a:r>
              <a:rPr lang="en-US" sz="2800" dirty="0"/>
              <a:t>Why history?</a:t>
            </a:r>
          </a:p>
          <a:p>
            <a:r>
              <a:rPr lang="en-US" sz="2800" dirty="0"/>
              <a:t>Questions? </a:t>
            </a:r>
          </a:p>
        </p:txBody>
      </p:sp>
    </p:spTree>
    <p:extLst>
      <p:ext uri="{BB962C8B-B14F-4D97-AF65-F5344CB8AC3E}">
        <p14:creationId xmlns:p14="http://schemas.microsoft.com/office/powerpoint/2010/main" val="419372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0B39-C7E3-8D55-9CA0-202C9BB0CFBC}"/>
              </a:ext>
            </a:extLst>
          </p:cNvPr>
          <p:cNvSpPr>
            <a:spLocks noGrp="1"/>
          </p:cNvSpPr>
          <p:nvPr>
            <p:ph type="title"/>
          </p:nvPr>
        </p:nvSpPr>
        <p:spPr/>
        <p:txBody>
          <a:bodyPr/>
          <a:lstStyle/>
          <a:p>
            <a:r>
              <a:rPr lang="en-US" dirty="0"/>
              <a:t>Team discussion</a:t>
            </a:r>
          </a:p>
        </p:txBody>
      </p:sp>
      <p:sp>
        <p:nvSpPr>
          <p:cNvPr id="3" name="Content Placeholder 2">
            <a:extLst>
              <a:ext uri="{FF2B5EF4-FFF2-40B4-BE49-F238E27FC236}">
                <a16:creationId xmlns:a16="http://schemas.microsoft.com/office/drawing/2014/main" id="{E5FF2C12-60E3-FAD9-79C0-702907721122}"/>
              </a:ext>
            </a:extLst>
          </p:cNvPr>
          <p:cNvSpPr>
            <a:spLocks noGrp="1"/>
          </p:cNvSpPr>
          <p:nvPr>
            <p:ph idx="1"/>
          </p:nvPr>
        </p:nvSpPr>
        <p:spPr/>
        <p:txBody>
          <a:bodyPr/>
          <a:lstStyle/>
          <a:p>
            <a:r>
              <a:rPr lang="en-US" dirty="0">
                <a:effectLst/>
              </a:rPr>
              <a:t>What would the shooter have been able to do (or not) with the technology of 10 years ago? 30 years? 40 years? </a:t>
            </a:r>
          </a:p>
          <a:p>
            <a:pPr lvl="1"/>
            <a:r>
              <a:rPr lang="en-US" sz="2000" dirty="0"/>
              <a:t>How was tech different in the 1980s? 1990s?</a:t>
            </a:r>
          </a:p>
          <a:p>
            <a:pPr lvl="2"/>
            <a:r>
              <a:rPr lang="en-US" sz="1800" dirty="0" err="1"/>
              <a:t>Atri</a:t>
            </a:r>
            <a:r>
              <a:rPr lang="en-US" sz="1800" dirty="0"/>
              <a:t>: “Google didn’t exist in college” old</a:t>
            </a:r>
          </a:p>
          <a:p>
            <a:pPr lvl="2"/>
            <a:r>
              <a:rPr lang="en-US" sz="1800" dirty="0"/>
              <a:t>Kenny: “Facebook was cool in college” old (also, just uncool)</a:t>
            </a:r>
          </a:p>
          <a:p>
            <a:pPr lvl="1"/>
            <a:r>
              <a:rPr lang="en-US" sz="2000" dirty="0"/>
              <a:t>What does history tell us about the answer to this question?</a:t>
            </a:r>
            <a:endParaRPr lang="en-US" dirty="0">
              <a:effectLst/>
            </a:endParaRPr>
          </a:p>
        </p:txBody>
      </p:sp>
    </p:spTree>
    <p:extLst>
      <p:ext uri="{BB962C8B-B14F-4D97-AF65-F5344CB8AC3E}">
        <p14:creationId xmlns:p14="http://schemas.microsoft.com/office/powerpoint/2010/main" val="7137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10DB-E6E6-957D-79E3-AE8639FB361B}"/>
              </a:ext>
            </a:extLst>
          </p:cNvPr>
          <p:cNvSpPr>
            <a:spLocks noGrp="1"/>
          </p:cNvSpPr>
          <p:nvPr>
            <p:ph type="title"/>
          </p:nvPr>
        </p:nvSpPr>
        <p:spPr/>
        <p:txBody>
          <a:bodyPr/>
          <a:lstStyle/>
          <a:p>
            <a:r>
              <a:rPr lang="en-US" dirty="0"/>
              <a:t>Where and When was this article published?</a:t>
            </a:r>
          </a:p>
        </p:txBody>
      </p:sp>
      <p:sp>
        <p:nvSpPr>
          <p:cNvPr id="3" name="Content Placeholder 2">
            <a:extLst>
              <a:ext uri="{FF2B5EF4-FFF2-40B4-BE49-F238E27FC236}">
                <a16:creationId xmlns:a16="http://schemas.microsoft.com/office/drawing/2014/main" id="{61514B4E-D0AD-6B79-A0BA-A955BADFB4F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B98108D-1F26-2904-83BD-B4B5968CA388}"/>
              </a:ext>
            </a:extLst>
          </p:cNvPr>
          <p:cNvPicPr>
            <a:picLocks noChangeAspect="1"/>
          </p:cNvPicPr>
          <p:nvPr/>
        </p:nvPicPr>
        <p:blipFill>
          <a:blip r:embed="rId2"/>
          <a:stretch>
            <a:fillRect/>
          </a:stretch>
        </p:blipFill>
        <p:spPr>
          <a:xfrm>
            <a:off x="788772" y="2448106"/>
            <a:ext cx="10318936" cy="2309245"/>
          </a:xfrm>
          <a:prstGeom prst="rect">
            <a:avLst/>
          </a:prstGeom>
        </p:spPr>
      </p:pic>
    </p:spTree>
    <p:extLst>
      <p:ext uri="{BB962C8B-B14F-4D97-AF65-F5344CB8AC3E}">
        <p14:creationId xmlns:p14="http://schemas.microsoft.com/office/powerpoint/2010/main" val="468894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{1BF6453A-9DDC-064B-A238-F184DAD107C0}tf10001119</Template>
  <TotalTime>333</TotalTime>
  <Words>797</Words>
  <Application>Microsoft Macintosh PowerPoint</Application>
  <PresentationFormat>Widescreen</PresentationFormat>
  <Paragraphs>127</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avenir-lt-w01_35-light1475496</vt:lpstr>
      <vt:lpstr>Calibri</vt:lpstr>
      <vt:lpstr>EB Garamond</vt:lpstr>
      <vt:lpstr>Georgia</vt:lpstr>
      <vt:lpstr>Rockwell</vt:lpstr>
      <vt:lpstr>Gallery</vt:lpstr>
      <vt:lpstr>Rage Against the Machine and  Machine Learning and Society</vt:lpstr>
      <vt:lpstr>attendance/check in</vt:lpstr>
      <vt:lpstr>Your Teams!</vt:lpstr>
      <vt:lpstr>Moon Landing </vt:lpstr>
      <vt:lpstr>Buffalo, NY</vt:lpstr>
      <vt:lpstr>Small groups </vt:lpstr>
      <vt:lpstr>Share Backs</vt:lpstr>
      <vt:lpstr>Team discussion</vt:lpstr>
      <vt:lpstr>Where and When was this article published?</vt:lpstr>
      <vt:lpstr>What about now?</vt:lpstr>
      <vt:lpstr>PowerPoint Presentation</vt:lpstr>
      <vt:lpstr>Share</vt:lpstr>
      <vt:lpstr>Let’s Talk about Race and Technology</vt:lpstr>
      <vt:lpstr>White Supremacy and Cyber Racism</vt:lpstr>
      <vt:lpstr>What does a Solution look like?</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Rage Against the Machine</dc:title>
  <dc:creator>Microsoft Office User</dc:creator>
  <cp:lastModifiedBy>Atri Rudra</cp:lastModifiedBy>
  <cp:revision>13</cp:revision>
  <dcterms:created xsi:type="dcterms:W3CDTF">2023-02-04T19:53:42Z</dcterms:created>
  <dcterms:modified xsi:type="dcterms:W3CDTF">2023-02-08T17:24:45Z</dcterms:modified>
</cp:coreProperties>
</file>