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848" r:id="rId3"/>
    <p:sldId id="266" r:id="rId4"/>
    <p:sldId id="814" r:id="rId5"/>
    <p:sldId id="329" r:id="rId6"/>
    <p:sldId id="330" r:id="rId7"/>
    <p:sldId id="332" r:id="rId8"/>
    <p:sldId id="333" r:id="rId9"/>
    <p:sldId id="335" r:id="rId10"/>
    <p:sldId id="341" r:id="rId11"/>
    <p:sldId id="343" r:id="rId12"/>
    <p:sldId id="344" r:id="rId13"/>
    <p:sldId id="345" r:id="rId14"/>
    <p:sldId id="348" r:id="rId15"/>
    <p:sldId id="817" r:id="rId16"/>
    <p:sldId id="823" r:id="rId17"/>
    <p:sldId id="349" r:id="rId18"/>
    <p:sldId id="824" r:id="rId19"/>
    <p:sldId id="350" r:id="rId20"/>
    <p:sldId id="351" r:id="rId21"/>
    <p:sldId id="819" r:id="rId22"/>
    <p:sldId id="825" r:id="rId23"/>
    <p:sldId id="820" r:id="rId24"/>
    <p:sldId id="352" r:id="rId25"/>
    <p:sldId id="826" r:id="rId26"/>
    <p:sldId id="257" r:id="rId27"/>
    <p:sldId id="258" r:id="rId28"/>
    <p:sldId id="353" r:id="rId29"/>
    <p:sldId id="354" r:id="rId30"/>
    <p:sldId id="259" r:id="rId31"/>
    <p:sldId id="512" r:id="rId32"/>
    <p:sldId id="356" r:id="rId33"/>
    <p:sldId id="357" r:id="rId34"/>
    <p:sldId id="260" r:id="rId35"/>
    <p:sldId id="538" r:id="rId36"/>
    <p:sldId id="261" r:id="rId37"/>
    <p:sldId id="262" r:id="rId38"/>
    <p:sldId id="359" r:id="rId39"/>
    <p:sldId id="360" r:id="rId40"/>
    <p:sldId id="361" r:id="rId41"/>
    <p:sldId id="362" r:id="rId42"/>
    <p:sldId id="827" r:id="rId43"/>
    <p:sldId id="828" r:id="rId44"/>
    <p:sldId id="829" r:id="rId45"/>
    <p:sldId id="830" r:id="rId46"/>
    <p:sldId id="831" r:id="rId47"/>
    <p:sldId id="816" r:id="rId48"/>
    <p:sldId id="832" r:id="rId49"/>
    <p:sldId id="818" r:id="rId50"/>
    <p:sldId id="833" r:id="rId51"/>
    <p:sldId id="374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352"/>
    <p:restoredTop sz="94462"/>
  </p:normalViewPr>
  <p:slideViewPr>
    <p:cSldViewPr snapToGrid="0" snapToObjects="1">
      <p:cViewPr varScale="1">
        <p:scale>
          <a:sx n="104" d="100"/>
          <a:sy n="104" d="100"/>
        </p:scale>
        <p:origin x="8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05A83-D15F-8F4C-8E47-9495C75EBF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2B321C-D595-2D49-8628-3B970E1D55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EFC1B-C7F9-6142-9AAD-B48DB70B9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C36FD9-5430-F64C-B031-A96F185E4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D6F08-1BB0-5F46-9867-5B485B211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91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F5B72-2D93-FA44-A2D1-6DFE9F654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8912F9-2469-CB4E-BB1E-B938A6E593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E33F9-53E2-5647-B978-F6465D528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A52E0-2187-394B-9B1F-7C32179EF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A4D6B-3604-3540-85BA-D71520182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00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9F6377-904B-A944-8935-364B036791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43331E-8D9F-4A42-BB86-F3EBC8BE21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A580A-8769-C041-B6F8-FEF3F5E7E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36666-6A70-944D-B6BA-D9839BE51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F3DAA-9773-7844-9625-D6C89438B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499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4A86C-1B9B-E146-B2E7-9DF2582B9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EA492-B66E-DB46-8D67-08D3F6891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37658-5522-2940-9A6E-0252A70CB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0CC22-13FD-5247-A629-335777D19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13991-AF1F-1D49-9678-4C9ADB8B4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65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39F8E-9643-B64B-AD1F-99114DB7B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2D887E-1DAE-3644-8765-C2732A7B9E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E976A-C311-AB4D-B5E8-AC284FF46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6C4BF-E81F-C444-8517-21E6D2FB6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7A78B-F118-C644-9405-492C07B5B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211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EBF1D-0C9E-B24A-A6A3-64A8A5D05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EB9F6-3EF7-2746-96C7-88564ABF42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37CBD1-8CF5-DF4A-8A87-F20AF4582F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6B9273-1522-444F-94B6-DB7D69622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C2010-329F-7C46-A2BE-A35121746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C78B3D-ADDD-B74A-BE7F-E8AAC393B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94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EEAD7-C6E5-D544-8E67-42B0ECDB2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ECE219-7E19-4242-922A-EB7789160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D0734B-17F0-0743-9660-EEE6AD35B9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F0A4BC-1913-8244-93E5-8FB1E92F2F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0FF63D-00AB-5C4E-9617-93F6C43BBF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648EC2-EE53-0345-84B0-588ACF610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2/14/23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47B3AB-E420-C546-ACD1-A96AF5462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0751B9-0555-3D40-B457-244AF9653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522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DFAF9-10CA-3F47-9A62-8EB8AFA78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7E0BBF-FD5F-6444-AE59-AB5A898F9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2/14/23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070362-E1F7-DE47-8F57-2888FA33F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B8F36D-75BC-284F-8077-019AA17E3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060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1A05C1-5627-F94D-9435-9B30CA1A5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2/14/23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3BB47E-DD5C-7D4E-8819-6AF5C074D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FE9A7B-F203-EB47-A461-BDCC67653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730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31536-37F4-DB44-8BA3-88926B536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F05DB-1BA6-BA49-9570-BFCFEA2D6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969A6E-D464-F349-A098-AF280177E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1A6A77-914C-0541-AA5D-E6821B573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4879C7-F65B-1547-BEDA-62A8A620F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FBABC3-8587-6F49-A0B1-2AB77BAE3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745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3C0F0-9B82-1348-9032-E6425628D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C316F9-48B0-8742-B69D-FB34251005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776936-FDA6-A440-A7D5-9FD454F805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B4F7AE-3273-2249-B895-F7A4548A6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A8F895-4FCB-6D4D-8170-A2D0B68A4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8C2070-6230-DA40-98B8-40F60AAFD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792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EA4034-84E7-504F-A322-7DC95E311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D99963-951B-8040-A850-EF0471D3A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F0B99-33D8-B541-945D-7E634E7548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5A625-33B0-074D-8B3F-D1C75A78F4C5}" type="datetimeFigureOut">
              <a:rPr lang="en-US" smtClean="0"/>
              <a:t>2/14/23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8F0BB-AED1-C24C-A29C-78AF6EB3E8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E9F48-73AA-D340-ABB0-CD1751B4FE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181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tiff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7" Type="http://schemas.openxmlformats.org/officeDocument/2006/relationships/image" Target="../media/image39.tif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tiff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0EC55-ADC2-E749-938D-152145EEFC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ML and Society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9793B4-90F5-5043-8946-BBEC8738C4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Feb 15, 2023</a:t>
            </a:r>
          </a:p>
        </p:txBody>
      </p:sp>
    </p:spTree>
    <p:extLst>
      <p:ext uri="{BB962C8B-B14F-4D97-AF65-F5344CB8AC3E}">
        <p14:creationId xmlns:p14="http://schemas.microsoft.com/office/powerpoint/2010/main" val="7559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3EEE5-E25C-A945-B812-BCE5C1216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 vs. Dogs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AAE1A1-1029-0D4F-A3DA-427B77F8C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591" y="1471612"/>
            <a:ext cx="3750334" cy="4229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BB0622-E276-7E4A-9ACA-B6A1AAB6B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463" y="1471612"/>
            <a:ext cx="4441823" cy="426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473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3EEE5-E25C-A945-B812-BCE5C1216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Warren and Billy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AAE1A1-1029-0D4F-A3DA-427B77F8C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591" y="1471612"/>
            <a:ext cx="3750334" cy="4229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BB0622-E276-7E4A-9ACA-B6A1AAB6B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463" y="1471612"/>
            <a:ext cx="4441823" cy="42633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1A7AE7-F059-9A46-ABFC-ECA39BA31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3491" y="1471612"/>
            <a:ext cx="4402795" cy="42259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0753EA-89AB-784C-AFC8-9BDEE37B88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0591" y="1471612"/>
            <a:ext cx="3750334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01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3EEE5-E25C-A945-B812-BCE5C1216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you “define” a dog vs cat image?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AAE1A1-1029-0D4F-A3DA-427B77F8C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591" y="1471612"/>
            <a:ext cx="3750334" cy="4229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BB0622-E276-7E4A-9ACA-B6A1AAB6B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463" y="1471612"/>
            <a:ext cx="4441823" cy="42633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1A7AE7-F059-9A46-ABFC-ECA39BA31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3491" y="1471612"/>
            <a:ext cx="4402795" cy="42259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0753EA-89AB-784C-AFC8-9BDEE37B88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0591" y="1471612"/>
            <a:ext cx="3750334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98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CD760-25D6-2142-B0BC-97CA2D0BB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Images has “solved” this problem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DAE15E-333C-1643-B74C-0E52EDD35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09763"/>
            <a:ext cx="7469938" cy="33051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4471EA4-1250-B84E-B286-E524207DD778}"/>
              </a:ext>
            </a:extLst>
          </p:cNvPr>
          <p:cNvSpPr/>
          <p:nvPr/>
        </p:nvSpPr>
        <p:spPr>
          <a:xfrm>
            <a:off x="6500813" y="3886200"/>
            <a:ext cx="485775" cy="4714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B82514-D541-FA44-8CFB-2C15899EE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900" y="1562100"/>
            <a:ext cx="82042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6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0B00E-B2AC-6A4E-B25E-610B78EBD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result for Warren (Spring 20)</a:t>
            </a:r>
          </a:p>
        </p:txBody>
      </p:sp>
      <p:pic>
        <p:nvPicPr>
          <p:cNvPr id="5124" name="Picture 4" descr="Responsive image">
            <a:extLst>
              <a:ext uri="{FF2B5EF4-FFF2-40B4-BE49-F238E27FC236}">
                <a16:creationId xmlns:a16="http://schemas.microsoft.com/office/drawing/2014/main" id="{9B57B97E-449E-9A4A-BF64-E7E407231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62" y="1690688"/>
            <a:ext cx="10306050" cy="444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927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0B00E-B2AC-6A4E-B25E-610B78EBD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result for Warren (Spring 22)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3C3063-4099-6F4B-BE13-A7185CA0C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488" y="1409959"/>
            <a:ext cx="8403023" cy="53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29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0B00E-B2AC-6A4E-B25E-610B78EBD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result for Warren (Spring 23)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737186-8382-94BC-56FA-5149E7C05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190" y="1662794"/>
            <a:ext cx="9998242" cy="454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332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5B856-C1F8-F44A-A727-EEB537CAE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result for Billy (Spring 20+22)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E33F40-6D03-EA45-932C-4B44ADC92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663" y="1377673"/>
            <a:ext cx="8213109" cy="529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524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0B00E-B2AC-6A4E-B25E-610B78EBD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result for Billy (Spring 23)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A7B639-B30A-81AC-793C-5368E053F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518298"/>
            <a:ext cx="10423271" cy="466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2202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79104-5A56-E34A-889E-95CAD1E1E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cats vs dogs problem solved?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8FF661-A04E-A84F-9F76-8FDCF976A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591" y="1471612"/>
            <a:ext cx="3750334" cy="4229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3336C9-E02F-AF4A-A9DC-B13FDBCDF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463" y="1471612"/>
            <a:ext cx="4441823" cy="426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08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52DD4-4834-84FC-E6E7-C4E39D295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Passcode: </a:t>
            </a:r>
            <a:r>
              <a:rPr lang="en-US" b="1" dirty="0">
                <a:solidFill>
                  <a:srgbClr val="FF0000"/>
                </a:solidFill>
              </a:rPr>
              <a:t>Tressie McMillan Cottom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1F59D-2D73-E24C-C38C-71D1E39BF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101"/>
            <a:ext cx="10515600" cy="86976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 preeminent public scholar on race, digital media, and higher ed</a:t>
            </a:r>
          </a:p>
          <a:p>
            <a:pPr marL="0" indent="0">
              <a:buNone/>
            </a:pPr>
            <a:r>
              <a:rPr lang="en-US" dirty="0"/>
              <a:t>If you want to see science writing done right, go read one of her books</a:t>
            </a:r>
          </a:p>
        </p:txBody>
      </p:sp>
      <p:pic>
        <p:nvPicPr>
          <p:cNvPr id="1026" name="Picture 2" descr="Between the Scenes - Tressie McMillan Cottom on How Racism and Celebrity  Worship Aided R. Kelly - The Daily Show with Trevor Noah (Video Clip) |  Comedy Central US">
            <a:extLst>
              <a:ext uri="{FF2B5EF4-FFF2-40B4-BE49-F238E27FC236}">
                <a16:creationId xmlns:a16="http://schemas.microsoft.com/office/drawing/2014/main" id="{CDC017C3-8AF8-E724-16E3-6864B6F91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25738"/>
            <a:ext cx="5762661" cy="324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ook Review: Reading Compassion, Advocacy, and Understanding in Tressie  McMillan Cottom's “Lower ED” – Educational and Cultural Institutions">
            <a:extLst>
              <a:ext uri="{FF2B5EF4-FFF2-40B4-BE49-F238E27FC236}">
                <a16:creationId xmlns:a16="http://schemas.microsoft.com/office/drawing/2014/main" id="{BCD9738E-D01C-31EE-0586-5D9A5BED4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935" y="3952304"/>
            <a:ext cx="3480805" cy="231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est-book-cover-designs-2019-thick-tressie-mcmillan-cottom - Tale Away">
            <a:extLst>
              <a:ext uri="{FF2B5EF4-FFF2-40B4-BE49-F238E27FC236}">
                <a16:creationId xmlns:a16="http://schemas.microsoft.com/office/drawing/2014/main" id="{EC6C5B54-13E7-DF0C-2F42-2467C0A7E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841" y="2563402"/>
            <a:ext cx="3194064" cy="416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6886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05C4A-707E-BB4E-A969-9E9017EF1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result for modified Warren (Spring 20)</a:t>
            </a:r>
          </a:p>
        </p:txBody>
      </p:sp>
      <p:pic>
        <p:nvPicPr>
          <p:cNvPr id="8194" name="Picture 2" descr="Responsive image">
            <a:extLst>
              <a:ext uri="{FF2B5EF4-FFF2-40B4-BE49-F238E27FC236}">
                <a16:creationId xmlns:a16="http://schemas.microsoft.com/office/drawing/2014/main" id="{4F6697D9-AA71-7B4C-AB46-DDEAE6D8F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6226"/>
            <a:ext cx="12192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55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05C4A-707E-BB4E-A969-9E9017EF1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result for modified Warren (Spring 22)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20D6EA-86C1-8F48-9F39-B2057F925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189" y="1389677"/>
            <a:ext cx="8581621" cy="531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315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05C4A-707E-BB4E-A969-9E9017EF1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result for modified Warren (Spring 23)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C3B83D-0742-CE9B-F695-72CE7EE4E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872" y="1690688"/>
            <a:ext cx="10258927" cy="465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3176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CA143-686D-CA4D-9C38-7A4F238C6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1396"/>
            <a:ext cx="10515600" cy="1325563"/>
          </a:xfrm>
        </p:spPr>
        <p:txBody>
          <a:bodyPr/>
          <a:lstStyle/>
          <a:p>
            <a:r>
              <a:rPr lang="en-US" dirty="0"/>
              <a:t>My result for modified Billy  (Spring 20)</a:t>
            </a:r>
          </a:p>
        </p:txBody>
      </p:sp>
      <p:pic>
        <p:nvPicPr>
          <p:cNvPr id="9218" name="Picture 2" descr="Responsive image">
            <a:extLst>
              <a:ext uri="{FF2B5EF4-FFF2-40B4-BE49-F238E27FC236}">
                <a16:creationId xmlns:a16="http://schemas.microsoft.com/office/drawing/2014/main" id="{845DE367-AED1-C34D-9BBA-5CFD7F100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00188"/>
            <a:ext cx="10768402" cy="523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9506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818D385-8504-7446-AE98-4EC8C2ED7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072" y="1384347"/>
            <a:ext cx="5893603" cy="57114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0CA143-686D-CA4D-9C38-7A4F238C6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1396"/>
            <a:ext cx="10515600" cy="1325563"/>
          </a:xfrm>
        </p:spPr>
        <p:txBody>
          <a:bodyPr/>
          <a:lstStyle/>
          <a:p>
            <a:r>
              <a:rPr lang="en-US" dirty="0"/>
              <a:t>My result for modified Billy (Spring 22)</a:t>
            </a:r>
          </a:p>
        </p:txBody>
      </p:sp>
    </p:spTree>
    <p:extLst>
      <p:ext uri="{BB962C8B-B14F-4D97-AF65-F5344CB8AC3E}">
        <p14:creationId xmlns:p14="http://schemas.microsoft.com/office/powerpoint/2010/main" val="12086718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CA143-686D-CA4D-9C38-7A4F238C6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1396"/>
            <a:ext cx="10515600" cy="1325563"/>
          </a:xfrm>
        </p:spPr>
        <p:txBody>
          <a:bodyPr/>
          <a:lstStyle/>
          <a:p>
            <a:r>
              <a:rPr lang="en-US" dirty="0"/>
              <a:t>My result for modified Billy (Spring 23)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A0C74B-BD82-D8AD-963A-170309CD7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589259"/>
            <a:ext cx="10179797" cy="449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8923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86E0D7-325D-1A4B-9B7A-6C963A232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Google Images work?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BE23BD5-E4E3-064B-A05F-D4B460EFA1B4}"/>
              </a:ext>
            </a:extLst>
          </p:cNvPr>
          <p:cNvGrpSpPr/>
          <p:nvPr/>
        </p:nvGrpSpPr>
        <p:grpSpPr>
          <a:xfrm>
            <a:off x="1070517" y="2397512"/>
            <a:ext cx="3111190" cy="3300761"/>
            <a:chOff x="1070517" y="2397512"/>
            <a:chExt cx="3111190" cy="3300761"/>
          </a:xfrm>
        </p:grpSpPr>
        <p:sp>
          <p:nvSpPr>
            <p:cNvPr id="5" name="Magnetic Disk 4">
              <a:extLst>
                <a:ext uri="{FF2B5EF4-FFF2-40B4-BE49-F238E27FC236}">
                  <a16:creationId xmlns:a16="http://schemas.microsoft.com/office/drawing/2014/main" id="{BF8A7073-5A98-7748-A891-5AC4128B4663}"/>
                </a:ext>
              </a:extLst>
            </p:cNvPr>
            <p:cNvSpPr/>
            <p:nvPr/>
          </p:nvSpPr>
          <p:spPr>
            <a:xfrm>
              <a:off x="1070517" y="2397512"/>
              <a:ext cx="3111190" cy="3300761"/>
            </a:xfrm>
            <a:prstGeom prst="flowChartMagneticDisk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79AF73A-56E9-3349-9E6A-8046B30C01E5}"/>
                </a:ext>
              </a:extLst>
            </p:cNvPr>
            <p:cNvGrpSpPr/>
            <p:nvPr/>
          </p:nvGrpSpPr>
          <p:grpSpPr>
            <a:xfrm>
              <a:off x="1591729" y="3532379"/>
              <a:ext cx="1985257" cy="669073"/>
              <a:chOff x="1468459" y="3635298"/>
              <a:chExt cx="1985257" cy="669073"/>
            </a:xfrm>
          </p:grpSpPr>
          <p:pic>
            <p:nvPicPr>
              <p:cNvPr id="1026" name="Picture 2" descr="Image result for cat">
                <a:extLst>
                  <a:ext uri="{FF2B5EF4-FFF2-40B4-BE49-F238E27FC236}">
                    <a16:creationId xmlns:a16="http://schemas.microsoft.com/office/drawing/2014/main" id="{4442FAA8-3E49-0240-97C0-C797976B26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5373" y="3754011"/>
                <a:ext cx="984900" cy="492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Left Bracket 6">
                <a:extLst>
                  <a:ext uri="{FF2B5EF4-FFF2-40B4-BE49-F238E27FC236}">
                    <a16:creationId xmlns:a16="http://schemas.microsoft.com/office/drawing/2014/main" id="{2CA844A7-F80C-E643-B4B2-23F8CE271DB5}"/>
                  </a:ext>
                </a:extLst>
              </p:cNvPr>
              <p:cNvSpPr/>
              <p:nvPr/>
            </p:nvSpPr>
            <p:spPr>
              <a:xfrm>
                <a:off x="1468459" y="3635298"/>
                <a:ext cx="92712" cy="669073"/>
              </a:xfrm>
              <a:prstGeom prst="leftBracke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ight Bracket 7">
                <a:extLst>
                  <a:ext uri="{FF2B5EF4-FFF2-40B4-BE49-F238E27FC236}">
                    <a16:creationId xmlns:a16="http://schemas.microsoft.com/office/drawing/2014/main" id="{D1B9F181-2012-3145-A51F-3488C29830DC}"/>
                  </a:ext>
                </a:extLst>
              </p:cNvPr>
              <p:cNvSpPr/>
              <p:nvPr/>
            </p:nvSpPr>
            <p:spPr>
              <a:xfrm>
                <a:off x="3378820" y="3635298"/>
                <a:ext cx="74896" cy="669073"/>
              </a:xfrm>
              <a:prstGeom prst="rightBracke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AE46058-1F6C-B440-9D9A-799FF0C4BE7D}"/>
                  </a:ext>
                </a:extLst>
              </p:cNvPr>
              <p:cNvSpPr txBox="1"/>
              <p:nvPr/>
            </p:nvSpPr>
            <p:spPr>
              <a:xfrm>
                <a:off x="2530273" y="3781151"/>
                <a:ext cx="79393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, </a:t>
                </a:r>
                <a:r>
                  <a:rPr lang="en-US" sz="2800" dirty="0">
                    <a:solidFill>
                      <a:srgbClr val="FF0000"/>
                    </a:solidFill>
                  </a:rPr>
                  <a:t>cat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E7D3DA9-A406-7544-A46F-25FFF3EBB5BD}"/>
                </a:ext>
              </a:extLst>
            </p:cNvPr>
            <p:cNvGrpSpPr/>
            <p:nvPr/>
          </p:nvGrpSpPr>
          <p:grpSpPr>
            <a:xfrm>
              <a:off x="1545373" y="4676658"/>
              <a:ext cx="1985257" cy="669073"/>
              <a:chOff x="1545373" y="4676658"/>
              <a:chExt cx="1985257" cy="669073"/>
            </a:xfrm>
          </p:grpSpPr>
          <p:sp>
            <p:nvSpPr>
              <p:cNvPr id="14" name="Left Bracket 13">
                <a:extLst>
                  <a:ext uri="{FF2B5EF4-FFF2-40B4-BE49-F238E27FC236}">
                    <a16:creationId xmlns:a16="http://schemas.microsoft.com/office/drawing/2014/main" id="{58676F71-57B3-8040-B124-4B527C5E1547}"/>
                  </a:ext>
                </a:extLst>
              </p:cNvPr>
              <p:cNvSpPr/>
              <p:nvPr/>
            </p:nvSpPr>
            <p:spPr>
              <a:xfrm>
                <a:off x="1545373" y="4676658"/>
                <a:ext cx="92712" cy="669073"/>
              </a:xfrm>
              <a:prstGeom prst="leftBracke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ight Bracket 14">
                <a:extLst>
                  <a:ext uri="{FF2B5EF4-FFF2-40B4-BE49-F238E27FC236}">
                    <a16:creationId xmlns:a16="http://schemas.microsoft.com/office/drawing/2014/main" id="{43C0F0B4-87F9-154F-A4FA-32634404DFB4}"/>
                  </a:ext>
                </a:extLst>
              </p:cNvPr>
              <p:cNvSpPr/>
              <p:nvPr/>
            </p:nvSpPr>
            <p:spPr>
              <a:xfrm>
                <a:off x="3455734" y="4676658"/>
                <a:ext cx="74896" cy="669073"/>
              </a:xfrm>
              <a:prstGeom prst="rightBracke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872B912-0EBF-AD42-A649-BFFF10BB158D}"/>
                  </a:ext>
                </a:extLst>
              </p:cNvPr>
              <p:cNvSpPr txBox="1"/>
              <p:nvPr/>
            </p:nvSpPr>
            <p:spPr>
              <a:xfrm>
                <a:off x="2607187" y="4822511"/>
                <a:ext cx="90281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, </a:t>
                </a:r>
                <a:r>
                  <a:rPr lang="en-US" sz="2800" dirty="0">
                    <a:solidFill>
                      <a:srgbClr val="00B050"/>
                    </a:solidFill>
                  </a:rPr>
                  <a:t>dog</a:t>
                </a:r>
              </a:p>
            </p:txBody>
          </p:sp>
          <p:pic>
            <p:nvPicPr>
              <p:cNvPr id="1028" name="Picture 4" descr="Image result for dog">
                <a:extLst>
                  <a:ext uri="{FF2B5EF4-FFF2-40B4-BE49-F238E27FC236}">
                    <a16:creationId xmlns:a16="http://schemas.microsoft.com/office/drawing/2014/main" id="{FB7D1C40-1994-3E4F-A93E-2E19FB1CD1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6918" y="4767098"/>
                <a:ext cx="934323" cy="5232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EC35C2E-5B41-B343-9AEB-049C62D97769}"/>
                </a:ext>
              </a:extLst>
            </p:cNvPr>
            <p:cNvCxnSpPr/>
            <p:nvPr/>
          </p:nvCxnSpPr>
          <p:spPr>
            <a:xfrm>
              <a:off x="2442117" y="4201452"/>
              <a:ext cx="0" cy="47520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ight Arrow 18">
            <a:extLst>
              <a:ext uri="{FF2B5EF4-FFF2-40B4-BE49-F238E27FC236}">
                <a16:creationId xmlns:a16="http://schemas.microsoft.com/office/drawing/2014/main" id="{368A8207-499E-B34A-9E41-4047551D1424}"/>
              </a:ext>
            </a:extLst>
          </p:cNvPr>
          <p:cNvSpPr/>
          <p:nvPr/>
        </p:nvSpPr>
        <p:spPr>
          <a:xfrm>
            <a:off x="4739268" y="3757961"/>
            <a:ext cx="2051825" cy="5798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Training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816A15D-3C93-1B4A-9994-1FAE5B0EA3C8}"/>
              </a:ext>
            </a:extLst>
          </p:cNvPr>
          <p:cNvGrpSpPr/>
          <p:nvPr/>
        </p:nvGrpSpPr>
        <p:grpSpPr>
          <a:xfrm>
            <a:off x="7393259" y="1940313"/>
            <a:ext cx="4326665" cy="3914077"/>
            <a:chOff x="7393259" y="1940313"/>
            <a:chExt cx="4326665" cy="3914077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D7D3615C-21FF-9444-A264-CBD565608B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93259" y="1940313"/>
              <a:ext cx="0" cy="391407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6BE63192-EDEC-E744-AB47-3BF639868D59}"/>
                </a:ext>
              </a:extLst>
            </p:cNvPr>
            <p:cNvCxnSpPr>
              <a:cxnSpLocks/>
            </p:cNvCxnSpPr>
            <p:nvPr/>
          </p:nvCxnSpPr>
          <p:spPr>
            <a:xfrm>
              <a:off x="7393259" y="5820933"/>
              <a:ext cx="396054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3297C22-CB67-4446-9FF9-BDE9203F5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49735" y="2084725"/>
              <a:ext cx="3583259" cy="1481516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F270FA8-15CE-BC41-BCDB-491A79D15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50095" y="3982580"/>
              <a:ext cx="3382537" cy="1636788"/>
            </a:xfrm>
            <a:prstGeom prst="rect">
              <a:avLst/>
            </a:prstGeom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4D3BA39-44E0-6445-BD28-24E901B1E9C0}"/>
                </a:ext>
              </a:extLst>
            </p:cNvPr>
            <p:cNvCxnSpPr/>
            <p:nvPr/>
          </p:nvCxnSpPr>
          <p:spPr>
            <a:xfrm>
              <a:off x="7493620" y="3757961"/>
              <a:ext cx="3947531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9317E77-E53C-AC4A-9C20-B7A051CD99DB}"/>
                </a:ext>
              </a:extLst>
            </p:cNvPr>
            <p:cNvSpPr txBox="1"/>
            <p:nvPr/>
          </p:nvSpPr>
          <p:spPr>
            <a:xfrm>
              <a:off x="11464726" y="3559325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f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5D0CB7C9-B88E-BF41-A13D-1B3770A6828B}"/>
                </a:ext>
              </a:extLst>
            </p:cNvPr>
            <p:cNvCxnSpPr/>
            <p:nvPr/>
          </p:nvCxnSpPr>
          <p:spPr>
            <a:xfrm flipV="1">
              <a:off x="11353800" y="2084725"/>
              <a:ext cx="0" cy="147460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DD04A156-676D-EA4B-AC84-9BB82AC6D6B7}"/>
                </a:ext>
              </a:extLst>
            </p:cNvPr>
            <p:cNvCxnSpPr/>
            <p:nvPr/>
          </p:nvCxnSpPr>
          <p:spPr>
            <a:xfrm>
              <a:off x="11353800" y="3928657"/>
              <a:ext cx="0" cy="169071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7968F54-D7B6-464C-B92B-C6F765234463}"/>
                </a:ext>
              </a:extLst>
            </p:cNvPr>
            <p:cNvSpPr txBox="1"/>
            <p:nvPr/>
          </p:nvSpPr>
          <p:spPr>
            <a:xfrm rot="16200000">
              <a:off x="11220806" y="2637359"/>
              <a:ext cx="5373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dog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C30AD6E-7250-C940-BDC5-364E34F1464E}"/>
                </a:ext>
              </a:extLst>
            </p:cNvPr>
            <p:cNvSpPr txBox="1"/>
            <p:nvPr/>
          </p:nvSpPr>
          <p:spPr>
            <a:xfrm rot="5400000">
              <a:off x="11256490" y="4527407"/>
              <a:ext cx="4659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cat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19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86E0D7-325D-1A4B-9B7A-6C963A232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a new image comes in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7D3615C-21FF-9444-A264-CBD565608B4E}"/>
              </a:ext>
            </a:extLst>
          </p:cNvPr>
          <p:cNvCxnSpPr>
            <a:cxnSpLocks/>
          </p:cNvCxnSpPr>
          <p:nvPr/>
        </p:nvCxnSpPr>
        <p:spPr>
          <a:xfrm flipV="1">
            <a:off x="3724508" y="2007220"/>
            <a:ext cx="0" cy="39140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BE63192-EDEC-E744-AB47-3BF639868D59}"/>
              </a:ext>
            </a:extLst>
          </p:cNvPr>
          <p:cNvCxnSpPr>
            <a:cxnSpLocks/>
          </p:cNvCxnSpPr>
          <p:nvPr/>
        </p:nvCxnSpPr>
        <p:spPr>
          <a:xfrm>
            <a:off x="3724508" y="5887840"/>
            <a:ext cx="396054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63297C22-CB67-4446-9FF9-BDE9203F5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0984" y="2151632"/>
            <a:ext cx="3583259" cy="14815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270FA8-15CE-BC41-BCDB-491A79D15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1344" y="4049487"/>
            <a:ext cx="3382537" cy="1636788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D3BA39-44E0-6445-BD28-24E901B1E9C0}"/>
              </a:ext>
            </a:extLst>
          </p:cNvPr>
          <p:cNvCxnSpPr/>
          <p:nvPr/>
        </p:nvCxnSpPr>
        <p:spPr>
          <a:xfrm>
            <a:off x="3824869" y="3824868"/>
            <a:ext cx="3947531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9317E77-E53C-AC4A-9C20-B7A051CD99DB}"/>
              </a:ext>
            </a:extLst>
          </p:cNvPr>
          <p:cNvSpPr txBox="1"/>
          <p:nvPr/>
        </p:nvSpPr>
        <p:spPr>
          <a:xfrm>
            <a:off x="7795975" y="3626232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f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D0CB7C9-B88E-BF41-A13D-1B3770A6828B}"/>
              </a:ext>
            </a:extLst>
          </p:cNvPr>
          <p:cNvCxnSpPr/>
          <p:nvPr/>
        </p:nvCxnSpPr>
        <p:spPr>
          <a:xfrm flipV="1">
            <a:off x="7685049" y="2151632"/>
            <a:ext cx="0" cy="147460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D04A156-676D-EA4B-AC84-9BB82AC6D6B7}"/>
              </a:ext>
            </a:extLst>
          </p:cNvPr>
          <p:cNvCxnSpPr/>
          <p:nvPr/>
        </p:nvCxnSpPr>
        <p:spPr>
          <a:xfrm>
            <a:off x="7685049" y="3995564"/>
            <a:ext cx="0" cy="16907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7968F54-D7B6-464C-B92B-C6F765234463}"/>
              </a:ext>
            </a:extLst>
          </p:cNvPr>
          <p:cNvSpPr txBox="1"/>
          <p:nvPr/>
        </p:nvSpPr>
        <p:spPr>
          <a:xfrm rot="16200000">
            <a:off x="7552055" y="2704266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dog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C30AD6E-7250-C940-BDC5-364E34F1464E}"/>
              </a:ext>
            </a:extLst>
          </p:cNvPr>
          <p:cNvSpPr txBox="1"/>
          <p:nvPr/>
        </p:nvSpPr>
        <p:spPr>
          <a:xfrm rot="5400000">
            <a:off x="7587739" y="4594314"/>
            <a:ext cx="465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cat</a:t>
            </a:r>
          </a:p>
        </p:txBody>
      </p:sp>
      <p:sp>
        <p:nvSpPr>
          <p:cNvPr id="3" name="AutoShape 4" descr="Responsive image">
            <a:extLst>
              <a:ext uri="{FF2B5EF4-FFF2-40B4-BE49-F238E27FC236}">
                <a16:creationId xmlns:a16="http://schemas.microsoft.com/office/drawing/2014/main" id="{60D219E8-CF25-E641-961C-182379D24C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E20D231-8D80-9540-A6C8-0A7B1FCCAC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2280" y="1767547"/>
            <a:ext cx="499407" cy="479346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29713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22222E-6 L -0.24805 0.0895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09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F7E95-4F02-8E44-8663-33119B028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Couple of important points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1CA18B-BADA-9A47-AB07-270901B9BFAE}"/>
              </a:ext>
            </a:extLst>
          </p:cNvPr>
          <p:cNvSpPr txBox="1"/>
          <p:nvPr/>
        </p:nvSpPr>
        <p:spPr>
          <a:xfrm>
            <a:off x="985838" y="2114550"/>
            <a:ext cx="10266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Google images is learning </a:t>
            </a:r>
            <a:r>
              <a:rPr lang="en-US" sz="2400" b="1" dirty="0"/>
              <a:t>something</a:t>
            </a:r>
            <a:r>
              <a:rPr lang="en-US" sz="2400" dirty="0"/>
              <a:t> but not “our way” of looking at cats vs dogs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1E43DF8-A3E7-8140-9C1D-519E153F0FAF}"/>
              </a:ext>
            </a:extLst>
          </p:cNvPr>
          <p:cNvGrpSpPr/>
          <p:nvPr/>
        </p:nvGrpSpPr>
        <p:grpSpPr>
          <a:xfrm>
            <a:off x="1070517" y="3000077"/>
            <a:ext cx="9330783" cy="2854313"/>
            <a:chOff x="1070517" y="3000077"/>
            <a:chExt cx="9330783" cy="2854313"/>
          </a:xfrm>
        </p:grpSpPr>
        <p:sp>
          <p:nvSpPr>
            <p:cNvPr id="4" name="Magnetic Disk 3">
              <a:extLst>
                <a:ext uri="{FF2B5EF4-FFF2-40B4-BE49-F238E27FC236}">
                  <a16:creationId xmlns:a16="http://schemas.microsoft.com/office/drawing/2014/main" id="{53A73398-14F4-3443-AC04-5079B4B5242A}"/>
                </a:ext>
              </a:extLst>
            </p:cNvPr>
            <p:cNvSpPr/>
            <p:nvPr/>
          </p:nvSpPr>
          <p:spPr>
            <a:xfrm>
              <a:off x="1070517" y="3291216"/>
              <a:ext cx="2163002" cy="2407057"/>
            </a:xfrm>
            <a:prstGeom prst="flowChartMagneticDisk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6B5E1C7-C230-A245-9E50-6D282731B357}"/>
                </a:ext>
              </a:extLst>
            </p:cNvPr>
            <p:cNvGrpSpPr/>
            <p:nvPr/>
          </p:nvGrpSpPr>
          <p:grpSpPr>
            <a:xfrm>
              <a:off x="1591729" y="3713534"/>
              <a:ext cx="1443210" cy="568027"/>
              <a:chOff x="1468459" y="3635298"/>
              <a:chExt cx="2075864" cy="778927"/>
            </a:xfrm>
          </p:grpSpPr>
          <p:pic>
            <p:nvPicPr>
              <p:cNvPr id="6" name="Picture 2" descr="Image result for cat">
                <a:extLst>
                  <a:ext uri="{FF2B5EF4-FFF2-40B4-BE49-F238E27FC236}">
                    <a16:creationId xmlns:a16="http://schemas.microsoft.com/office/drawing/2014/main" id="{7935C8A0-B24D-FE4E-9208-8683D84FA3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5373" y="3754011"/>
                <a:ext cx="984900" cy="492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Left Bracket 6">
                <a:extLst>
                  <a:ext uri="{FF2B5EF4-FFF2-40B4-BE49-F238E27FC236}">
                    <a16:creationId xmlns:a16="http://schemas.microsoft.com/office/drawing/2014/main" id="{BFD9BE45-07D8-C549-A37F-41D18286D34B}"/>
                  </a:ext>
                </a:extLst>
              </p:cNvPr>
              <p:cNvSpPr/>
              <p:nvPr/>
            </p:nvSpPr>
            <p:spPr>
              <a:xfrm>
                <a:off x="1468459" y="3635298"/>
                <a:ext cx="92712" cy="669073"/>
              </a:xfrm>
              <a:prstGeom prst="leftBracke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ight Bracket 7">
                <a:extLst>
                  <a:ext uri="{FF2B5EF4-FFF2-40B4-BE49-F238E27FC236}">
                    <a16:creationId xmlns:a16="http://schemas.microsoft.com/office/drawing/2014/main" id="{542AF4E5-CE5D-554E-81FA-5C107A782C9E}"/>
                  </a:ext>
                </a:extLst>
              </p:cNvPr>
              <p:cNvSpPr/>
              <p:nvPr/>
            </p:nvSpPr>
            <p:spPr>
              <a:xfrm>
                <a:off x="3378820" y="3635298"/>
                <a:ext cx="74896" cy="669073"/>
              </a:xfrm>
              <a:prstGeom prst="rightBracke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DE6593F-6B7B-704E-B5D2-74D4256860B9}"/>
                  </a:ext>
                </a:extLst>
              </p:cNvPr>
              <p:cNvSpPr txBox="1"/>
              <p:nvPr/>
            </p:nvSpPr>
            <p:spPr>
              <a:xfrm>
                <a:off x="2530274" y="3781151"/>
                <a:ext cx="1014049" cy="6330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, </a:t>
                </a:r>
                <a:r>
                  <a:rPr lang="en-US" sz="2400" dirty="0">
                    <a:solidFill>
                      <a:srgbClr val="FF0000"/>
                    </a:solidFill>
                  </a:rPr>
                  <a:t>cat</a:t>
                </a:r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D0FDB92-4B57-C640-B62B-F5FBB3001061}"/>
                </a:ext>
              </a:extLst>
            </p:cNvPr>
            <p:cNvGrpSpPr/>
            <p:nvPr/>
          </p:nvGrpSpPr>
          <p:grpSpPr>
            <a:xfrm>
              <a:off x="1545373" y="4857812"/>
              <a:ext cx="1536826" cy="568027"/>
              <a:chOff x="1545373" y="4676658"/>
              <a:chExt cx="2210518" cy="778927"/>
            </a:xfrm>
          </p:grpSpPr>
          <p:sp>
            <p:nvSpPr>
              <p:cNvPr id="11" name="Left Bracket 10">
                <a:extLst>
                  <a:ext uri="{FF2B5EF4-FFF2-40B4-BE49-F238E27FC236}">
                    <a16:creationId xmlns:a16="http://schemas.microsoft.com/office/drawing/2014/main" id="{7C68703D-F674-B748-8C89-934F393636AB}"/>
                  </a:ext>
                </a:extLst>
              </p:cNvPr>
              <p:cNvSpPr/>
              <p:nvPr/>
            </p:nvSpPr>
            <p:spPr>
              <a:xfrm>
                <a:off x="1545373" y="4676658"/>
                <a:ext cx="92712" cy="669073"/>
              </a:xfrm>
              <a:prstGeom prst="leftBracke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ight Bracket 11">
                <a:extLst>
                  <a:ext uri="{FF2B5EF4-FFF2-40B4-BE49-F238E27FC236}">
                    <a16:creationId xmlns:a16="http://schemas.microsoft.com/office/drawing/2014/main" id="{92377026-615B-DD4F-8145-93CDF51BA7B8}"/>
                  </a:ext>
                </a:extLst>
              </p:cNvPr>
              <p:cNvSpPr/>
              <p:nvPr/>
            </p:nvSpPr>
            <p:spPr>
              <a:xfrm>
                <a:off x="3455734" y="4676658"/>
                <a:ext cx="74896" cy="669073"/>
              </a:xfrm>
              <a:prstGeom prst="rightBracke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5CA430F-3BE1-5145-9B97-24C02920C4BF}"/>
                  </a:ext>
                </a:extLst>
              </p:cNvPr>
              <p:cNvSpPr txBox="1"/>
              <p:nvPr/>
            </p:nvSpPr>
            <p:spPr>
              <a:xfrm>
                <a:off x="2607188" y="4822511"/>
                <a:ext cx="1148703" cy="6330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, </a:t>
                </a:r>
                <a:r>
                  <a:rPr lang="en-US" sz="2400" dirty="0">
                    <a:solidFill>
                      <a:srgbClr val="00B050"/>
                    </a:solidFill>
                  </a:rPr>
                  <a:t>dog</a:t>
                </a:r>
                <a:endParaRPr lang="en-US" sz="2800" dirty="0">
                  <a:solidFill>
                    <a:srgbClr val="00B050"/>
                  </a:solidFill>
                </a:endParaRPr>
              </a:p>
            </p:txBody>
          </p:sp>
          <p:pic>
            <p:nvPicPr>
              <p:cNvPr id="14" name="Picture 4" descr="Image result for dog">
                <a:extLst>
                  <a:ext uri="{FF2B5EF4-FFF2-40B4-BE49-F238E27FC236}">
                    <a16:creationId xmlns:a16="http://schemas.microsoft.com/office/drawing/2014/main" id="{4FAF93BC-1A89-BB4A-A239-BB67CA4CCD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6918" y="4767098"/>
                <a:ext cx="934323" cy="5232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1819399-1BD3-254F-914F-0B368697A41F}"/>
                </a:ext>
              </a:extLst>
            </p:cNvPr>
            <p:cNvCxnSpPr/>
            <p:nvPr/>
          </p:nvCxnSpPr>
          <p:spPr>
            <a:xfrm>
              <a:off x="2442117" y="4330117"/>
              <a:ext cx="0" cy="346541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ight Arrow 15">
              <a:extLst>
                <a:ext uri="{FF2B5EF4-FFF2-40B4-BE49-F238E27FC236}">
                  <a16:creationId xmlns:a16="http://schemas.microsoft.com/office/drawing/2014/main" id="{476B2BA5-EBCC-E84E-AEB2-235A4AE2044B}"/>
                </a:ext>
              </a:extLst>
            </p:cNvPr>
            <p:cNvSpPr/>
            <p:nvPr/>
          </p:nvSpPr>
          <p:spPr>
            <a:xfrm>
              <a:off x="4739268" y="3914963"/>
              <a:ext cx="1426497" cy="42286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Training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7742FF2-E5AE-EB4F-8493-0CE384AB1CCB}"/>
                </a:ext>
              </a:extLst>
            </p:cNvPr>
            <p:cNvGrpSpPr/>
            <p:nvPr/>
          </p:nvGrpSpPr>
          <p:grpSpPr>
            <a:xfrm>
              <a:off x="7393259" y="3000077"/>
              <a:ext cx="3008041" cy="2854313"/>
              <a:chOff x="7393259" y="1940313"/>
              <a:chExt cx="4326665" cy="3914077"/>
            </a:xfrm>
          </p:grpSpPr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26A21FD7-3333-7F47-973E-15DBFBB2DF0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93259" y="1940313"/>
                <a:ext cx="0" cy="391407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17C6A2D7-7741-F543-909B-D54EDB4C43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93259" y="5820933"/>
                <a:ext cx="3960541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F77CC45-377B-0748-9A7B-580A43E97E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49735" y="2084725"/>
                <a:ext cx="3583259" cy="1481516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A7D8A930-08EC-2348-BD54-012A16BFF1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50095" y="3982580"/>
                <a:ext cx="3382537" cy="1636788"/>
              </a:xfrm>
              <a:prstGeom prst="rect">
                <a:avLst/>
              </a:prstGeom>
            </p:spPr>
          </p:pic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074573D5-F611-6545-9B0C-9435CB8D2770}"/>
                  </a:ext>
                </a:extLst>
              </p:cNvPr>
              <p:cNvCxnSpPr/>
              <p:nvPr/>
            </p:nvCxnSpPr>
            <p:spPr>
              <a:xfrm>
                <a:off x="7493620" y="3757961"/>
                <a:ext cx="3947531" cy="0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2125A45-14D7-474B-B8BB-78668D7862C0}"/>
                  </a:ext>
                </a:extLst>
              </p:cNvPr>
              <p:cNvSpPr txBox="1"/>
              <p:nvPr/>
            </p:nvSpPr>
            <p:spPr>
              <a:xfrm>
                <a:off x="11464726" y="3559325"/>
                <a:ext cx="2551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7030A0"/>
                    </a:solidFill>
                  </a:rPr>
                  <a:t>f</a:t>
                </a:r>
              </a:p>
            </p:txBody>
          </p: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DD7C370D-7F06-C741-9E88-1B6D6BCE2372}"/>
                  </a:ext>
                </a:extLst>
              </p:cNvPr>
              <p:cNvCxnSpPr/>
              <p:nvPr/>
            </p:nvCxnSpPr>
            <p:spPr>
              <a:xfrm flipV="1">
                <a:off x="11353800" y="2084725"/>
                <a:ext cx="0" cy="1474600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E79FDA18-502F-7741-8DE3-DF68C5692C7E}"/>
                  </a:ext>
                </a:extLst>
              </p:cNvPr>
              <p:cNvCxnSpPr/>
              <p:nvPr/>
            </p:nvCxnSpPr>
            <p:spPr>
              <a:xfrm>
                <a:off x="11353800" y="3928657"/>
                <a:ext cx="0" cy="169071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878B0E-57D4-AE48-AC3E-A2D00FFA00B3}"/>
                  </a:ext>
                </a:extLst>
              </p:cNvPr>
              <p:cNvSpPr txBox="1"/>
              <p:nvPr/>
            </p:nvSpPr>
            <p:spPr>
              <a:xfrm rot="16200000">
                <a:off x="11220806" y="2637359"/>
                <a:ext cx="5373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dog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6DEEC58-02FD-1C48-8CF9-4868F46E0295}"/>
                  </a:ext>
                </a:extLst>
              </p:cNvPr>
              <p:cNvSpPr txBox="1"/>
              <p:nvPr/>
            </p:nvSpPr>
            <p:spPr>
              <a:xfrm rot="5400000">
                <a:off x="11256490" y="4527407"/>
                <a:ext cx="4659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cat</a:t>
                </a:r>
              </a:p>
            </p:txBody>
          </p:sp>
        </p:grpSp>
      </p:grpSp>
      <p:sp>
        <p:nvSpPr>
          <p:cNvPr id="30" name="Cloud Callout 29">
            <a:extLst>
              <a:ext uri="{FF2B5EF4-FFF2-40B4-BE49-F238E27FC236}">
                <a16:creationId xmlns:a16="http://schemas.microsoft.com/office/drawing/2014/main" id="{2A5264A4-64CA-7542-ACCC-8EDA60E6BC62}"/>
              </a:ext>
            </a:extLst>
          </p:cNvPr>
          <p:cNvSpPr/>
          <p:nvPr/>
        </p:nvSpPr>
        <p:spPr>
          <a:xfrm>
            <a:off x="3715050" y="3105388"/>
            <a:ext cx="3571576" cy="2592885"/>
          </a:xfrm>
          <a:prstGeom prst="cloudCallou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There is NO problem/ algorithm divide!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B2683FB-23FD-314B-887D-F1F1824DD8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9542" y="0"/>
            <a:ext cx="93129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62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60553-7ADE-F941-8BFB-AD3065554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AOC is right!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7AF89A-261E-AA41-A5DA-CC25E3B9E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" y="1816090"/>
            <a:ext cx="5247640" cy="2970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3B06A2-FEBC-DD42-A850-8C8BC7A061EA}"/>
              </a:ext>
            </a:extLst>
          </p:cNvPr>
          <p:cNvSpPr txBox="1"/>
          <p:nvPr/>
        </p:nvSpPr>
        <p:spPr>
          <a:xfrm>
            <a:off x="1036320" y="5166360"/>
            <a:ext cx="4118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“Algorithms can be biased”</a:t>
            </a:r>
          </a:p>
        </p:txBody>
      </p:sp>
      <p:sp>
        <p:nvSpPr>
          <p:cNvPr id="8" name="Cloud Callout 7">
            <a:extLst>
              <a:ext uri="{FF2B5EF4-FFF2-40B4-BE49-F238E27FC236}">
                <a16:creationId xmlns:a16="http://schemas.microsoft.com/office/drawing/2014/main" id="{87153A7E-E847-D54E-8F13-E6964B03C338}"/>
              </a:ext>
            </a:extLst>
          </p:cNvPr>
          <p:cNvSpPr/>
          <p:nvPr/>
        </p:nvSpPr>
        <p:spPr>
          <a:xfrm>
            <a:off x="7193280" y="1539240"/>
            <a:ext cx="4343400" cy="3505200"/>
          </a:xfrm>
          <a:prstGeom prst="cloudCallout">
            <a:avLst>
              <a:gd name="adj1" fmla="val -11359"/>
              <a:gd name="adj2" fmla="val 39891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Correct for modern algorithms</a:t>
            </a:r>
          </a:p>
        </p:txBody>
      </p:sp>
    </p:spTree>
    <p:extLst>
      <p:ext uri="{BB962C8B-B14F-4D97-AF65-F5344CB8AC3E}">
        <p14:creationId xmlns:p14="http://schemas.microsoft.com/office/powerpoint/2010/main" val="370641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B10B4-0E1A-4942-46D9-1EF1CC93B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392" y="124897"/>
            <a:ext cx="9291215" cy="1049235"/>
          </a:xfrm>
        </p:spPr>
        <p:txBody>
          <a:bodyPr/>
          <a:lstStyle/>
          <a:p>
            <a:r>
              <a:rPr lang="en-US" dirty="0"/>
              <a:t>Sit with your team!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710806D-6F31-6767-9ADD-DE6E0A0707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5024765"/>
              </p:ext>
            </p:extLst>
          </p:nvPr>
        </p:nvGraphicFramePr>
        <p:xfrm>
          <a:off x="1184337" y="1427972"/>
          <a:ext cx="9557270" cy="3901220"/>
        </p:xfrm>
        <a:graphic>
          <a:graphicData uri="http://schemas.openxmlformats.org/drawingml/2006/table">
            <a:tbl>
              <a:tblPr/>
              <a:tblGrid>
                <a:gridCol w="1603569">
                  <a:extLst>
                    <a:ext uri="{9D8B030D-6E8A-4147-A177-3AD203B41FA5}">
                      <a16:colId xmlns:a16="http://schemas.microsoft.com/office/drawing/2014/main" val="2201818734"/>
                    </a:ext>
                  </a:extLst>
                </a:gridCol>
                <a:gridCol w="1603569">
                  <a:extLst>
                    <a:ext uri="{9D8B030D-6E8A-4147-A177-3AD203B41FA5}">
                      <a16:colId xmlns:a16="http://schemas.microsoft.com/office/drawing/2014/main" val="1774910884"/>
                    </a:ext>
                  </a:extLst>
                </a:gridCol>
                <a:gridCol w="1603569">
                  <a:extLst>
                    <a:ext uri="{9D8B030D-6E8A-4147-A177-3AD203B41FA5}">
                      <a16:colId xmlns:a16="http://schemas.microsoft.com/office/drawing/2014/main" val="552733035"/>
                    </a:ext>
                  </a:extLst>
                </a:gridCol>
                <a:gridCol w="1603569">
                  <a:extLst>
                    <a:ext uri="{9D8B030D-6E8A-4147-A177-3AD203B41FA5}">
                      <a16:colId xmlns:a16="http://schemas.microsoft.com/office/drawing/2014/main" val="2494823000"/>
                    </a:ext>
                  </a:extLst>
                </a:gridCol>
                <a:gridCol w="1539425">
                  <a:extLst>
                    <a:ext uri="{9D8B030D-6E8A-4147-A177-3AD203B41FA5}">
                      <a16:colId xmlns:a16="http://schemas.microsoft.com/office/drawing/2014/main" val="3627802467"/>
                    </a:ext>
                  </a:extLst>
                </a:gridCol>
                <a:gridCol w="1603569">
                  <a:extLst>
                    <a:ext uri="{9D8B030D-6E8A-4147-A177-3AD203B41FA5}">
                      <a16:colId xmlns:a16="http://schemas.microsoft.com/office/drawing/2014/main" val="2709237828"/>
                    </a:ext>
                  </a:extLst>
                </a:gridCol>
              </a:tblGrid>
              <a:tr h="199767"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Team 1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>
                          <a:effectLst/>
                        </a:rPr>
                        <a:t>Afzal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>
                          <a:effectLst/>
                        </a:rPr>
                        <a:t>Cole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>
                          <a:effectLst/>
                        </a:rPr>
                        <a:t>Navid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Tim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2400" dirty="0">
                        <a:effectLst/>
                      </a:endParaRP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1591808"/>
                  </a:ext>
                </a:extLst>
              </a:tr>
              <a:tr h="375172"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Team 2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b="0">
                          <a:effectLst/>
                          <a:latin typeface="EB Garamond" pitchFamily="2" charset="0"/>
                        </a:rPr>
                        <a:t>Aishwarya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>
                          <a:effectLst/>
                        </a:rPr>
                        <a:t>Herman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Mads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>
                          <a:effectLst/>
                        </a:rPr>
                        <a:t>Melvin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2400">
                        <a:effectLst/>
                      </a:endParaRP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7045134"/>
                  </a:ext>
                </a:extLst>
              </a:tr>
              <a:tr h="375172"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Team 3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dirty="0" err="1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Daphkar</a:t>
                      </a:r>
                      <a:endParaRPr lang="en-US" sz="24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</a:endParaRP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>
                          <a:effectLst/>
                        </a:rPr>
                        <a:t>Juliana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>
                          <a:effectLst/>
                        </a:rPr>
                        <a:t>Ibtida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Monica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2400">
                        <a:effectLst/>
                      </a:endParaRP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9429915"/>
                  </a:ext>
                </a:extLst>
              </a:tr>
              <a:tr h="199767"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Team 4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>
                          <a:effectLst/>
                        </a:rPr>
                        <a:t>Joe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>
                          <a:effectLst/>
                        </a:rPr>
                        <a:t>Ken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>
                          <a:effectLst/>
                        </a:rPr>
                        <a:t>Vedant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Zach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2400">
                        <a:effectLst/>
                      </a:endParaRP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04839"/>
                  </a:ext>
                </a:extLst>
              </a:tr>
              <a:tr h="375172"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Team 5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>
                          <a:effectLst/>
                        </a:rPr>
                        <a:t>Chaitanya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Evan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>
                          <a:effectLst/>
                        </a:rPr>
                        <a:t>Hitesh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>
                          <a:effectLst/>
                        </a:rPr>
                        <a:t>Sushanth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2400">
                        <a:effectLst/>
                      </a:endParaRP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5244237"/>
                  </a:ext>
                </a:extLst>
              </a:tr>
              <a:tr h="375172"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Team 6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>
                          <a:effectLst/>
                        </a:rPr>
                        <a:t>Hannah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>
                          <a:effectLst/>
                        </a:rPr>
                        <a:t>Harinee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Gabriella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>
                          <a:effectLst/>
                        </a:rPr>
                        <a:t>Suradhya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2400">
                        <a:effectLst/>
                      </a:endParaRP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4927577"/>
                  </a:ext>
                </a:extLst>
              </a:tr>
              <a:tr h="199767"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Team 7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>
                          <a:effectLst/>
                        </a:rPr>
                        <a:t>Alex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Connor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>
                          <a:effectLst/>
                        </a:rPr>
                        <a:t>Gopi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Shane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b="0">
                          <a:effectLst/>
                          <a:latin typeface="EB Garamond" pitchFamily="2" charset="0"/>
                        </a:rPr>
                        <a:t>Thanh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2832252"/>
                  </a:ext>
                </a:extLst>
              </a:tr>
              <a:tr h="199767"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Team 8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>
                          <a:effectLst/>
                        </a:rPr>
                        <a:t>Aditi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>
                          <a:effectLst/>
                        </a:rPr>
                        <a:t>Connor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Jason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>
                          <a:effectLst/>
                        </a:rPr>
                        <a:t>Mitali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2400">
                        <a:effectLst/>
                      </a:endParaRP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1122651"/>
                  </a:ext>
                </a:extLst>
              </a:tr>
              <a:tr h="375172"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Team 9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dirty="0" err="1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Botsalano</a:t>
                      </a:r>
                      <a:endParaRPr lang="en-US" sz="24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</a:endParaRP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>
                          <a:effectLst/>
                        </a:rPr>
                        <a:t>Niharika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>
                          <a:effectLst/>
                        </a:rPr>
                        <a:t>Vedang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>
                          <a:effectLst/>
                        </a:rPr>
                        <a:t>Yunmei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2400" dirty="0">
                        <a:effectLst/>
                      </a:endParaRP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0334224"/>
                  </a:ext>
                </a:extLst>
              </a:tr>
              <a:tr h="199767"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Team 10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dirty="0">
                          <a:effectLst/>
                        </a:rPr>
                        <a:t>Dhiraj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>
                          <a:effectLst/>
                        </a:rPr>
                        <a:t>Frank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>
                          <a:effectLst/>
                        </a:rPr>
                        <a:t>Kashyap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Michael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2400" dirty="0">
                        <a:effectLst/>
                      </a:endParaRP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246099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FA30329-82C4-5138-4BCE-53E0C7B92C69}"/>
              </a:ext>
            </a:extLst>
          </p:cNvPr>
          <p:cNvSpPr txBox="1"/>
          <p:nvPr/>
        </p:nvSpPr>
        <p:spPr>
          <a:xfrm>
            <a:off x="3319623" y="6212114"/>
            <a:ext cx="4838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Rage students in 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Green</a:t>
            </a:r>
            <a:r>
              <a:rPr lang="en-US" dirty="0"/>
              <a:t>. </a:t>
            </a:r>
            <a:r>
              <a:rPr lang="en-US" dirty="0" err="1"/>
              <a:t>ML+Soc</a:t>
            </a:r>
            <a:r>
              <a:rPr lang="en-US" dirty="0"/>
              <a:t> students in black</a:t>
            </a:r>
          </a:p>
        </p:txBody>
      </p:sp>
    </p:spTree>
    <p:extLst>
      <p:ext uri="{BB962C8B-B14F-4D97-AF65-F5344CB8AC3E}">
        <p14:creationId xmlns:p14="http://schemas.microsoft.com/office/powerpoint/2010/main" val="34280187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2B748-6EC4-D244-BAFD-9B4808B04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Algorithm = Machine Learning (ML)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A6F5DC-6C5D-9D4D-B050-EDADE703AC5A}"/>
              </a:ext>
            </a:extLst>
          </p:cNvPr>
          <p:cNvSpPr/>
          <p:nvPr/>
        </p:nvSpPr>
        <p:spPr>
          <a:xfrm>
            <a:off x="347548" y="210758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Start with a Question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CA4143-3431-4F4B-9D3F-5BC9EA8CBFBB}"/>
              </a:ext>
            </a:extLst>
          </p:cNvPr>
          <p:cNvSpPr/>
          <p:nvPr/>
        </p:nvSpPr>
        <p:spPr>
          <a:xfrm>
            <a:off x="2833341" y="210758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Collect 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27D2CF-DF5D-1C48-9F27-D4A382A8C562}"/>
              </a:ext>
            </a:extLst>
          </p:cNvPr>
          <p:cNvSpPr/>
          <p:nvPr/>
        </p:nvSpPr>
        <p:spPr>
          <a:xfrm>
            <a:off x="5319134" y="210758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 model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C48DF2-8C87-C148-A460-9EDA556D51F2}"/>
              </a:ext>
            </a:extLst>
          </p:cNvPr>
          <p:cNvSpPr/>
          <p:nvPr/>
        </p:nvSpPr>
        <p:spPr>
          <a:xfrm>
            <a:off x="7818863" y="210758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Evaluate model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8822DB-09F2-7544-A010-204E30D52B8F}"/>
              </a:ext>
            </a:extLst>
          </p:cNvPr>
          <p:cNvSpPr/>
          <p:nvPr/>
        </p:nvSpPr>
        <p:spPr>
          <a:xfrm>
            <a:off x="10060252" y="210758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Deploy!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5A3C8FF4-63A6-8F43-BC53-9E87922B3A76}"/>
              </a:ext>
            </a:extLst>
          </p:cNvPr>
          <p:cNvSpPr/>
          <p:nvPr/>
        </p:nvSpPr>
        <p:spPr>
          <a:xfrm>
            <a:off x="1884558" y="2497875"/>
            <a:ext cx="959004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C90FD77D-4250-3547-8609-534EC4FA3808}"/>
              </a:ext>
            </a:extLst>
          </p:cNvPr>
          <p:cNvSpPr/>
          <p:nvPr/>
        </p:nvSpPr>
        <p:spPr>
          <a:xfrm>
            <a:off x="4370351" y="2509029"/>
            <a:ext cx="948783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D6010A71-3C25-1E42-9BDF-9505D0FB1009}"/>
              </a:ext>
            </a:extLst>
          </p:cNvPr>
          <p:cNvSpPr/>
          <p:nvPr/>
        </p:nvSpPr>
        <p:spPr>
          <a:xfrm>
            <a:off x="6856144" y="2492297"/>
            <a:ext cx="948783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01167219-B25B-DA49-9303-BB10D00B035A}"/>
              </a:ext>
            </a:extLst>
          </p:cNvPr>
          <p:cNvSpPr/>
          <p:nvPr/>
        </p:nvSpPr>
        <p:spPr>
          <a:xfrm>
            <a:off x="9369809" y="2492297"/>
            <a:ext cx="676507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B6284920-4511-3746-9587-3BC97753C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603" y="1387622"/>
            <a:ext cx="7220072" cy="529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81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5ED83-0EB8-9746-A3E7-A2EF7CFE4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Machine Learning Pipeline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73D68-B746-4F43-A686-4D2BE1F59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BAE170-54BC-4F4D-94CB-1CAE3F6273BB}" type="datetime1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E6037-B5D2-DD48-B430-3A9492581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UB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761AA-6DA4-6C49-9AFA-FD8E8281E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8BDBC-A55A-0D4E-9238-49D16FB07DC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panose="020B0602020204020303" pitchFamily="34" charset="-79"/>
                <a:ea typeface="Menlo" panose="020B0609030804020204" pitchFamily="49" charset="0"/>
                <a:cs typeface="Futura Medium" panose="020B0602020204020303" pitchFamily="34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Medium" panose="020B0602020204020303" pitchFamily="34" charset="-79"/>
              <a:ea typeface="Menlo" panose="020B0609030804020204" pitchFamily="49" charset="0"/>
              <a:cs typeface="Futura Medium" panose="020B0602020204020303" pitchFamily="34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AFD8FE-F647-0249-B542-29C174988D56}"/>
              </a:ext>
            </a:extLst>
          </p:cNvPr>
          <p:cNvSpPr txBox="1"/>
          <p:nvPr/>
        </p:nvSpPr>
        <p:spPr>
          <a:xfrm>
            <a:off x="282966" y="2713780"/>
            <a:ext cx="105670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E89E69FE-F12A-584D-9CB4-A0F4C260D83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5080" y="1612708"/>
            <a:ext cx="1799869" cy="12617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A13F72-2071-6040-9F23-4977A85ED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872" y="1619160"/>
            <a:ext cx="1638300" cy="1231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F4279A-0486-BC4A-90F9-74806D5427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120" y="3944389"/>
            <a:ext cx="1833210" cy="12628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5AB1D1-E884-0D4F-9937-7ADF05262D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0934" y="3681421"/>
            <a:ext cx="1768525" cy="17685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514BE9-2A06-8844-A0A5-D3B1F0DF4A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2751" y="2984023"/>
            <a:ext cx="1739900" cy="115570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EEAC1CE-F82A-F84C-BB12-8CA83748C6BC}"/>
              </a:ext>
            </a:extLst>
          </p:cNvPr>
          <p:cNvCxnSpPr>
            <a:stCxn id="3" idx="3"/>
            <a:endCxn id="9" idx="1"/>
          </p:cNvCxnSpPr>
          <p:nvPr/>
        </p:nvCxnSpPr>
        <p:spPr>
          <a:xfrm flipV="1">
            <a:off x="1339666" y="2243581"/>
            <a:ext cx="1245414" cy="1401223"/>
          </a:xfrm>
          <a:prstGeom prst="straightConnector1">
            <a:avLst/>
          </a:prstGeom>
          <a:ln w="698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73EA20F-DE78-AE44-8387-60133BA1B1EA}"/>
              </a:ext>
            </a:extLst>
          </p:cNvPr>
          <p:cNvCxnSpPr>
            <a:cxnSpLocks/>
            <a:stCxn id="9" idx="2"/>
            <a:endCxn id="11" idx="0"/>
          </p:cNvCxnSpPr>
          <p:nvPr/>
        </p:nvCxnSpPr>
        <p:spPr>
          <a:xfrm>
            <a:off x="3485015" y="2874453"/>
            <a:ext cx="2710" cy="1069936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335D8BB-37B7-874C-80B1-1E29C4A1FD32}"/>
              </a:ext>
            </a:extLst>
          </p:cNvPr>
          <p:cNvCxnSpPr>
            <a:cxnSpLocks/>
            <a:stCxn id="29" idx="3"/>
            <a:endCxn id="12" idx="1"/>
          </p:cNvCxnSpPr>
          <p:nvPr/>
        </p:nvCxnSpPr>
        <p:spPr>
          <a:xfrm>
            <a:off x="4388832" y="2689007"/>
            <a:ext cx="1792102" cy="1876677"/>
          </a:xfrm>
          <a:prstGeom prst="straightConnector1">
            <a:avLst/>
          </a:prstGeom>
          <a:ln w="698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DB9A7B5-D518-D749-A5E5-C02D8755C603}"/>
              </a:ext>
            </a:extLst>
          </p:cNvPr>
          <p:cNvCxnSpPr>
            <a:cxnSpLocks/>
            <a:stCxn id="3" idx="3"/>
            <a:endCxn id="11" idx="1"/>
          </p:cNvCxnSpPr>
          <p:nvPr/>
        </p:nvCxnSpPr>
        <p:spPr>
          <a:xfrm>
            <a:off x="1339666" y="3644804"/>
            <a:ext cx="1231454" cy="931024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A7622A08-83BA-5946-AAA3-174549384A21}"/>
              </a:ext>
            </a:extLst>
          </p:cNvPr>
          <p:cNvSpPr/>
          <p:nvPr/>
        </p:nvSpPr>
        <p:spPr>
          <a:xfrm>
            <a:off x="2571120" y="1955685"/>
            <a:ext cx="1833210" cy="592735"/>
          </a:xfrm>
          <a:prstGeom prst="rect">
            <a:avLst/>
          </a:prstGeom>
          <a:noFill/>
          <a:ln w="730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294170D-68B9-7342-AA36-8B3D3E27F939}"/>
              </a:ext>
            </a:extLst>
          </p:cNvPr>
          <p:cNvSpPr/>
          <p:nvPr/>
        </p:nvSpPr>
        <p:spPr>
          <a:xfrm>
            <a:off x="2555622" y="2530008"/>
            <a:ext cx="1833210" cy="317998"/>
          </a:xfrm>
          <a:prstGeom prst="rect">
            <a:avLst/>
          </a:prstGeom>
          <a:noFill/>
          <a:ln w="730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740A085-D134-7E40-861E-27B1A5BC9125}"/>
              </a:ext>
            </a:extLst>
          </p:cNvPr>
          <p:cNvCxnSpPr>
            <a:cxnSpLocks/>
            <a:stCxn id="28" idx="3"/>
            <a:endCxn id="10" idx="1"/>
          </p:cNvCxnSpPr>
          <p:nvPr/>
        </p:nvCxnSpPr>
        <p:spPr>
          <a:xfrm flipV="1">
            <a:off x="4404330" y="2235110"/>
            <a:ext cx="1976542" cy="16943"/>
          </a:xfrm>
          <a:prstGeom prst="straightConnector1">
            <a:avLst/>
          </a:prstGeom>
          <a:ln w="6985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4B33E15-36F3-1845-B9CF-3D06C6138736}"/>
              </a:ext>
            </a:extLst>
          </p:cNvPr>
          <p:cNvCxnSpPr>
            <a:cxnSpLocks/>
            <a:stCxn id="11" idx="0"/>
            <a:endCxn id="10" idx="1"/>
          </p:cNvCxnSpPr>
          <p:nvPr/>
        </p:nvCxnSpPr>
        <p:spPr>
          <a:xfrm flipV="1">
            <a:off x="3487725" y="2235110"/>
            <a:ext cx="2893147" cy="1709279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9EB9B7E-1EA8-064F-ACC8-EC5254BAF5B0}"/>
              </a:ext>
            </a:extLst>
          </p:cNvPr>
          <p:cNvCxnSpPr>
            <a:cxnSpLocks/>
            <a:stCxn id="11" idx="3"/>
            <a:endCxn id="12" idx="1"/>
          </p:cNvCxnSpPr>
          <p:nvPr/>
        </p:nvCxnSpPr>
        <p:spPr>
          <a:xfrm flipV="1">
            <a:off x="4404330" y="4565684"/>
            <a:ext cx="1776604" cy="10144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>
            <a:extLst>
              <a:ext uri="{FF2B5EF4-FFF2-40B4-BE49-F238E27FC236}">
                <a16:creationId xmlns:a16="http://schemas.microsoft.com/office/drawing/2014/main" id="{3731C793-59DE-AF40-871E-D9BF561EE4F1}"/>
              </a:ext>
            </a:extLst>
          </p:cNvPr>
          <p:cNvCxnSpPr>
            <a:cxnSpLocks/>
            <a:stCxn id="11" idx="2"/>
            <a:endCxn id="13" idx="1"/>
          </p:cNvCxnSpPr>
          <p:nvPr/>
        </p:nvCxnSpPr>
        <p:spPr>
          <a:xfrm rot="5400000" flipH="1" flipV="1">
            <a:off x="5487541" y="1562057"/>
            <a:ext cx="1645394" cy="5645026"/>
          </a:xfrm>
          <a:prstGeom prst="bentConnector4">
            <a:avLst>
              <a:gd name="adj1" fmla="val -47237"/>
              <a:gd name="adj2" fmla="val 90017"/>
            </a:avLst>
          </a:prstGeom>
          <a:ln w="73025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DC5F80CB-637A-6843-B629-104CB387DD79}"/>
              </a:ext>
            </a:extLst>
          </p:cNvPr>
          <p:cNvSpPr txBox="1"/>
          <p:nvPr/>
        </p:nvSpPr>
        <p:spPr>
          <a:xfrm>
            <a:off x="147597" y="4395480"/>
            <a:ext cx="1381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Start with a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question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C2E07A7-924B-7D44-A2F0-8F921C53463F}"/>
              </a:ext>
            </a:extLst>
          </p:cNvPr>
          <p:cNvSpPr txBox="1"/>
          <p:nvPr/>
        </p:nvSpPr>
        <p:spPr>
          <a:xfrm>
            <a:off x="874144" y="1669050"/>
            <a:ext cx="1458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And/or some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data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06FB3AC-F73D-B443-AE81-6D4AD6250D3B}"/>
              </a:ext>
            </a:extLst>
          </p:cNvPr>
          <p:cNvSpPr txBox="1"/>
          <p:nvPr/>
        </p:nvSpPr>
        <p:spPr>
          <a:xfrm>
            <a:off x="1880517" y="5372626"/>
            <a:ext cx="1381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Build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model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76E4CB0-B458-B043-955E-AFD18F198E63}"/>
              </a:ext>
            </a:extLst>
          </p:cNvPr>
          <p:cNvSpPr txBox="1"/>
          <p:nvPr/>
        </p:nvSpPr>
        <p:spPr>
          <a:xfrm>
            <a:off x="7985831" y="1706350"/>
            <a:ext cx="2025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model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1ABEBFC-9BF6-1443-9B46-DFA515D497DD}"/>
              </a:ext>
            </a:extLst>
          </p:cNvPr>
          <p:cNvSpPr txBox="1"/>
          <p:nvPr/>
        </p:nvSpPr>
        <p:spPr>
          <a:xfrm>
            <a:off x="6180934" y="5476771"/>
            <a:ext cx="2442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Evaluate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model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D5D71A4-7799-F546-B9C4-34C4B3B240A6}"/>
              </a:ext>
            </a:extLst>
          </p:cNvPr>
          <p:cNvSpPr txBox="1"/>
          <p:nvPr/>
        </p:nvSpPr>
        <p:spPr>
          <a:xfrm>
            <a:off x="9148249" y="4356259"/>
            <a:ext cx="20257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Engineer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system for production use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E32032-E799-5A42-BDC0-44F76A5E78D8}"/>
              </a:ext>
            </a:extLst>
          </p:cNvPr>
          <p:cNvSpPr txBox="1"/>
          <p:nvPr/>
        </p:nvSpPr>
        <p:spPr>
          <a:xfrm>
            <a:off x="9048997" y="6018957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by Kenny Joseph</a:t>
            </a:r>
          </a:p>
        </p:txBody>
      </p:sp>
    </p:spTree>
    <p:extLst>
      <p:ext uri="{BB962C8B-B14F-4D97-AF65-F5344CB8AC3E}">
        <p14:creationId xmlns:p14="http://schemas.microsoft.com/office/powerpoint/2010/main" val="171342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52" grpId="0"/>
      <p:bldP spid="53" grpId="0"/>
      <p:bldP spid="54" grpId="0"/>
      <p:bldP spid="5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2B748-6EC4-D244-BAFD-9B4808B04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cats vs. dogs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A6F5DC-6C5D-9D4D-B050-EDADE703AC5A}"/>
              </a:ext>
            </a:extLst>
          </p:cNvPr>
          <p:cNvSpPr/>
          <p:nvPr/>
        </p:nvSpPr>
        <p:spPr>
          <a:xfrm>
            <a:off x="347548" y="210758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Start with a Question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CA4143-3431-4F4B-9D3F-5BC9EA8CBFBB}"/>
              </a:ext>
            </a:extLst>
          </p:cNvPr>
          <p:cNvSpPr/>
          <p:nvPr/>
        </p:nvSpPr>
        <p:spPr>
          <a:xfrm>
            <a:off x="2833341" y="210758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Collect 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27D2CF-DF5D-1C48-9F27-D4A382A8C562}"/>
              </a:ext>
            </a:extLst>
          </p:cNvPr>
          <p:cNvSpPr/>
          <p:nvPr/>
        </p:nvSpPr>
        <p:spPr>
          <a:xfrm>
            <a:off x="5319134" y="210758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 model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C48DF2-8C87-C148-A460-9EDA556D51F2}"/>
              </a:ext>
            </a:extLst>
          </p:cNvPr>
          <p:cNvSpPr/>
          <p:nvPr/>
        </p:nvSpPr>
        <p:spPr>
          <a:xfrm>
            <a:off x="7818863" y="210758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Evaluate model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8822DB-09F2-7544-A010-204E30D52B8F}"/>
              </a:ext>
            </a:extLst>
          </p:cNvPr>
          <p:cNvSpPr/>
          <p:nvPr/>
        </p:nvSpPr>
        <p:spPr>
          <a:xfrm>
            <a:off x="10060252" y="210758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Deploy!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5A3C8FF4-63A6-8F43-BC53-9E87922B3A76}"/>
              </a:ext>
            </a:extLst>
          </p:cNvPr>
          <p:cNvSpPr/>
          <p:nvPr/>
        </p:nvSpPr>
        <p:spPr>
          <a:xfrm>
            <a:off x="1884558" y="2497875"/>
            <a:ext cx="959004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C90FD77D-4250-3547-8609-534EC4FA3808}"/>
              </a:ext>
            </a:extLst>
          </p:cNvPr>
          <p:cNvSpPr/>
          <p:nvPr/>
        </p:nvSpPr>
        <p:spPr>
          <a:xfrm>
            <a:off x="4370351" y="2509029"/>
            <a:ext cx="948783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D6010A71-3C25-1E42-9BDF-9505D0FB1009}"/>
              </a:ext>
            </a:extLst>
          </p:cNvPr>
          <p:cNvSpPr/>
          <p:nvPr/>
        </p:nvSpPr>
        <p:spPr>
          <a:xfrm>
            <a:off x="6856144" y="2492297"/>
            <a:ext cx="948783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01167219-B25B-DA49-9303-BB10D00B035A}"/>
              </a:ext>
            </a:extLst>
          </p:cNvPr>
          <p:cNvSpPr/>
          <p:nvPr/>
        </p:nvSpPr>
        <p:spPr>
          <a:xfrm>
            <a:off x="9369809" y="2492297"/>
            <a:ext cx="676507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8F9D41E-E7B3-7349-A2AC-D5D32772AB5A}"/>
              </a:ext>
            </a:extLst>
          </p:cNvPr>
          <p:cNvGrpSpPr/>
          <p:nvPr/>
        </p:nvGrpSpPr>
        <p:grpSpPr>
          <a:xfrm>
            <a:off x="390297" y="3211551"/>
            <a:ext cx="1503168" cy="1817209"/>
            <a:chOff x="390297" y="3211551"/>
            <a:chExt cx="1503168" cy="1817209"/>
          </a:xfrm>
        </p:grpSpPr>
        <p:sp>
          <p:nvSpPr>
            <p:cNvPr id="12" name="Down Arrow 11">
              <a:extLst>
                <a:ext uri="{FF2B5EF4-FFF2-40B4-BE49-F238E27FC236}">
                  <a16:creationId xmlns:a16="http://schemas.microsoft.com/office/drawing/2014/main" id="{387E6F0A-A39B-2940-ACA9-DB6083F6D3BF}"/>
                </a:ext>
              </a:extLst>
            </p:cNvPr>
            <p:cNvSpPr/>
            <p:nvPr/>
          </p:nvSpPr>
          <p:spPr>
            <a:xfrm>
              <a:off x="947857" y="3211551"/>
              <a:ext cx="234176" cy="880946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C6BF622-07CF-5646-9AAA-716736EB82ED}"/>
                </a:ext>
              </a:extLst>
            </p:cNvPr>
            <p:cNvSpPr txBox="1"/>
            <p:nvPr/>
          </p:nvSpPr>
          <p:spPr>
            <a:xfrm>
              <a:off x="390297" y="4382429"/>
              <a:ext cx="1503168" cy="646331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Classify image</a:t>
              </a:r>
            </a:p>
            <a:p>
              <a:r>
                <a:rPr lang="en-US" dirty="0"/>
                <a:t>as cat or dog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A1DBC3A-4CBE-3D45-85D1-8D43B8371CAC}"/>
              </a:ext>
            </a:extLst>
          </p:cNvPr>
          <p:cNvGrpSpPr/>
          <p:nvPr/>
        </p:nvGrpSpPr>
        <p:grpSpPr>
          <a:xfrm>
            <a:off x="2843562" y="3211551"/>
            <a:ext cx="1537010" cy="2877014"/>
            <a:chOff x="2843562" y="3211551"/>
            <a:chExt cx="1537010" cy="2877014"/>
          </a:xfrm>
        </p:grpSpPr>
        <p:sp>
          <p:nvSpPr>
            <p:cNvPr id="13" name="Down Arrow 12">
              <a:extLst>
                <a:ext uri="{FF2B5EF4-FFF2-40B4-BE49-F238E27FC236}">
                  <a16:creationId xmlns:a16="http://schemas.microsoft.com/office/drawing/2014/main" id="{CD9E9351-3338-BF46-9EED-D5D3DC7478FB}"/>
                </a:ext>
              </a:extLst>
            </p:cNvPr>
            <p:cNvSpPr/>
            <p:nvPr/>
          </p:nvSpPr>
          <p:spPr>
            <a:xfrm>
              <a:off x="3484758" y="3211551"/>
              <a:ext cx="234176" cy="880946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0362D2B-CA8C-924E-BD9D-87C44BF6CB5B}"/>
                </a:ext>
              </a:extLst>
            </p:cNvPr>
            <p:cNvGrpSpPr/>
            <p:nvPr/>
          </p:nvGrpSpPr>
          <p:grpSpPr>
            <a:xfrm>
              <a:off x="2843562" y="4103648"/>
              <a:ext cx="1537010" cy="1984917"/>
              <a:chOff x="1070517" y="2397512"/>
              <a:chExt cx="3111190" cy="3300761"/>
            </a:xfrm>
          </p:grpSpPr>
          <p:sp>
            <p:nvSpPr>
              <p:cNvPr id="18" name="Magnetic Disk 17">
                <a:extLst>
                  <a:ext uri="{FF2B5EF4-FFF2-40B4-BE49-F238E27FC236}">
                    <a16:creationId xmlns:a16="http://schemas.microsoft.com/office/drawing/2014/main" id="{4FC9CAD5-80DC-1045-93CD-89769D653B1F}"/>
                  </a:ext>
                </a:extLst>
              </p:cNvPr>
              <p:cNvSpPr/>
              <p:nvPr/>
            </p:nvSpPr>
            <p:spPr>
              <a:xfrm>
                <a:off x="1070517" y="2397512"/>
                <a:ext cx="3111190" cy="3300761"/>
              </a:xfrm>
              <a:prstGeom prst="flowChartMagneticDisk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EF00FEE6-705D-6243-A37E-C144942AC59A}"/>
                  </a:ext>
                </a:extLst>
              </p:cNvPr>
              <p:cNvGrpSpPr/>
              <p:nvPr/>
            </p:nvGrpSpPr>
            <p:grpSpPr>
              <a:xfrm>
                <a:off x="1591729" y="3532379"/>
                <a:ext cx="1985257" cy="669073"/>
                <a:chOff x="1468459" y="3635298"/>
                <a:chExt cx="1985257" cy="669073"/>
              </a:xfrm>
            </p:grpSpPr>
            <p:pic>
              <p:nvPicPr>
                <p:cNvPr id="20" name="Picture 2" descr="Image result for cat">
                  <a:extLst>
                    <a:ext uri="{FF2B5EF4-FFF2-40B4-BE49-F238E27FC236}">
                      <a16:creationId xmlns:a16="http://schemas.microsoft.com/office/drawing/2014/main" id="{99715541-EE0A-EE45-A79D-BC49E3D1E5E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45373" y="3754011"/>
                  <a:ext cx="984900" cy="4924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1" name="Left Bracket 20">
                  <a:extLst>
                    <a:ext uri="{FF2B5EF4-FFF2-40B4-BE49-F238E27FC236}">
                      <a16:creationId xmlns:a16="http://schemas.microsoft.com/office/drawing/2014/main" id="{BFA775F1-E679-4D4D-869C-42AB8582F57E}"/>
                    </a:ext>
                  </a:extLst>
                </p:cNvPr>
                <p:cNvSpPr/>
                <p:nvPr/>
              </p:nvSpPr>
              <p:spPr>
                <a:xfrm>
                  <a:off x="1468459" y="3635298"/>
                  <a:ext cx="92712" cy="669073"/>
                </a:xfrm>
                <a:prstGeom prst="leftBracket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ight Bracket 21">
                  <a:extLst>
                    <a:ext uri="{FF2B5EF4-FFF2-40B4-BE49-F238E27FC236}">
                      <a16:creationId xmlns:a16="http://schemas.microsoft.com/office/drawing/2014/main" id="{3CB1EB59-A4A5-7342-9D2E-78FCA27E4892}"/>
                    </a:ext>
                  </a:extLst>
                </p:cNvPr>
                <p:cNvSpPr/>
                <p:nvPr/>
              </p:nvSpPr>
              <p:spPr>
                <a:xfrm>
                  <a:off x="3378820" y="3635298"/>
                  <a:ext cx="74896" cy="669073"/>
                </a:xfrm>
                <a:prstGeom prst="rightBracket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D1DD3A35-1082-CA4A-901A-C6B6DD06F059}"/>
                    </a:ext>
                  </a:extLst>
                </p:cNvPr>
                <p:cNvSpPr txBox="1"/>
                <p:nvPr/>
              </p:nvSpPr>
              <p:spPr>
                <a:xfrm>
                  <a:off x="2530273" y="3781151"/>
                  <a:ext cx="903735" cy="4606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, </a:t>
                  </a:r>
                  <a:r>
                    <a:rPr lang="en-US" sz="1200" dirty="0">
                      <a:solidFill>
                        <a:srgbClr val="FF0000"/>
                      </a:solidFill>
                    </a:rPr>
                    <a:t>cat</a:t>
                  </a: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9F90967C-48C1-2E40-9004-4310DA522971}"/>
                  </a:ext>
                </a:extLst>
              </p:cNvPr>
              <p:cNvGrpSpPr/>
              <p:nvPr/>
            </p:nvGrpSpPr>
            <p:grpSpPr>
              <a:xfrm>
                <a:off x="1545373" y="4676658"/>
                <a:ext cx="2003448" cy="669073"/>
                <a:chOff x="1545373" y="4676658"/>
                <a:chExt cx="2003448" cy="669073"/>
              </a:xfrm>
            </p:grpSpPr>
            <p:sp>
              <p:nvSpPr>
                <p:cNvPr id="25" name="Left Bracket 24">
                  <a:extLst>
                    <a:ext uri="{FF2B5EF4-FFF2-40B4-BE49-F238E27FC236}">
                      <a16:creationId xmlns:a16="http://schemas.microsoft.com/office/drawing/2014/main" id="{8FAD4F56-785F-3640-8C57-9DAF01527D80}"/>
                    </a:ext>
                  </a:extLst>
                </p:cNvPr>
                <p:cNvSpPr/>
                <p:nvPr/>
              </p:nvSpPr>
              <p:spPr>
                <a:xfrm>
                  <a:off x="1545373" y="4676658"/>
                  <a:ext cx="92712" cy="669073"/>
                </a:xfrm>
                <a:prstGeom prst="leftBracket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ight Bracket 25">
                  <a:extLst>
                    <a:ext uri="{FF2B5EF4-FFF2-40B4-BE49-F238E27FC236}">
                      <a16:creationId xmlns:a16="http://schemas.microsoft.com/office/drawing/2014/main" id="{B5EBA601-7AFA-044B-BF9E-ECB4E9719E8D}"/>
                    </a:ext>
                  </a:extLst>
                </p:cNvPr>
                <p:cNvSpPr/>
                <p:nvPr/>
              </p:nvSpPr>
              <p:spPr>
                <a:xfrm>
                  <a:off x="3455734" y="4676658"/>
                  <a:ext cx="74896" cy="669073"/>
                </a:xfrm>
                <a:prstGeom prst="rightBracket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A9215381-ECAE-6442-8EA5-BCD324E74D21}"/>
                    </a:ext>
                  </a:extLst>
                </p:cNvPr>
                <p:cNvSpPr txBox="1"/>
                <p:nvPr/>
              </p:nvSpPr>
              <p:spPr>
                <a:xfrm>
                  <a:off x="2607187" y="4822511"/>
                  <a:ext cx="941634" cy="43503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/>
                    <a:t>, </a:t>
                  </a:r>
                  <a:r>
                    <a:rPr lang="en-US" sz="1100" dirty="0">
                      <a:solidFill>
                        <a:srgbClr val="00B050"/>
                      </a:solidFill>
                    </a:rPr>
                    <a:t>dog</a:t>
                  </a:r>
                </a:p>
              </p:txBody>
            </p:sp>
            <p:pic>
              <p:nvPicPr>
                <p:cNvPr id="28" name="Picture 4" descr="Image result for dog">
                  <a:extLst>
                    <a:ext uri="{FF2B5EF4-FFF2-40B4-BE49-F238E27FC236}">
                      <a16:creationId xmlns:a16="http://schemas.microsoft.com/office/drawing/2014/main" id="{9EEC084F-3B2D-B04A-A578-5F8E0A18D48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96918" y="4767098"/>
                  <a:ext cx="934323" cy="52322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05F78670-A469-4848-BEB4-4C73434FC85A}"/>
                  </a:ext>
                </a:extLst>
              </p:cNvPr>
              <p:cNvCxnSpPr/>
              <p:nvPr/>
            </p:nvCxnSpPr>
            <p:spPr>
              <a:xfrm>
                <a:off x="2442117" y="4201452"/>
                <a:ext cx="0" cy="475206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1CC64A0-AD11-444D-83B7-29DE2E74BF74}"/>
              </a:ext>
            </a:extLst>
          </p:cNvPr>
          <p:cNvGrpSpPr/>
          <p:nvPr/>
        </p:nvGrpSpPr>
        <p:grpSpPr>
          <a:xfrm>
            <a:off x="4992841" y="3205975"/>
            <a:ext cx="2632480" cy="3331505"/>
            <a:chOff x="4992841" y="3205975"/>
            <a:chExt cx="2632480" cy="3331505"/>
          </a:xfrm>
        </p:grpSpPr>
        <p:sp>
          <p:nvSpPr>
            <p:cNvPr id="14" name="Down Arrow 13">
              <a:extLst>
                <a:ext uri="{FF2B5EF4-FFF2-40B4-BE49-F238E27FC236}">
                  <a16:creationId xmlns:a16="http://schemas.microsoft.com/office/drawing/2014/main" id="{D8D63E14-7390-774B-BFBC-48A0293C0E1D}"/>
                </a:ext>
              </a:extLst>
            </p:cNvPr>
            <p:cNvSpPr/>
            <p:nvPr/>
          </p:nvSpPr>
          <p:spPr>
            <a:xfrm>
              <a:off x="6021659" y="3205975"/>
              <a:ext cx="234176" cy="880946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A738A1C-D558-B54A-9DEB-D60BEECF19AE}"/>
                </a:ext>
              </a:extLst>
            </p:cNvPr>
            <p:cNvGrpSpPr/>
            <p:nvPr/>
          </p:nvGrpSpPr>
          <p:grpSpPr>
            <a:xfrm>
              <a:off x="4992841" y="4046614"/>
              <a:ext cx="2632480" cy="2490866"/>
              <a:chOff x="7393259" y="1940313"/>
              <a:chExt cx="4350533" cy="3914077"/>
            </a:xfrm>
          </p:grpSpPr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17A87DC1-1D68-A54B-97B4-56E02AF0B4E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93259" y="1940313"/>
                <a:ext cx="0" cy="391407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2C2D331A-41FA-F44B-81C3-FC98586706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93259" y="5820933"/>
                <a:ext cx="3960541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BEB921DC-E807-614C-B2A0-815B3F7390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49735" y="2084725"/>
                <a:ext cx="3583259" cy="1481516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B901C80C-A433-EA40-A529-D2CF81D05F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50095" y="3982580"/>
                <a:ext cx="3382537" cy="1636788"/>
              </a:xfrm>
              <a:prstGeom prst="rect">
                <a:avLst/>
              </a:prstGeom>
            </p:spPr>
          </p:pic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89034A5C-7BA9-F94B-8B40-C6520CF25293}"/>
                  </a:ext>
                </a:extLst>
              </p:cNvPr>
              <p:cNvCxnSpPr/>
              <p:nvPr/>
            </p:nvCxnSpPr>
            <p:spPr>
              <a:xfrm>
                <a:off x="7493620" y="3757961"/>
                <a:ext cx="3947531" cy="0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B65B243-0594-BF4A-9E08-6E7A35AC407C}"/>
                  </a:ext>
                </a:extLst>
              </p:cNvPr>
              <p:cNvSpPr txBox="1"/>
              <p:nvPr/>
            </p:nvSpPr>
            <p:spPr>
              <a:xfrm>
                <a:off x="11464726" y="3559325"/>
                <a:ext cx="2551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7030A0"/>
                    </a:solidFill>
                  </a:rPr>
                  <a:t>f</a:t>
                </a:r>
              </a:p>
            </p:txBody>
          </p: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60D20F83-5067-4747-8F29-3872834913B1}"/>
                  </a:ext>
                </a:extLst>
              </p:cNvPr>
              <p:cNvCxnSpPr/>
              <p:nvPr/>
            </p:nvCxnSpPr>
            <p:spPr>
              <a:xfrm flipV="1">
                <a:off x="11353800" y="2084725"/>
                <a:ext cx="0" cy="1474600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7CC3CA2E-E89B-214C-884B-06286CED8DF2}"/>
                  </a:ext>
                </a:extLst>
              </p:cNvPr>
              <p:cNvCxnSpPr/>
              <p:nvPr/>
            </p:nvCxnSpPr>
            <p:spPr>
              <a:xfrm>
                <a:off x="11353800" y="3928657"/>
                <a:ext cx="0" cy="169071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62E06C8-3819-AF44-AC4F-2289CD731AFA}"/>
                  </a:ext>
                </a:extLst>
              </p:cNvPr>
              <p:cNvSpPr txBox="1"/>
              <p:nvPr/>
            </p:nvSpPr>
            <p:spPr>
              <a:xfrm rot="16200000">
                <a:off x="11160501" y="2593134"/>
                <a:ext cx="657940" cy="4577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B050"/>
                    </a:solidFill>
                  </a:rPr>
                  <a:t>dog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7BE7284-9460-A54E-B63D-08ED41FECDEF}"/>
                  </a:ext>
                </a:extLst>
              </p:cNvPr>
              <p:cNvSpPr txBox="1"/>
              <p:nvPr/>
            </p:nvSpPr>
            <p:spPr>
              <a:xfrm rot="5400000">
                <a:off x="11171786" y="4457751"/>
                <a:ext cx="635370" cy="5086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</a:rPr>
                  <a:t>cat</a:t>
                </a:r>
              </a:p>
            </p:txBody>
          </p: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15E120B-4F53-9D44-9E96-7127B40A80C3}"/>
              </a:ext>
            </a:extLst>
          </p:cNvPr>
          <p:cNvGrpSpPr/>
          <p:nvPr/>
        </p:nvGrpSpPr>
        <p:grpSpPr>
          <a:xfrm>
            <a:off x="8118091" y="3226999"/>
            <a:ext cx="1020344" cy="1913273"/>
            <a:chOff x="8118091" y="3226999"/>
            <a:chExt cx="1020344" cy="1913273"/>
          </a:xfrm>
        </p:grpSpPr>
        <p:sp>
          <p:nvSpPr>
            <p:cNvPr id="15" name="Down Arrow 14">
              <a:extLst>
                <a:ext uri="{FF2B5EF4-FFF2-40B4-BE49-F238E27FC236}">
                  <a16:creationId xmlns:a16="http://schemas.microsoft.com/office/drawing/2014/main" id="{DA86C598-8194-2445-B0F6-D9255976D37E}"/>
                </a:ext>
              </a:extLst>
            </p:cNvPr>
            <p:cNvSpPr/>
            <p:nvPr/>
          </p:nvSpPr>
          <p:spPr>
            <a:xfrm>
              <a:off x="8470280" y="3226999"/>
              <a:ext cx="234176" cy="880946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70B4F0B-E60D-364D-A3BC-13E5F35138AF}"/>
                </a:ext>
              </a:extLst>
            </p:cNvPr>
            <p:cNvSpPr txBox="1"/>
            <p:nvPr/>
          </p:nvSpPr>
          <p:spPr>
            <a:xfrm>
              <a:off x="8118091" y="4493941"/>
              <a:ext cx="1020344" cy="646331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No error,</a:t>
              </a:r>
            </a:p>
            <a:p>
              <a:r>
                <a:rPr lang="en-US" dirty="0"/>
                <a:t>so great!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D1876C4-1A96-3846-9F0B-6C9DDF031F92}"/>
              </a:ext>
            </a:extLst>
          </p:cNvPr>
          <p:cNvGrpSpPr/>
          <p:nvPr/>
        </p:nvGrpSpPr>
        <p:grpSpPr>
          <a:xfrm>
            <a:off x="9372519" y="3226999"/>
            <a:ext cx="2678543" cy="3041990"/>
            <a:chOff x="9372519" y="3226999"/>
            <a:chExt cx="2678543" cy="3041990"/>
          </a:xfrm>
        </p:grpSpPr>
        <p:sp>
          <p:nvSpPr>
            <p:cNvPr id="16" name="Down Arrow 15">
              <a:extLst>
                <a:ext uri="{FF2B5EF4-FFF2-40B4-BE49-F238E27FC236}">
                  <a16:creationId xmlns:a16="http://schemas.microsoft.com/office/drawing/2014/main" id="{A6B8F1AA-6AAA-704D-A817-DAEC8B5D5613}"/>
                </a:ext>
              </a:extLst>
            </p:cNvPr>
            <p:cNvSpPr/>
            <p:nvPr/>
          </p:nvSpPr>
          <p:spPr>
            <a:xfrm>
              <a:off x="10697739" y="3226999"/>
              <a:ext cx="234176" cy="880946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F859C27-F3C0-7E41-94DE-D6AF2C183D56}"/>
                </a:ext>
              </a:extLst>
            </p:cNvPr>
            <p:cNvGrpSpPr/>
            <p:nvPr/>
          </p:nvGrpSpPr>
          <p:grpSpPr>
            <a:xfrm>
              <a:off x="9372519" y="4137693"/>
              <a:ext cx="2678543" cy="2131296"/>
              <a:chOff x="3724508" y="2007220"/>
              <a:chExt cx="4372542" cy="3914077"/>
            </a:xfrm>
          </p:grpSpPr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E4F48879-1B7C-4347-A052-80180D0E4FA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24508" y="2007220"/>
                <a:ext cx="0" cy="391407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6257F05C-06C4-2943-A96E-523454D79A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4508" y="5887840"/>
                <a:ext cx="3960541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DE9F8AC6-F976-F64B-A1BD-4064599798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80984" y="2151632"/>
                <a:ext cx="3583259" cy="1481516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4D9EF090-9108-4744-9AC7-F1979DABBF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81344" y="4049487"/>
                <a:ext cx="3382537" cy="1636788"/>
              </a:xfrm>
              <a:prstGeom prst="rect">
                <a:avLst/>
              </a:prstGeom>
            </p:spPr>
          </p:pic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A306E625-6832-C74A-A027-0CF8C505EDD0}"/>
                  </a:ext>
                </a:extLst>
              </p:cNvPr>
              <p:cNvCxnSpPr/>
              <p:nvPr/>
            </p:nvCxnSpPr>
            <p:spPr>
              <a:xfrm>
                <a:off x="3824869" y="3824868"/>
                <a:ext cx="3947531" cy="0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09548D3-CBDA-D14A-BA96-EE8A44A41B6C}"/>
                  </a:ext>
                </a:extLst>
              </p:cNvPr>
              <p:cNvSpPr txBox="1"/>
              <p:nvPr/>
            </p:nvSpPr>
            <p:spPr>
              <a:xfrm>
                <a:off x="7795975" y="3626232"/>
                <a:ext cx="2551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7030A0"/>
                    </a:solidFill>
                  </a:rPr>
                  <a:t>f</a:t>
                </a:r>
              </a:p>
            </p:txBody>
          </p: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5DDDDBBC-723D-FA44-810C-5AD0E820378A}"/>
                  </a:ext>
                </a:extLst>
              </p:cNvPr>
              <p:cNvCxnSpPr/>
              <p:nvPr/>
            </p:nvCxnSpPr>
            <p:spPr>
              <a:xfrm flipV="1">
                <a:off x="7685049" y="2151632"/>
                <a:ext cx="0" cy="1474600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2DE8F7C3-3F3D-114A-8596-21DEB019AA2E}"/>
                  </a:ext>
                </a:extLst>
              </p:cNvPr>
              <p:cNvCxnSpPr/>
              <p:nvPr/>
            </p:nvCxnSpPr>
            <p:spPr>
              <a:xfrm>
                <a:off x="7685049" y="3995564"/>
                <a:ext cx="0" cy="169071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90ABE832-BE1E-914B-9C25-8C47C09B4D71}"/>
                  </a:ext>
                </a:extLst>
              </p:cNvPr>
              <p:cNvSpPr txBox="1"/>
              <p:nvPr/>
            </p:nvSpPr>
            <p:spPr>
              <a:xfrm rot="16200000">
                <a:off x="7399449" y="2637718"/>
                <a:ext cx="842539" cy="5024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B050"/>
                    </a:solidFill>
                  </a:rPr>
                  <a:t>dog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77D77A05-A9FA-B84D-AC22-5B2317204DA1}"/>
                  </a:ext>
                </a:extLst>
              </p:cNvPr>
              <p:cNvSpPr txBox="1"/>
              <p:nvPr/>
            </p:nvSpPr>
            <p:spPr>
              <a:xfrm rot="5400000">
                <a:off x="7421939" y="4502647"/>
                <a:ext cx="797556" cy="5526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</a:rPr>
                  <a:t>cat</a:t>
                </a:r>
              </a:p>
            </p:txBody>
          </p:sp>
          <p:sp>
            <p:nvSpPr>
              <p:cNvPr id="53" name="AutoShape 4" descr="Responsive image">
                <a:extLst>
                  <a:ext uri="{FF2B5EF4-FFF2-40B4-BE49-F238E27FC236}">
                    <a16:creationId xmlns:a16="http://schemas.microsoft.com/office/drawing/2014/main" id="{31B54332-BBB9-8F43-896C-5B6819C5DF8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943600" y="3276600"/>
                <a:ext cx="304800" cy="304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A426519E-D6E6-CA4A-9FEA-5868ED86BB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43300" y="2212468"/>
                <a:ext cx="499407" cy="479346"/>
              </a:xfrm>
              <a:prstGeom prst="rect">
                <a:avLst/>
              </a:prstGeom>
              <a:ln w="57150">
                <a:solidFill>
                  <a:srgbClr val="FFFF00"/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47366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C729-C394-6448-BCD3-3169335B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A7BC0-AE04-BD4F-9BD5-EBF8CC1BB01F}"/>
              </a:ext>
            </a:extLst>
          </p:cNvPr>
          <p:cNvGrpSpPr/>
          <p:nvPr/>
        </p:nvGrpSpPr>
        <p:grpSpPr>
          <a:xfrm>
            <a:off x="4106468" y="559710"/>
            <a:ext cx="3979064" cy="5738579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269A04-B812-5D46-8646-5E4B8EC4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2B6C8-B94F-2244-A836-371B638B5110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</a:rPr>
                <a:t>?</a:t>
              </a:r>
              <a:endParaRPr lang="en-US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8538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2B748-6EC4-D244-BAFD-9B4808B04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missing from this picture?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A6F5DC-6C5D-9D4D-B050-EDADE703AC5A}"/>
              </a:ext>
            </a:extLst>
          </p:cNvPr>
          <p:cNvSpPr/>
          <p:nvPr/>
        </p:nvSpPr>
        <p:spPr>
          <a:xfrm>
            <a:off x="347548" y="210758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Start with a Question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CA4143-3431-4F4B-9D3F-5BC9EA8CBFBB}"/>
              </a:ext>
            </a:extLst>
          </p:cNvPr>
          <p:cNvSpPr/>
          <p:nvPr/>
        </p:nvSpPr>
        <p:spPr>
          <a:xfrm>
            <a:off x="2833341" y="210758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Collect 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27D2CF-DF5D-1C48-9F27-D4A382A8C562}"/>
              </a:ext>
            </a:extLst>
          </p:cNvPr>
          <p:cNvSpPr/>
          <p:nvPr/>
        </p:nvSpPr>
        <p:spPr>
          <a:xfrm>
            <a:off x="5319134" y="210758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 model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C48DF2-8C87-C148-A460-9EDA556D51F2}"/>
              </a:ext>
            </a:extLst>
          </p:cNvPr>
          <p:cNvSpPr/>
          <p:nvPr/>
        </p:nvSpPr>
        <p:spPr>
          <a:xfrm>
            <a:off x="7818863" y="210758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Evaluate model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8822DB-09F2-7544-A010-204E30D52B8F}"/>
              </a:ext>
            </a:extLst>
          </p:cNvPr>
          <p:cNvSpPr/>
          <p:nvPr/>
        </p:nvSpPr>
        <p:spPr>
          <a:xfrm>
            <a:off x="10060252" y="210758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Deploy!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5A3C8FF4-63A6-8F43-BC53-9E87922B3A76}"/>
              </a:ext>
            </a:extLst>
          </p:cNvPr>
          <p:cNvSpPr/>
          <p:nvPr/>
        </p:nvSpPr>
        <p:spPr>
          <a:xfrm>
            <a:off x="1884558" y="2497875"/>
            <a:ext cx="959004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C90FD77D-4250-3547-8609-534EC4FA3808}"/>
              </a:ext>
            </a:extLst>
          </p:cNvPr>
          <p:cNvSpPr/>
          <p:nvPr/>
        </p:nvSpPr>
        <p:spPr>
          <a:xfrm>
            <a:off x="4370351" y="2509029"/>
            <a:ext cx="948783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D6010A71-3C25-1E42-9BDF-9505D0FB1009}"/>
              </a:ext>
            </a:extLst>
          </p:cNvPr>
          <p:cNvSpPr/>
          <p:nvPr/>
        </p:nvSpPr>
        <p:spPr>
          <a:xfrm>
            <a:off x="6856144" y="2492297"/>
            <a:ext cx="948783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01167219-B25B-DA49-9303-BB10D00B035A}"/>
              </a:ext>
            </a:extLst>
          </p:cNvPr>
          <p:cNvSpPr/>
          <p:nvPr/>
        </p:nvSpPr>
        <p:spPr>
          <a:xfrm>
            <a:off x="9369809" y="2492297"/>
            <a:ext cx="676507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24E3F7F-8806-B847-BE84-376843C98EF4}"/>
              </a:ext>
            </a:extLst>
          </p:cNvPr>
          <p:cNvGrpSpPr/>
          <p:nvPr/>
        </p:nvGrpSpPr>
        <p:grpSpPr>
          <a:xfrm>
            <a:off x="178420" y="3200396"/>
            <a:ext cx="11519209" cy="1694988"/>
            <a:chOff x="178420" y="3200396"/>
            <a:chExt cx="11519209" cy="1694988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1AFA4140-AB95-BB48-B61C-6BA9C3B2E518}"/>
                </a:ext>
              </a:extLst>
            </p:cNvPr>
            <p:cNvSpPr/>
            <p:nvPr/>
          </p:nvSpPr>
          <p:spPr>
            <a:xfrm>
              <a:off x="178420" y="3769111"/>
              <a:ext cx="11519209" cy="1126273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Society</a:t>
              </a:r>
            </a:p>
          </p:txBody>
        </p:sp>
        <p:sp>
          <p:nvSpPr>
            <p:cNvPr id="57" name="Up-Down Arrow 56">
              <a:extLst>
                <a:ext uri="{FF2B5EF4-FFF2-40B4-BE49-F238E27FC236}">
                  <a16:creationId xmlns:a16="http://schemas.microsoft.com/office/drawing/2014/main" id="{071676B2-209A-5347-AF19-1E8099F8E874}"/>
                </a:ext>
              </a:extLst>
            </p:cNvPr>
            <p:cNvSpPr/>
            <p:nvPr/>
          </p:nvSpPr>
          <p:spPr>
            <a:xfrm>
              <a:off x="959005" y="3200400"/>
              <a:ext cx="200722" cy="557561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Up-Down Arrow 57">
              <a:extLst>
                <a:ext uri="{FF2B5EF4-FFF2-40B4-BE49-F238E27FC236}">
                  <a16:creationId xmlns:a16="http://schemas.microsoft.com/office/drawing/2014/main" id="{7D2FCF84-C437-6F49-A908-E26F70B6764D}"/>
                </a:ext>
              </a:extLst>
            </p:cNvPr>
            <p:cNvSpPr/>
            <p:nvPr/>
          </p:nvSpPr>
          <p:spPr>
            <a:xfrm>
              <a:off x="3501485" y="3200399"/>
              <a:ext cx="200722" cy="557561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Up-Down Arrow 58">
              <a:extLst>
                <a:ext uri="{FF2B5EF4-FFF2-40B4-BE49-F238E27FC236}">
                  <a16:creationId xmlns:a16="http://schemas.microsoft.com/office/drawing/2014/main" id="{48D3835C-6C33-9B48-A889-FAF3E0150410}"/>
                </a:ext>
              </a:extLst>
            </p:cNvPr>
            <p:cNvSpPr/>
            <p:nvPr/>
          </p:nvSpPr>
          <p:spPr>
            <a:xfrm>
              <a:off x="5943604" y="3200398"/>
              <a:ext cx="200722" cy="557561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Up-Down Arrow 59">
              <a:extLst>
                <a:ext uri="{FF2B5EF4-FFF2-40B4-BE49-F238E27FC236}">
                  <a16:creationId xmlns:a16="http://schemas.microsoft.com/office/drawing/2014/main" id="{75559582-B444-AC40-AD3C-6BC2319C0D47}"/>
                </a:ext>
              </a:extLst>
            </p:cNvPr>
            <p:cNvSpPr/>
            <p:nvPr/>
          </p:nvSpPr>
          <p:spPr>
            <a:xfrm>
              <a:off x="8457272" y="3200397"/>
              <a:ext cx="200722" cy="557561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Up-Down Arrow 60">
              <a:extLst>
                <a:ext uri="{FF2B5EF4-FFF2-40B4-BE49-F238E27FC236}">
                  <a16:creationId xmlns:a16="http://schemas.microsoft.com/office/drawing/2014/main" id="{1B5718A3-71DB-5C48-8474-1DF54E55A277}"/>
                </a:ext>
              </a:extLst>
            </p:cNvPr>
            <p:cNvSpPr/>
            <p:nvPr/>
          </p:nvSpPr>
          <p:spPr>
            <a:xfrm>
              <a:off x="10728396" y="3200396"/>
              <a:ext cx="200722" cy="557561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1515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5ED83-0EB8-9746-A3E7-A2EF7CFE4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real view of the ML Pipeline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73D68-B746-4F43-A686-4D2BE1F59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E6037-B5D2-DD48-B430-3A9492581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761AA-6DA4-6C49-9AFA-FD8E8281E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AFD8FE-F647-0249-B542-29C174988D56}"/>
              </a:ext>
            </a:extLst>
          </p:cNvPr>
          <p:cNvSpPr txBox="1"/>
          <p:nvPr/>
        </p:nvSpPr>
        <p:spPr>
          <a:xfrm>
            <a:off x="282966" y="2713780"/>
            <a:ext cx="105670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E89E69FE-F12A-584D-9CB4-A0F4C260D83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120" y="1598602"/>
            <a:ext cx="1799869" cy="12617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514BE9-2A06-8844-A0A5-D3B1F0DF4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2751" y="2984023"/>
            <a:ext cx="1739900" cy="115570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EEAC1CE-F82A-F84C-BB12-8CA83748C6BC}"/>
              </a:ext>
            </a:extLst>
          </p:cNvPr>
          <p:cNvCxnSpPr>
            <a:stCxn id="3" idx="3"/>
            <a:endCxn id="9" idx="1"/>
          </p:cNvCxnSpPr>
          <p:nvPr/>
        </p:nvCxnSpPr>
        <p:spPr>
          <a:xfrm flipV="1">
            <a:off x="1339666" y="2229475"/>
            <a:ext cx="1231454" cy="1415329"/>
          </a:xfrm>
          <a:prstGeom prst="straightConnector1">
            <a:avLst/>
          </a:prstGeom>
          <a:ln w="698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73EA20F-DE78-AE44-8387-60133BA1B1EA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3471055" y="2860347"/>
            <a:ext cx="16670" cy="1084042"/>
          </a:xfrm>
          <a:prstGeom prst="straightConnector1">
            <a:avLst/>
          </a:prstGeom>
          <a:ln w="698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335D8BB-37B7-874C-80B1-1E29C4A1FD32}"/>
              </a:ext>
            </a:extLst>
          </p:cNvPr>
          <p:cNvCxnSpPr>
            <a:cxnSpLocks/>
            <a:stCxn id="29" idx="3"/>
          </p:cNvCxnSpPr>
          <p:nvPr/>
        </p:nvCxnSpPr>
        <p:spPr>
          <a:xfrm>
            <a:off x="4388832" y="2689007"/>
            <a:ext cx="1792102" cy="1876677"/>
          </a:xfrm>
          <a:prstGeom prst="straightConnector1">
            <a:avLst/>
          </a:prstGeom>
          <a:ln w="698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DB9A7B5-D518-D749-A5E5-C02D8755C603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1339666" y="3644804"/>
            <a:ext cx="1231454" cy="931024"/>
          </a:xfrm>
          <a:prstGeom prst="straightConnector1">
            <a:avLst/>
          </a:prstGeom>
          <a:ln w="698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A7622A08-83BA-5946-AAA3-174549384A21}"/>
              </a:ext>
            </a:extLst>
          </p:cNvPr>
          <p:cNvSpPr/>
          <p:nvPr/>
        </p:nvSpPr>
        <p:spPr>
          <a:xfrm>
            <a:off x="2571120" y="1955685"/>
            <a:ext cx="1833210" cy="592735"/>
          </a:xfrm>
          <a:prstGeom prst="rect">
            <a:avLst/>
          </a:prstGeom>
          <a:noFill/>
          <a:ln w="730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294170D-68B9-7342-AA36-8B3D3E27F939}"/>
              </a:ext>
            </a:extLst>
          </p:cNvPr>
          <p:cNvSpPr/>
          <p:nvPr/>
        </p:nvSpPr>
        <p:spPr>
          <a:xfrm>
            <a:off x="2555622" y="2530008"/>
            <a:ext cx="1833210" cy="317998"/>
          </a:xfrm>
          <a:prstGeom prst="rect">
            <a:avLst/>
          </a:prstGeom>
          <a:noFill/>
          <a:ln w="730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740A085-D134-7E40-861E-27B1A5BC9125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4404330" y="2235110"/>
            <a:ext cx="1691670" cy="16943"/>
          </a:xfrm>
          <a:prstGeom prst="straightConnector1">
            <a:avLst/>
          </a:prstGeom>
          <a:ln w="69850">
            <a:solidFill>
              <a:schemeClr val="accent4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4B33E15-36F3-1845-B9CF-3D06C6138736}"/>
              </a:ext>
            </a:extLst>
          </p:cNvPr>
          <p:cNvCxnSpPr>
            <a:cxnSpLocks/>
          </p:cNvCxnSpPr>
          <p:nvPr/>
        </p:nvCxnSpPr>
        <p:spPr>
          <a:xfrm flipV="1">
            <a:off x="3487725" y="2235110"/>
            <a:ext cx="2608275" cy="1709279"/>
          </a:xfrm>
          <a:prstGeom prst="straightConnector1">
            <a:avLst/>
          </a:prstGeom>
          <a:ln w="698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9EB9B7E-1EA8-064F-ACC8-EC5254BAF5B0}"/>
              </a:ext>
            </a:extLst>
          </p:cNvPr>
          <p:cNvCxnSpPr>
            <a:cxnSpLocks/>
          </p:cNvCxnSpPr>
          <p:nvPr/>
        </p:nvCxnSpPr>
        <p:spPr>
          <a:xfrm flipV="1">
            <a:off x="4404330" y="4565684"/>
            <a:ext cx="1776604" cy="10144"/>
          </a:xfrm>
          <a:prstGeom prst="straightConnector1">
            <a:avLst/>
          </a:prstGeom>
          <a:ln w="698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>
            <a:extLst>
              <a:ext uri="{FF2B5EF4-FFF2-40B4-BE49-F238E27FC236}">
                <a16:creationId xmlns:a16="http://schemas.microsoft.com/office/drawing/2014/main" id="{3731C793-59DE-AF40-871E-D9BF561EE4F1}"/>
              </a:ext>
            </a:extLst>
          </p:cNvPr>
          <p:cNvCxnSpPr>
            <a:cxnSpLocks/>
            <a:endCxn id="13" idx="1"/>
          </p:cNvCxnSpPr>
          <p:nvPr/>
        </p:nvCxnSpPr>
        <p:spPr>
          <a:xfrm rot="5400000" flipH="1" flipV="1">
            <a:off x="5487541" y="1562057"/>
            <a:ext cx="1645394" cy="5645026"/>
          </a:xfrm>
          <a:prstGeom prst="bentConnector4">
            <a:avLst>
              <a:gd name="adj1" fmla="val -47237"/>
              <a:gd name="adj2" fmla="val 90017"/>
            </a:avLst>
          </a:prstGeom>
          <a:ln w="73025">
            <a:solidFill>
              <a:schemeClr val="tx2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011D26A-170A-FE49-AD59-895D9E14480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9868" y="2112722"/>
            <a:ext cx="746345" cy="7463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28528E-C73F-EE45-8398-61741971C00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5254" y="3935773"/>
            <a:ext cx="1715627" cy="12699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E968C2-1F36-FD47-A285-934A498273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5608" y="4128733"/>
            <a:ext cx="2019300" cy="10033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503C041-37AA-9242-8A88-0BA7B46D40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2221" y="1634329"/>
            <a:ext cx="1984083" cy="1488062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1F7CA33-39B7-3340-941F-F87ADBC61060}"/>
              </a:ext>
            </a:extLst>
          </p:cNvPr>
          <p:cNvCxnSpPr>
            <a:cxnSpLocks/>
            <a:stCxn id="3" idx="3"/>
            <a:endCxn id="13" idx="1"/>
          </p:cNvCxnSpPr>
          <p:nvPr/>
        </p:nvCxnSpPr>
        <p:spPr>
          <a:xfrm flipV="1">
            <a:off x="1339666" y="3561873"/>
            <a:ext cx="7793085" cy="82931"/>
          </a:xfrm>
          <a:prstGeom prst="straightConnector1">
            <a:avLst/>
          </a:prstGeom>
          <a:ln w="698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DBA2D2F-5518-524B-B32C-0657DD7A4D61}"/>
              </a:ext>
            </a:extLst>
          </p:cNvPr>
          <p:cNvSpPr txBox="1"/>
          <p:nvPr/>
        </p:nvSpPr>
        <p:spPr>
          <a:xfrm>
            <a:off x="8736037" y="1598602"/>
            <a:ext cx="31511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Real world machine learning can be awesome, but there are a lot of gotchas and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CD3AE0-7119-3549-8EBB-9740B48EDB1B}"/>
              </a:ext>
            </a:extLst>
          </p:cNvPr>
          <p:cNvSpPr txBox="1"/>
          <p:nvPr/>
        </p:nvSpPr>
        <p:spPr>
          <a:xfrm>
            <a:off x="9048997" y="6018957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by Kenny Joseph</a:t>
            </a:r>
          </a:p>
        </p:txBody>
      </p:sp>
    </p:spTree>
    <p:extLst>
      <p:ext uri="{BB962C8B-B14F-4D97-AF65-F5344CB8AC3E}">
        <p14:creationId xmlns:p14="http://schemas.microsoft.com/office/powerpoint/2010/main" val="16572395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0A6F5DC-6C5D-9D4D-B050-EDADE703AC5A}"/>
              </a:ext>
            </a:extLst>
          </p:cNvPr>
          <p:cNvSpPr/>
          <p:nvPr/>
        </p:nvSpPr>
        <p:spPr>
          <a:xfrm>
            <a:off x="355909" y="657922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Start with a Question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CA4143-3431-4F4B-9D3F-5BC9EA8CBFBB}"/>
              </a:ext>
            </a:extLst>
          </p:cNvPr>
          <p:cNvSpPr/>
          <p:nvPr/>
        </p:nvSpPr>
        <p:spPr>
          <a:xfrm>
            <a:off x="2841702" y="657922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Collect 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27D2CF-DF5D-1C48-9F27-D4A382A8C562}"/>
              </a:ext>
            </a:extLst>
          </p:cNvPr>
          <p:cNvSpPr/>
          <p:nvPr/>
        </p:nvSpPr>
        <p:spPr>
          <a:xfrm>
            <a:off x="5327495" y="657922"/>
            <a:ext cx="1537010" cy="10928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 model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C48DF2-8C87-C148-A460-9EDA556D51F2}"/>
              </a:ext>
            </a:extLst>
          </p:cNvPr>
          <p:cNvSpPr/>
          <p:nvPr/>
        </p:nvSpPr>
        <p:spPr>
          <a:xfrm>
            <a:off x="7827224" y="657922"/>
            <a:ext cx="1537010" cy="10928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Evaluate model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8822DB-09F2-7544-A010-204E30D52B8F}"/>
              </a:ext>
            </a:extLst>
          </p:cNvPr>
          <p:cNvSpPr/>
          <p:nvPr/>
        </p:nvSpPr>
        <p:spPr>
          <a:xfrm>
            <a:off x="10068613" y="657922"/>
            <a:ext cx="1537010" cy="109282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Deploy!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5A3C8FF4-63A6-8F43-BC53-9E87922B3A76}"/>
              </a:ext>
            </a:extLst>
          </p:cNvPr>
          <p:cNvSpPr/>
          <p:nvPr/>
        </p:nvSpPr>
        <p:spPr>
          <a:xfrm>
            <a:off x="1892919" y="1048217"/>
            <a:ext cx="959004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C90FD77D-4250-3547-8609-534EC4FA3808}"/>
              </a:ext>
            </a:extLst>
          </p:cNvPr>
          <p:cNvSpPr/>
          <p:nvPr/>
        </p:nvSpPr>
        <p:spPr>
          <a:xfrm>
            <a:off x="4378712" y="1059371"/>
            <a:ext cx="948783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D6010A71-3C25-1E42-9BDF-9505D0FB1009}"/>
              </a:ext>
            </a:extLst>
          </p:cNvPr>
          <p:cNvSpPr/>
          <p:nvPr/>
        </p:nvSpPr>
        <p:spPr>
          <a:xfrm>
            <a:off x="6864505" y="1042639"/>
            <a:ext cx="948783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01167219-B25B-DA49-9303-BB10D00B035A}"/>
              </a:ext>
            </a:extLst>
          </p:cNvPr>
          <p:cNvSpPr/>
          <p:nvPr/>
        </p:nvSpPr>
        <p:spPr>
          <a:xfrm>
            <a:off x="9378170" y="1042639"/>
            <a:ext cx="676507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DD4F593-D0F1-2949-817D-86BDA96960F6}"/>
              </a:ext>
            </a:extLst>
          </p:cNvPr>
          <p:cNvCxnSpPr/>
          <p:nvPr/>
        </p:nvCxnSpPr>
        <p:spPr>
          <a:xfrm>
            <a:off x="0" y="2029522"/>
            <a:ext cx="12192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2308303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22D2ADA-9A75-8948-AA27-3B48B0C289E2}"/>
              </a:ext>
            </a:extLst>
          </p:cNvPr>
          <p:cNvGrpSpPr/>
          <p:nvPr/>
        </p:nvGrpSpPr>
        <p:grpSpPr>
          <a:xfrm>
            <a:off x="1818581" y="2308303"/>
            <a:ext cx="2110364" cy="1092820"/>
            <a:chOff x="1818581" y="2308303"/>
            <a:chExt cx="2110364" cy="109282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52DBBD5-8310-794B-B3A7-074CE0EF3BDE}"/>
                </a:ext>
              </a:extLst>
            </p:cNvPr>
            <p:cNvSpPr/>
            <p:nvPr/>
          </p:nvSpPr>
          <p:spPr>
            <a:xfrm>
              <a:off x="2391935" y="2308303"/>
              <a:ext cx="1537010" cy="1092820"/>
            </a:xfrm>
            <a:prstGeom prst="rect">
              <a:avLst/>
            </a:prstGeom>
            <a:solidFill>
              <a:srgbClr val="4472C4">
                <a:alpha val="8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Real world mechanism</a:t>
              </a:r>
            </a:p>
          </p:txBody>
        </p:sp>
        <p:sp>
          <p:nvSpPr>
            <p:cNvPr id="14" name="Right Arrow 13">
              <a:extLst>
                <a:ext uri="{FF2B5EF4-FFF2-40B4-BE49-F238E27FC236}">
                  <a16:creationId xmlns:a16="http://schemas.microsoft.com/office/drawing/2014/main" id="{93514E84-6300-9945-BF63-6B181C70C06C}"/>
                </a:ext>
              </a:extLst>
            </p:cNvPr>
            <p:cNvSpPr/>
            <p:nvPr/>
          </p:nvSpPr>
          <p:spPr>
            <a:xfrm>
              <a:off x="1818581" y="2776654"/>
              <a:ext cx="553840" cy="25647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E19794-CC81-C84C-8B1F-59C5E51ED007}"/>
              </a:ext>
            </a:extLst>
          </p:cNvPr>
          <p:cNvGrpSpPr/>
          <p:nvPr/>
        </p:nvGrpSpPr>
        <p:grpSpPr>
          <a:xfrm>
            <a:off x="3915010" y="2308303"/>
            <a:ext cx="2094561" cy="1092820"/>
            <a:chOff x="3915010" y="2308303"/>
            <a:chExt cx="2094561" cy="109282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A6AABC1-5B8E-2648-89F0-9A15F4FCF85E}"/>
                </a:ext>
              </a:extLst>
            </p:cNvPr>
            <p:cNvSpPr/>
            <p:nvPr/>
          </p:nvSpPr>
          <p:spPr>
            <a:xfrm>
              <a:off x="4472561" y="2308303"/>
              <a:ext cx="1537010" cy="1092820"/>
            </a:xfrm>
            <a:prstGeom prst="rect">
              <a:avLst/>
            </a:prstGeom>
            <a:solidFill>
              <a:srgbClr val="4472C4">
                <a:alpha val="6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Learning problem</a:t>
              </a:r>
            </a:p>
          </p:txBody>
        </p:sp>
        <p:sp>
          <p:nvSpPr>
            <p:cNvPr id="33" name="Right Arrow 32">
              <a:extLst>
                <a:ext uri="{FF2B5EF4-FFF2-40B4-BE49-F238E27FC236}">
                  <a16:creationId xmlns:a16="http://schemas.microsoft.com/office/drawing/2014/main" id="{6D7D8FA9-D19A-FC42-B2BF-2842374C0935}"/>
                </a:ext>
              </a:extLst>
            </p:cNvPr>
            <p:cNvSpPr/>
            <p:nvPr/>
          </p:nvSpPr>
          <p:spPr>
            <a:xfrm>
              <a:off x="3915010" y="2726474"/>
              <a:ext cx="553840" cy="25647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FD16DA3-F44E-4741-BD1E-5671D1D5041D}"/>
              </a:ext>
            </a:extLst>
          </p:cNvPr>
          <p:cNvGrpSpPr/>
          <p:nvPr/>
        </p:nvGrpSpPr>
        <p:grpSpPr>
          <a:xfrm>
            <a:off x="6016542" y="2308303"/>
            <a:ext cx="2111758" cy="1092820"/>
            <a:chOff x="6016542" y="2308303"/>
            <a:chExt cx="2111758" cy="109282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CEC1936-A84B-5046-ABE3-3CD75FB65AEE}"/>
                </a:ext>
              </a:extLst>
            </p:cNvPr>
            <p:cNvSpPr/>
            <p:nvPr/>
          </p:nvSpPr>
          <p:spPr>
            <a:xfrm>
              <a:off x="6591290" y="2308303"/>
              <a:ext cx="1537010" cy="109282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Data collection mechanism</a:t>
              </a:r>
            </a:p>
          </p:txBody>
        </p:sp>
        <p:sp>
          <p:nvSpPr>
            <p:cNvPr id="34" name="Right Arrow 33">
              <a:extLst>
                <a:ext uri="{FF2B5EF4-FFF2-40B4-BE49-F238E27FC236}">
                  <a16:creationId xmlns:a16="http://schemas.microsoft.com/office/drawing/2014/main" id="{08D4D349-089A-5343-9361-E3F15E431334}"/>
                </a:ext>
              </a:extLst>
            </p:cNvPr>
            <p:cNvSpPr/>
            <p:nvPr/>
          </p:nvSpPr>
          <p:spPr>
            <a:xfrm>
              <a:off x="6016542" y="2726473"/>
              <a:ext cx="574747" cy="306657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AFEB17A-D180-344D-9E0D-16FF717365EB}"/>
              </a:ext>
            </a:extLst>
          </p:cNvPr>
          <p:cNvGrpSpPr/>
          <p:nvPr/>
        </p:nvGrpSpPr>
        <p:grpSpPr>
          <a:xfrm>
            <a:off x="8128301" y="2308303"/>
            <a:ext cx="1926376" cy="1092820"/>
            <a:chOff x="8128301" y="2308303"/>
            <a:chExt cx="1926376" cy="109282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0542AF9-D7B4-5141-8280-483A027BBD90}"/>
                </a:ext>
              </a:extLst>
            </p:cNvPr>
            <p:cNvSpPr/>
            <p:nvPr/>
          </p:nvSpPr>
          <p:spPr>
            <a:xfrm>
              <a:off x="8517667" y="2308303"/>
              <a:ext cx="1537010" cy="1092820"/>
            </a:xfrm>
            <a:prstGeom prst="rect">
              <a:avLst/>
            </a:prstGeom>
            <a:solidFill>
              <a:srgbClr val="385723">
                <a:alpha val="8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Which data to collect?</a:t>
              </a:r>
            </a:p>
          </p:txBody>
        </p:sp>
        <p:sp>
          <p:nvSpPr>
            <p:cNvPr id="35" name="Right Arrow 34">
              <a:extLst>
                <a:ext uri="{FF2B5EF4-FFF2-40B4-BE49-F238E27FC236}">
                  <a16:creationId xmlns:a16="http://schemas.microsoft.com/office/drawing/2014/main" id="{793BA45F-A03B-D74E-9736-428BCD97683E}"/>
                </a:ext>
              </a:extLst>
            </p:cNvPr>
            <p:cNvSpPr/>
            <p:nvPr/>
          </p:nvSpPr>
          <p:spPr>
            <a:xfrm>
              <a:off x="8128301" y="2687442"/>
              <a:ext cx="389366" cy="306657"/>
            </a:xfrm>
            <a:prstGeom prst="rightArrow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F4ABE5A-5C17-8548-B406-526AE97BD89A}"/>
              </a:ext>
            </a:extLst>
          </p:cNvPr>
          <p:cNvGrpSpPr/>
          <p:nvPr/>
        </p:nvGrpSpPr>
        <p:grpSpPr>
          <a:xfrm>
            <a:off x="10068613" y="2308303"/>
            <a:ext cx="2008157" cy="1092820"/>
            <a:chOff x="10068613" y="2308303"/>
            <a:chExt cx="2008157" cy="109282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F7F9A0-C75E-C24B-B5BB-B7168422E39A}"/>
                </a:ext>
              </a:extLst>
            </p:cNvPr>
            <p:cNvSpPr/>
            <p:nvPr/>
          </p:nvSpPr>
          <p:spPr>
            <a:xfrm>
              <a:off x="10444043" y="2308303"/>
              <a:ext cx="1632727" cy="1092820"/>
            </a:xfrm>
            <a:prstGeom prst="rect">
              <a:avLst/>
            </a:prstGeom>
            <a:solidFill>
              <a:srgbClr val="385723">
                <a:alpha val="6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Data representation</a:t>
              </a:r>
            </a:p>
          </p:txBody>
        </p:sp>
        <p:sp>
          <p:nvSpPr>
            <p:cNvPr id="36" name="Right Arrow 35">
              <a:extLst>
                <a:ext uri="{FF2B5EF4-FFF2-40B4-BE49-F238E27FC236}">
                  <a16:creationId xmlns:a16="http://schemas.microsoft.com/office/drawing/2014/main" id="{A3B9DB44-6186-174E-AE1C-57104008A880}"/>
                </a:ext>
              </a:extLst>
            </p:cNvPr>
            <p:cNvSpPr/>
            <p:nvPr/>
          </p:nvSpPr>
          <p:spPr>
            <a:xfrm>
              <a:off x="10068613" y="2670709"/>
              <a:ext cx="389366" cy="306657"/>
            </a:xfrm>
            <a:prstGeom prst="rightArrow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1AAA31B-BE4E-7A47-BDAE-D9B2F0BD7D09}"/>
              </a:ext>
            </a:extLst>
          </p:cNvPr>
          <p:cNvGrpSpPr/>
          <p:nvPr/>
        </p:nvGrpSpPr>
        <p:grpSpPr>
          <a:xfrm>
            <a:off x="10539760" y="3401125"/>
            <a:ext cx="1537010" cy="1557451"/>
            <a:chOff x="10539760" y="3401125"/>
            <a:chExt cx="1537010" cy="155745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CF2F3AA-F583-6A48-92EF-D381D490B9C2}"/>
                </a:ext>
              </a:extLst>
            </p:cNvPr>
            <p:cNvSpPr/>
            <p:nvPr/>
          </p:nvSpPr>
          <p:spPr>
            <a:xfrm>
              <a:off x="10539760" y="3865756"/>
              <a:ext cx="1537010" cy="109282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Target class/model</a:t>
              </a:r>
            </a:p>
          </p:txBody>
        </p:sp>
        <p:sp>
          <p:nvSpPr>
            <p:cNvPr id="37" name="Right Arrow 36">
              <a:extLst>
                <a:ext uri="{FF2B5EF4-FFF2-40B4-BE49-F238E27FC236}">
                  <a16:creationId xmlns:a16="http://schemas.microsoft.com/office/drawing/2014/main" id="{F8B94690-C0EA-1A40-BE95-8211944CDB01}"/>
                </a:ext>
              </a:extLst>
            </p:cNvPr>
            <p:cNvSpPr/>
            <p:nvPr/>
          </p:nvSpPr>
          <p:spPr>
            <a:xfrm rot="5400000">
              <a:off x="11064561" y="3476631"/>
              <a:ext cx="472538" cy="321525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2E661F-EBA2-8645-BB77-DCCFD42411A8}"/>
              </a:ext>
            </a:extLst>
          </p:cNvPr>
          <p:cNvGrpSpPr/>
          <p:nvPr/>
        </p:nvGrpSpPr>
        <p:grpSpPr>
          <a:xfrm>
            <a:off x="10539760" y="4954625"/>
            <a:ext cx="1537010" cy="1561404"/>
            <a:chOff x="10539760" y="4954625"/>
            <a:chExt cx="1537010" cy="156140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F5C939B-8AE4-8848-8D06-F8288774D118}"/>
                </a:ext>
              </a:extLst>
            </p:cNvPr>
            <p:cNvSpPr/>
            <p:nvPr/>
          </p:nvSpPr>
          <p:spPr>
            <a:xfrm>
              <a:off x="10539760" y="5423209"/>
              <a:ext cx="1537010" cy="1092820"/>
            </a:xfrm>
            <a:prstGeom prst="rect">
              <a:avLst/>
            </a:prstGeom>
            <a:solidFill>
              <a:schemeClr val="accent2">
                <a:lumMod val="75000"/>
                <a:alpha val="8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Training data set</a:t>
              </a:r>
            </a:p>
          </p:txBody>
        </p:sp>
        <p:sp>
          <p:nvSpPr>
            <p:cNvPr id="38" name="Right Arrow 37">
              <a:extLst>
                <a:ext uri="{FF2B5EF4-FFF2-40B4-BE49-F238E27FC236}">
                  <a16:creationId xmlns:a16="http://schemas.microsoft.com/office/drawing/2014/main" id="{1432C6B0-790C-5C44-A1E0-2424938A2733}"/>
                </a:ext>
              </a:extLst>
            </p:cNvPr>
            <p:cNvSpPr/>
            <p:nvPr/>
          </p:nvSpPr>
          <p:spPr>
            <a:xfrm rot="5400000">
              <a:off x="11071995" y="5030131"/>
              <a:ext cx="472538" cy="321525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B2AB0EE-18E5-0648-8CA8-B78C22E0D59B}"/>
              </a:ext>
            </a:extLst>
          </p:cNvPr>
          <p:cNvGrpSpPr/>
          <p:nvPr/>
        </p:nvGrpSpPr>
        <p:grpSpPr>
          <a:xfrm>
            <a:off x="8517667" y="5423209"/>
            <a:ext cx="2009548" cy="1092820"/>
            <a:chOff x="8517667" y="5423209"/>
            <a:chExt cx="2009548" cy="109282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B06C8A6-AF67-EA47-AF74-486D456B44F8}"/>
                </a:ext>
              </a:extLst>
            </p:cNvPr>
            <p:cNvSpPr/>
            <p:nvPr/>
          </p:nvSpPr>
          <p:spPr>
            <a:xfrm>
              <a:off x="8517667" y="5423209"/>
              <a:ext cx="1537010" cy="1092820"/>
            </a:xfrm>
            <a:prstGeom prst="rect">
              <a:avLst/>
            </a:prstGeom>
            <a:solidFill>
              <a:schemeClr val="accent2">
                <a:lumMod val="75000"/>
                <a:alpha val="6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Model training</a:t>
              </a:r>
            </a:p>
          </p:txBody>
        </p:sp>
        <p:sp>
          <p:nvSpPr>
            <p:cNvPr id="39" name="Right Arrow 38">
              <a:extLst>
                <a:ext uri="{FF2B5EF4-FFF2-40B4-BE49-F238E27FC236}">
                  <a16:creationId xmlns:a16="http://schemas.microsoft.com/office/drawing/2014/main" id="{4959E30A-983D-4C42-97EA-BE64AB9A7747}"/>
                </a:ext>
              </a:extLst>
            </p:cNvPr>
            <p:cNvSpPr/>
            <p:nvPr/>
          </p:nvSpPr>
          <p:spPr>
            <a:xfrm rot="10800000">
              <a:off x="10054677" y="5808856"/>
              <a:ext cx="472538" cy="321525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31A6C9D-5097-A247-927E-4B3A1BBDB993}"/>
              </a:ext>
            </a:extLst>
          </p:cNvPr>
          <p:cNvGrpSpPr/>
          <p:nvPr/>
        </p:nvGrpSpPr>
        <p:grpSpPr>
          <a:xfrm>
            <a:off x="6591290" y="5423209"/>
            <a:ext cx="1938921" cy="1092820"/>
            <a:chOff x="6591290" y="5423209"/>
            <a:chExt cx="1938921" cy="109282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76D8431-8CA5-414A-8D8A-F7B154DCE8C1}"/>
                </a:ext>
              </a:extLst>
            </p:cNvPr>
            <p:cNvSpPr/>
            <p:nvPr/>
          </p:nvSpPr>
          <p:spPr>
            <a:xfrm>
              <a:off x="6591290" y="5423209"/>
              <a:ext cx="1537010" cy="109282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Predict on test data</a:t>
              </a:r>
            </a:p>
          </p:txBody>
        </p:sp>
        <p:sp>
          <p:nvSpPr>
            <p:cNvPr id="41" name="Right Arrow 40">
              <a:extLst>
                <a:ext uri="{FF2B5EF4-FFF2-40B4-BE49-F238E27FC236}">
                  <a16:creationId xmlns:a16="http://schemas.microsoft.com/office/drawing/2014/main" id="{07FAAE30-166D-DA41-95EE-FCB391EDEBB2}"/>
                </a:ext>
              </a:extLst>
            </p:cNvPr>
            <p:cNvSpPr/>
            <p:nvPr/>
          </p:nvSpPr>
          <p:spPr>
            <a:xfrm rot="10800000">
              <a:off x="8140845" y="5808855"/>
              <a:ext cx="389366" cy="391222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67B9022-04B5-E947-BC6B-763F93E01426}"/>
              </a:ext>
            </a:extLst>
          </p:cNvPr>
          <p:cNvGrpSpPr/>
          <p:nvPr/>
        </p:nvGrpSpPr>
        <p:grpSpPr>
          <a:xfrm>
            <a:off x="4472561" y="5423209"/>
            <a:ext cx="2121060" cy="1092820"/>
            <a:chOff x="4472561" y="5423209"/>
            <a:chExt cx="2121060" cy="109282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BC6D014-BCA0-6240-9B35-D699D5014FDD}"/>
                </a:ext>
              </a:extLst>
            </p:cNvPr>
            <p:cNvSpPr/>
            <p:nvPr/>
          </p:nvSpPr>
          <p:spPr>
            <a:xfrm>
              <a:off x="4472561" y="5423209"/>
              <a:ext cx="1537010" cy="1092820"/>
            </a:xfrm>
            <a:prstGeom prst="rect">
              <a:avLst/>
            </a:prstGeom>
            <a:solidFill>
              <a:srgbClr val="7F7F7F">
                <a:alpha val="8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Evaluate error</a:t>
              </a:r>
            </a:p>
          </p:txBody>
        </p:sp>
        <p:sp>
          <p:nvSpPr>
            <p:cNvPr id="42" name="Right Arrow 41">
              <a:extLst>
                <a:ext uri="{FF2B5EF4-FFF2-40B4-BE49-F238E27FC236}">
                  <a16:creationId xmlns:a16="http://schemas.microsoft.com/office/drawing/2014/main" id="{470A17D1-484C-3F40-AAF8-29B8DC193A78}"/>
                </a:ext>
              </a:extLst>
            </p:cNvPr>
            <p:cNvSpPr/>
            <p:nvPr/>
          </p:nvSpPr>
          <p:spPr>
            <a:xfrm rot="10800000">
              <a:off x="6016542" y="5813506"/>
              <a:ext cx="577079" cy="391222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C5D8B8C-AED3-1E40-83A9-8D007A908278}"/>
              </a:ext>
            </a:extLst>
          </p:cNvPr>
          <p:cNvGrpSpPr/>
          <p:nvPr/>
        </p:nvGrpSpPr>
        <p:grpSpPr>
          <a:xfrm>
            <a:off x="2391935" y="5423209"/>
            <a:ext cx="2068080" cy="1092820"/>
            <a:chOff x="2391935" y="5423209"/>
            <a:chExt cx="2068080" cy="109282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ACDCB89-A008-BF45-91F0-2DCD7C61E529}"/>
                </a:ext>
              </a:extLst>
            </p:cNvPr>
            <p:cNvSpPr/>
            <p:nvPr/>
          </p:nvSpPr>
          <p:spPr>
            <a:xfrm>
              <a:off x="2391935" y="5423209"/>
              <a:ext cx="1537010" cy="109282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Deploy!</a:t>
              </a:r>
            </a:p>
          </p:txBody>
        </p:sp>
        <p:sp>
          <p:nvSpPr>
            <p:cNvPr id="43" name="Right Arrow 42">
              <a:extLst>
                <a:ext uri="{FF2B5EF4-FFF2-40B4-BE49-F238E27FC236}">
                  <a16:creationId xmlns:a16="http://schemas.microsoft.com/office/drawing/2014/main" id="{57E6FFED-7080-9C47-80A3-1180159355CB}"/>
                </a:ext>
              </a:extLst>
            </p:cNvPr>
            <p:cNvSpPr/>
            <p:nvPr/>
          </p:nvSpPr>
          <p:spPr>
            <a:xfrm rot="10800000">
              <a:off x="3935914" y="5808856"/>
              <a:ext cx="524101" cy="391222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AFB108CF-E90D-4D4A-B95E-6D64C0850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527" y="2135459"/>
            <a:ext cx="7711216" cy="437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62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C1936-A84B-5046-ABE3-3CD75FB65AEE}"/>
              </a:ext>
            </a:extLst>
          </p:cNvPr>
          <p:cNvSpPr/>
          <p:nvPr/>
        </p:nvSpPr>
        <p:spPr>
          <a:xfrm>
            <a:off x="6591290" y="1788400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mechanism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542AF9-D7B4-5141-8280-483A027BBD90}"/>
              </a:ext>
            </a:extLst>
          </p:cNvPr>
          <p:cNvSpPr/>
          <p:nvPr/>
        </p:nvSpPr>
        <p:spPr>
          <a:xfrm>
            <a:off x="8517667" y="1788400"/>
            <a:ext cx="1537010" cy="1092820"/>
          </a:xfrm>
          <a:prstGeom prst="rect">
            <a:avLst/>
          </a:prstGeom>
          <a:solidFill>
            <a:srgbClr val="385723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Which data to collect?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F7F9A0-C75E-C24B-B5BB-B7168422E39A}"/>
              </a:ext>
            </a:extLst>
          </p:cNvPr>
          <p:cNvSpPr/>
          <p:nvPr/>
        </p:nvSpPr>
        <p:spPr>
          <a:xfrm>
            <a:off x="10444043" y="1788400"/>
            <a:ext cx="1632727" cy="1092820"/>
          </a:xfrm>
          <a:prstGeom prst="rect">
            <a:avLst/>
          </a:prstGeom>
          <a:solidFill>
            <a:srgbClr val="385723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representation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F2F3AA-F583-6A48-92EF-D381D490B9C2}"/>
              </a:ext>
            </a:extLst>
          </p:cNvPr>
          <p:cNvSpPr/>
          <p:nvPr/>
        </p:nvSpPr>
        <p:spPr>
          <a:xfrm>
            <a:off x="10539760" y="3345853"/>
            <a:ext cx="1537010" cy="10928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Target class/model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F5C939B-8AE4-8848-8D06-F8288774D118}"/>
              </a:ext>
            </a:extLst>
          </p:cNvPr>
          <p:cNvSpPr/>
          <p:nvPr/>
        </p:nvSpPr>
        <p:spPr>
          <a:xfrm>
            <a:off x="10539760" y="4903306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Training data set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B06C8A6-AF67-EA47-AF74-486D456B44F8}"/>
              </a:ext>
            </a:extLst>
          </p:cNvPr>
          <p:cNvSpPr/>
          <p:nvPr/>
        </p:nvSpPr>
        <p:spPr>
          <a:xfrm>
            <a:off x="8517667" y="4903306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 training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76D8431-8CA5-414A-8D8A-F7B154DCE8C1}"/>
              </a:ext>
            </a:extLst>
          </p:cNvPr>
          <p:cNvSpPr/>
          <p:nvPr/>
        </p:nvSpPr>
        <p:spPr>
          <a:xfrm>
            <a:off x="6591290" y="4903306"/>
            <a:ext cx="1537010" cy="10928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Predict on test data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BC6D014-BCA0-6240-9B35-D699D5014FDD}"/>
              </a:ext>
            </a:extLst>
          </p:cNvPr>
          <p:cNvSpPr/>
          <p:nvPr/>
        </p:nvSpPr>
        <p:spPr>
          <a:xfrm>
            <a:off x="4472561" y="4903306"/>
            <a:ext cx="1537010" cy="1092820"/>
          </a:xfrm>
          <a:prstGeom prst="rect">
            <a:avLst/>
          </a:prstGeom>
          <a:solidFill>
            <a:srgbClr val="7F7F7F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Evaluate error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ACDCB89-A008-BF45-91F0-2DCD7C61E529}"/>
              </a:ext>
            </a:extLst>
          </p:cNvPr>
          <p:cNvSpPr/>
          <p:nvPr/>
        </p:nvSpPr>
        <p:spPr>
          <a:xfrm>
            <a:off x="2391935" y="4903306"/>
            <a:ext cx="1537010" cy="109282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Deploy!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206570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93BA45F-A03B-D74E-9736-428BCD97683E}"/>
              </a:ext>
            </a:extLst>
          </p:cNvPr>
          <p:cNvSpPr/>
          <p:nvPr/>
        </p:nvSpPr>
        <p:spPr>
          <a:xfrm>
            <a:off x="8128301" y="2167539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A3B9DB44-6186-174E-AE1C-57104008A880}"/>
              </a:ext>
            </a:extLst>
          </p:cNvPr>
          <p:cNvSpPr/>
          <p:nvPr/>
        </p:nvSpPr>
        <p:spPr>
          <a:xfrm>
            <a:off x="10068613" y="2150806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F8B94690-C0EA-1A40-BE95-8211944CDB01}"/>
              </a:ext>
            </a:extLst>
          </p:cNvPr>
          <p:cNvSpPr/>
          <p:nvPr/>
        </p:nvSpPr>
        <p:spPr>
          <a:xfrm rot="5400000">
            <a:off x="11064561" y="2956728"/>
            <a:ext cx="472538" cy="32152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1432C6B0-790C-5C44-A1E0-2424938A2733}"/>
              </a:ext>
            </a:extLst>
          </p:cNvPr>
          <p:cNvSpPr/>
          <p:nvPr/>
        </p:nvSpPr>
        <p:spPr>
          <a:xfrm rot="5400000">
            <a:off x="11071995" y="4510228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4959E30A-983D-4C42-97EA-BE64AB9A7747}"/>
              </a:ext>
            </a:extLst>
          </p:cNvPr>
          <p:cNvSpPr/>
          <p:nvPr/>
        </p:nvSpPr>
        <p:spPr>
          <a:xfrm rot="10800000">
            <a:off x="10054677" y="5288953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07FAAE30-166D-DA41-95EE-FCB391EDEBB2}"/>
              </a:ext>
            </a:extLst>
          </p:cNvPr>
          <p:cNvSpPr/>
          <p:nvPr/>
        </p:nvSpPr>
        <p:spPr>
          <a:xfrm rot="10800000">
            <a:off x="8140845" y="5288952"/>
            <a:ext cx="389366" cy="39122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470A17D1-484C-3F40-AAF8-29B8DC193A78}"/>
              </a:ext>
            </a:extLst>
          </p:cNvPr>
          <p:cNvSpPr/>
          <p:nvPr/>
        </p:nvSpPr>
        <p:spPr>
          <a:xfrm rot="10800000">
            <a:off x="6016542" y="5293603"/>
            <a:ext cx="577079" cy="391222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ight Arrow 42">
            <a:extLst>
              <a:ext uri="{FF2B5EF4-FFF2-40B4-BE49-F238E27FC236}">
                <a16:creationId xmlns:a16="http://schemas.microsoft.com/office/drawing/2014/main" id="{57E6FFED-7080-9C47-80A3-1180159355CB}"/>
              </a:ext>
            </a:extLst>
          </p:cNvPr>
          <p:cNvSpPr/>
          <p:nvPr/>
        </p:nvSpPr>
        <p:spPr>
          <a:xfrm rot="10800000">
            <a:off x="3935914" y="5288953"/>
            <a:ext cx="524101" cy="39122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16071E4-85D2-CA4B-BB76-ED42354E0DA4}"/>
              </a:ext>
            </a:extLst>
          </p:cNvPr>
          <p:cNvGrpSpPr/>
          <p:nvPr/>
        </p:nvGrpSpPr>
        <p:grpSpPr>
          <a:xfrm>
            <a:off x="245791" y="2859938"/>
            <a:ext cx="10302507" cy="2118697"/>
            <a:chOff x="245791" y="2859938"/>
            <a:chExt cx="10302507" cy="2118697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17F9DA1-E01F-9942-819A-3379ECF7DB3E}"/>
                </a:ext>
              </a:extLst>
            </p:cNvPr>
            <p:cNvSpPr/>
            <p:nvPr/>
          </p:nvSpPr>
          <p:spPr>
            <a:xfrm>
              <a:off x="245791" y="3463400"/>
              <a:ext cx="9822822" cy="90092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Society</a:t>
              </a:r>
            </a:p>
          </p:txBody>
        </p:sp>
        <p:sp>
          <p:nvSpPr>
            <p:cNvPr id="2" name="Up-Down Arrow 1">
              <a:extLst>
                <a:ext uri="{FF2B5EF4-FFF2-40B4-BE49-F238E27FC236}">
                  <a16:creationId xmlns:a16="http://schemas.microsoft.com/office/drawing/2014/main" id="{3DD9D2A2-6CEB-374F-87CC-2B602634F94A}"/>
                </a:ext>
              </a:extLst>
            </p:cNvPr>
            <p:cNvSpPr/>
            <p:nvPr/>
          </p:nvSpPr>
          <p:spPr>
            <a:xfrm>
              <a:off x="914400" y="2875633"/>
              <a:ext cx="178420" cy="585449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Up-Down Arrow 43">
              <a:extLst>
                <a:ext uri="{FF2B5EF4-FFF2-40B4-BE49-F238E27FC236}">
                  <a16:creationId xmlns:a16="http://schemas.microsoft.com/office/drawing/2014/main" id="{7F551C16-CAEA-B54C-9F35-4E8E28FDCA3F}"/>
                </a:ext>
              </a:extLst>
            </p:cNvPr>
            <p:cNvSpPr/>
            <p:nvPr/>
          </p:nvSpPr>
          <p:spPr>
            <a:xfrm>
              <a:off x="2944374" y="2875632"/>
              <a:ext cx="178420" cy="585449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Up-Down Arrow 44">
              <a:extLst>
                <a:ext uri="{FF2B5EF4-FFF2-40B4-BE49-F238E27FC236}">
                  <a16:creationId xmlns:a16="http://schemas.microsoft.com/office/drawing/2014/main" id="{9318C0B6-D097-0E44-B8B4-F4D8D2DBFA63}"/>
                </a:ext>
              </a:extLst>
            </p:cNvPr>
            <p:cNvSpPr/>
            <p:nvPr/>
          </p:nvSpPr>
          <p:spPr>
            <a:xfrm>
              <a:off x="5113070" y="2883538"/>
              <a:ext cx="178420" cy="585449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Up-Down Arrow 45">
              <a:extLst>
                <a:ext uri="{FF2B5EF4-FFF2-40B4-BE49-F238E27FC236}">
                  <a16:creationId xmlns:a16="http://schemas.microsoft.com/office/drawing/2014/main" id="{EEAE5132-9C63-6D40-9BD8-874E75D39703}"/>
                </a:ext>
              </a:extLst>
            </p:cNvPr>
            <p:cNvSpPr/>
            <p:nvPr/>
          </p:nvSpPr>
          <p:spPr>
            <a:xfrm>
              <a:off x="7271995" y="2883537"/>
              <a:ext cx="178420" cy="585449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Up-Down Arrow 46">
              <a:extLst>
                <a:ext uri="{FF2B5EF4-FFF2-40B4-BE49-F238E27FC236}">
                  <a16:creationId xmlns:a16="http://schemas.microsoft.com/office/drawing/2014/main" id="{57A79D34-78A5-1B43-B443-54B9F95D1CAE}"/>
                </a:ext>
              </a:extLst>
            </p:cNvPr>
            <p:cNvSpPr/>
            <p:nvPr/>
          </p:nvSpPr>
          <p:spPr>
            <a:xfrm>
              <a:off x="9154811" y="2875631"/>
              <a:ext cx="178420" cy="585449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Up-Down Arrow 47">
              <a:extLst>
                <a:ext uri="{FF2B5EF4-FFF2-40B4-BE49-F238E27FC236}">
                  <a16:creationId xmlns:a16="http://schemas.microsoft.com/office/drawing/2014/main" id="{3A649DD2-A40C-D240-AE38-B16110A2250A}"/>
                </a:ext>
              </a:extLst>
            </p:cNvPr>
            <p:cNvSpPr/>
            <p:nvPr/>
          </p:nvSpPr>
          <p:spPr>
            <a:xfrm>
              <a:off x="9154811" y="4364329"/>
              <a:ext cx="155522" cy="538977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Up-Down Arrow 48">
              <a:extLst>
                <a:ext uri="{FF2B5EF4-FFF2-40B4-BE49-F238E27FC236}">
                  <a16:creationId xmlns:a16="http://schemas.microsoft.com/office/drawing/2014/main" id="{AFF797B7-A39B-5A41-B583-E01FA0AE604C}"/>
                </a:ext>
              </a:extLst>
            </p:cNvPr>
            <p:cNvSpPr/>
            <p:nvPr/>
          </p:nvSpPr>
          <p:spPr>
            <a:xfrm>
              <a:off x="7261547" y="4364329"/>
              <a:ext cx="155522" cy="538977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Up-Down Arrow 49">
              <a:extLst>
                <a:ext uri="{FF2B5EF4-FFF2-40B4-BE49-F238E27FC236}">
                  <a16:creationId xmlns:a16="http://schemas.microsoft.com/office/drawing/2014/main" id="{3C0CC4AE-1717-5B47-B302-46C6E0161630}"/>
                </a:ext>
              </a:extLst>
            </p:cNvPr>
            <p:cNvSpPr/>
            <p:nvPr/>
          </p:nvSpPr>
          <p:spPr>
            <a:xfrm>
              <a:off x="5135968" y="4364328"/>
              <a:ext cx="155522" cy="538977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Up-Down Arrow 50">
              <a:extLst>
                <a:ext uri="{FF2B5EF4-FFF2-40B4-BE49-F238E27FC236}">
                  <a16:creationId xmlns:a16="http://schemas.microsoft.com/office/drawing/2014/main" id="{06A7A9A6-8C03-394F-A3F9-CD2063CDB1F2}"/>
                </a:ext>
              </a:extLst>
            </p:cNvPr>
            <p:cNvSpPr/>
            <p:nvPr/>
          </p:nvSpPr>
          <p:spPr>
            <a:xfrm>
              <a:off x="2942500" y="4364328"/>
              <a:ext cx="155522" cy="538977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Up-Down Arrow 51">
              <a:extLst>
                <a:ext uri="{FF2B5EF4-FFF2-40B4-BE49-F238E27FC236}">
                  <a16:creationId xmlns:a16="http://schemas.microsoft.com/office/drawing/2014/main" id="{69980E49-12A2-A14C-BDA3-635298398021}"/>
                </a:ext>
              </a:extLst>
            </p:cNvPr>
            <p:cNvSpPr/>
            <p:nvPr/>
          </p:nvSpPr>
          <p:spPr>
            <a:xfrm rot="5400000">
              <a:off x="10201244" y="3710619"/>
              <a:ext cx="221570" cy="472539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Up-Down Arrow 52">
              <a:extLst>
                <a:ext uri="{FF2B5EF4-FFF2-40B4-BE49-F238E27FC236}">
                  <a16:creationId xmlns:a16="http://schemas.microsoft.com/office/drawing/2014/main" id="{68CF806F-13AD-FC4C-9EA5-1404E6194E6F}"/>
                </a:ext>
              </a:extLst>
            </p:cNvPr>
            <p:cNvSpPr/>
            <p:nvPr/>
          </p:nvSpPr>
          <p:spPr>
            <a:xfrm rot="2282344">
              <a:off x="10203565" y="2859938"/>
              <a:ext cx="158079" cy="680795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Up-Down Arrow 53">
              <a:extLst>
                <a:ext uri="{FF2B5EF4-FFF2-40B4-BE49-F238E27FC236}">
                  <a16:creationId xmlns:a16="http://schemas.microsoft.com/office/drawing/2014/main" id="{B96E92CF-625F-EB4D-B7BB-D3B84C3E0F63}"/>
                </a:ext>
              </a:extLst>
            </p:cNvPr>
            <p:cNvSpPr/>
            <p:nvPr/>
          </p:nvSpPr>
          <p:spPr>
            <a:xfrm rot="8320239">
              <a:off x="10176571" y="4297840"/>
              <a:ext cx="158079" cy="680795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missing?</a:t>
            </a:r>
          </a:p>
        </p:txBody>
      </p:sp>
    </p:spTree>
    <p:extLst>
      <p:ext uri="{BB962C8B-B14F-4D97-AF65-F5344CB8AC3E}">
        <p14:creationId xmlns:p14="http://schemas.microsoft.com/office/powerpoint/2010/main" val="184774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E31ED-972B-8E42-9A7D-AC3F01EE6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the only </a:t>
            </a:r>
            <a:r>
              <a:rPr lang="en-US" dirty="0" err="1"/>
              <a:t>ML+society</a:t>
            </a:r>
            <a:r>
              <a:rPr lang="en-US" dirty="0"/>
              <a:t> pipeline in town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260CB0-6E23-0346-9F60-1F49FAAC2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087" y="1420757"/>
            <a:ext cx="6739825" cy="535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100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9DE68-3A16-4048-8549-BCDC91804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the only </a:t>
            </a:r>
            <a:r>
              <a:rPr lang="en-US" dirty="0" err="1"/>
              <a:t>ML+society</a:t>
            </a:r>
            <a:r>
              <a:rPr lang="en-US" dirty="0"/>
              <a:t> pipeline in town</a:t>
            </a:r>
          </a:p>
        </p:txBody>
      </p:sp>
      <p:pic>
        <p:nvPicPr>
          <p:cNvPr id="13314" name="Picture 2" descr="Responsive image">
            <a:extLst>
              <a:ext uri="{FF2B5EF4-FFF2-40B4-BE49-F238E27FC236}">
                <a16:creationId xmlns:a16="http://schemas.microsoft.com/office/drawing/2014/main" id="{CB472059-EC86-4D40-A973-CD4E202C3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2" y="1544422"/>
            <a:ext cx="6149975" cy="531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470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A68B2E-2E3F-E048-A8BB-4E2284FD3F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FCA9F3-E38A-1948-A7BD-9C5B1CFDFAF3}" type="datetime1">
              <a:rPr lang="en-US" smtClean="0"/>
              <a:pPr/>
              <a:t>2/14/23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D347CE-5A6D-BA4D-BF12-7C70E41FD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bg1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F696C0-C4E5-F545-9722-AC5B5AD6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t>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B21547-3723-F24A-8E15-FB3C6A956FDB}"/>
              </a:ext>
            </a:extLst>
          </p:cNvPr>
          <p:cNvSpPr txBox="1"/>
          <p:nvPr/>
        </p:nvSpPr>
        <p:spPr>
          <a:xfrm>
            <a:off x="2031178" y="787245"/>
            <a:ext cx="8311393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Who does my machine learning model serve? </a:t>
            </a:r>
          </a:p>
          <a:p>
            <a:pPr algn="ctr"/>
            <a:r>
              <a:rPr lang="en-US" sz="6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How do I know?</a:t>
            </a:r>
          </a:p>
          <a:p>
            <a:pPr algn="ctr"/>
            <a:r>
              <a:rPr lang="en-US" sz="8000" b="1" dirty="0">
                <a:latin typeface="Century Gothic" panose="020B0502020202020204" pitchFamily="34" charset="0"/>
              </a:rPr>
              <a:t>What can I do about it? </a:t>
            </a:r>
          </a:p>
        </p:txBody>
      </p:sp>
    </p:spTree>
    <p:extLst>
      <p:ext uri="{BB962C8B-B14F-4D97-AF65-F5344CB8AC3E}">
        <p14:creationId xmlns:p14="http://schemas.microsoft.com/office/powerpoint/2010/main" val="326624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9DE68-3A16-4048-8549-BCDC91804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walkthrough</a:t>
            </a:r>
          </a:p>
        </p:txBody>
      </p:sp>
      <p:pic>
        <p:nvPicPr>
          <p:cNvPr id="13314" name="Picture 2" descr="Responsive image">
            <a:extLst>
              <a:ext uri="{FF2B5EF4-FFF2-40B4-BE49-F238E27FC236}">
                <a16:creationId xmlns:a16="http://schemas.microsoft.com/office/drawing/2014/main" id="{CB472059-EC86-4D40-A973-CD4E202C3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2" y="1544422"/>
            <a:ext cx="6149975" cy="531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Responsive image">
            <a:extLst>
              <a:ext uri="{FF2B5EF4-FFF2-40B4-BE49-F238E27FC236}">
                <a16:creationId xmlns:a16="http://schemas.microsoft.com/office/drawing/2014/main" id="{7A5D8D22-0879-D14C-A2E3-E149FBB30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013" y="0"/>
            <a:ext cx="21701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2881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C1936-A84B-5046-ABE3-3CD75FB65AEE}"/>
              </a:ext>
            </a:extLst>
          </p:cNvPr>
          <p:cNvSpPr/>
          <p:nvPr/>
        </p:nvSpPr>
        <p:spPr>
          <a:xfrm>
            <a:off x="6591290" y="1788400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mechanism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542AF9-D7B4-5141-8280-483A027BBD90}"/>
              </a:ext>
            </a:extLst>
          </p:cNvPr>
          <p:cNvSpPr/>
          <p:nvPr/>
        </p:nvSpPr>
        <p:spPr>
          <a:xfrm>
            <a:off x="8517667" y="1788400"/>
            <a:ext cx="1537010" cy="1092820"/>
          </a:xfrm>
          <a:prstGeom prst="rect">
            <a:avLst/>
          </a:prstGeom>
          <a:solidFill>
            <a:srgbClr val="385723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Which data to collect?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F7F9A0-C75E-C24B-B5BB-B7168422E39A}"/>
              </a:ext>
            </a:extLst>
          </p:cNvPr>
          <p:cNvSpPr/>
          <p:nvPr/>
        </p:nvSpPr>
        <p:spPr>
          <a:xfrm>
            <a:off x="10444043" y="1788400"/>
            <a:ext cx="1632727" cy="1092820"/>
          </a:xfrm>
          <a:prstGeom prst="rect">
            <a:avLst/>
          </a:prstGeom>
          <a:solidFill>
            <a:srgbClr val="385723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representation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F2F3AA-F583-6A48-92EF-D381D490B9C2}"/>
              </a:ext>
            </a:extLst>
          </p:cNvPr>
          <p:cNvSpPr/>
          <p:nvPr/>
        </p:nvSpPr>
        <p:spPr>
          <a:xfrm>
            <a:off x="10539760" y="3345853"/>
            <a:ext cx="1537010" cy="10928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Target class/model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F5C939B-8AE4-8848-8D06-F8288774D118}"/>
              </a:ext>
            </a:extLst>
          </p:cNvPr>
          <p:cNvSpPr/>
          <p:nvPr/>
        </p:nvSpPr>
        <p:spPr>
          <a:xfrm>
            <a:off x="10539760" y="4903306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Training data set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B06C8A6-AF67-EA47-AF74-486D456B44F8}"/>
              </a:ext>
            </a:extLst>
          </p:cNvPr>
          <p:cNvSpPr/>
          <p:nvPr/>
        </p:nvSpPr>
        <p:spPr>
          <a:xfrm>
            <a:off x="8517667" y="4903306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 training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76D8431-8CA5-414A-8D8A-F7B154DCE8C1}"/>
              </a:ext>
            </a:extLst>
          </p:cNvPr>
          <p:cNvSpPr/>
          <p:nvPr/>
        </p:nvSpPr>
        <p:spPr>
          <a:xfrm>
            <a:off x="6591290" y="4903306"/>
            <a:ext cx="1537010" cy="10928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Predict on test data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BC6D014-BCA0-6240-9B35-D699D5014FDD}"/>
              </a:ext>
            </a:extLst>
          </p:cNvPr>
          <p:cNvSpPr/>
          <p:nvPr/>
        </p:nvSpPr>
        <p:spPr>
          <a:xfrm>
            <a:off x="4472561" y="4903306"/>
            <a:ext cx="1537010" cy="1092820"/>
          </a:xfrm>
          <a:prstGeom prst="rect">
            <a:avLst/>
          </a:prstGeom>
          <a:solidFill>
            <a:srgbClr val="7F7F7F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Evaluate error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ACDCB89-A008-BF45-91F0-2DCD7C61E529}"/>
              </a:ext>
            </a:extLst>
          </p:cNvPr>
          <p:cNvSpPr/>
          <p:nvPr/>
        </p:nvSpPr>
        <p:spPr>
          <a:xfrm>
            <a:off x="2391935" y="4903306"/>
            <a:ext cx="1537010" cy="109282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Deploy!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206570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93BA45F-A03B-D74E-9736-428BCD97683E}"/>
              </a:ext>
            </a:extLst>
          </p:cNvPr>
          <p:cNvSpPr/>
          <p:nvPr/>
        </p:nvSpPr>
        <p:spPr>
          <a:xfrm>
            <a:off x="8128301" y="2167539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A3B9DB44-6186-174E-AE1C-57104008A880}"/>
              </a:ext>
            </a:extLst>
          </p:cNvPr>
          <p:cNvSpPr/>
          <p:nvPr/>
        </p:nvSpPr>
        <p:spPr>
          <a:xfrm>
            <a:off x="10068613" y="2150806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F8B94690-C0EA-1A40-BE95-8211944CDB01}"/>
              </a:ext>
            </a:extLst>
          </p:cNvPr>
          <p:cNvSpPr/>
          <p:nvPr/>
        </p:nvSpPr>
        <p:spPr>
          <a:xfrm rot="5400000">
            <a:off x="11064561" y="2956728"/>
            <a:ext cx="472538" cy="32152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1432C6B0-790C-5C44-A1E0-2424938A2733}"/>
              </a:ext>
            </a:extLst>
          </p:cNvPr>
          <p:cNvSpPr/>
          <p:nvPr/>
        </p:nvSpPr>
        <p:spPr>
          <a:xfrm rot="5400000">
            <a:off x="11071995" y="4510228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4959E30A-983D-4C42-97EA-BE64AB9A7747}"/>
              </a:ext>
            </a:extLst>
          </p:cNvPr>
          <p:cNvSpPr/>
          <p:nvPr/>
        </p:nvSpPr>
        <p:spPr>
          <a:xfrm rot="10800000">
            <a:off x="10054677" y="5288953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07FAAE30-166D-DA41-95EE-FCB391EDEBB2}"/>
              </a:ext>
            </a:extLst>
          </p:cNvPr>
          <p:cNvSpPr/>
          <p:nvPr/>
        </p:nvSpPr>
        <p:spPr>
          <a:xfrm rot="10800000">
            <a:off x="8140845" y="5288952"/>
            <a:ext cx="389366" cy="39122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470A17D1-484C-3F40-AAF8-29B8DC193A78}"/>
              </a:ext>
            </a:extLst>
          </p:cNvPr>
          <p:cNvSpPr/>
          <p:nvPr/>
        </p:nvSpPr>
        <p:spPr>
          <a:xfrm rot="10800000">
            <a:off x="6016542" y="5293603"/>
            <a:ext cx="577079" cy="391222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ight Arrow 42">
            <a:extLst>
              <a:ext uri="{FF2B5EF4-FFF2-40B4-BE49-F238E27FC236}">
                <a16:creationId xmlns:a16="http://schemas.microsoft.com/office/drawing/2014/main" id="{57E6FFED-7080-9C47-80A3-1180159355CB}"/>
              </a:ext>
            </a:extLst>
          </p:cNvPr>
          <p:cNvSpPr/>
          <p:nvPr/>
        </p:nvSpPr>
        <p:spPr>
          <a:xfrm rot="10800000">
            <a:off x="3935914" y="5288953"/>
            <a:ext cx="524101" cy="39122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walkthrough</a:t>
            </a:r>
          </a:p>
        </p:txBody>
      </p:sp>
      <p:sp>
        <p:nvSpPr>
          <p:cNvPr id="4" name="7-Point Star 3">
            <a:extLst>
              <a:ext uri="{FF2B5EF4-FFF2-40B4-BE49-F238E27FC236}">
                <a16:creationId xmlns:a16="http://schemas.microsoft.com/office/drawing/2014/main" id="{6EC3B187-3031-D745-B37C-E0976843A77B}"/>
              </a:ext>
            </a:extLst>
          </p:cNvPr>
          <p:cNvSpPr/>
          <p:nvPr/>
        </p:nvSpPr>
        <p:spPr>
          <a:xfrm>
            <a:off x="4171950" y="2700338"/>
            <a:ext cx="3968895" cy="2202968"/>
          </a:xfrm>
          <a:prstGeom prst="star7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After the break!</a:t>
            </a:r>
          </a:p>
        </p:txBody>
      </p:sp>
    </p:spTree>
    <p:extLst>
      <p:ext uri="{BB962C8B-B14F-4D97-AF65-F5344CB8AC3E}">
        <p14:creationId xmlns:p14="http://schemas.microsoft.com/office/powerpoint/2010/main" val="416658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A4FB3-1631-9F4F-9E30-F72882658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Have you heard of COMPAS?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F9D8AA-1A90-6648-82AD-5608FC996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8"/>
            <a:ext cx="12192000" cy="41549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2FB5B5-2129-6F45-ABCC-8CF5A7B8E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7548" y="1027906"/>
            <a:ext cx="4811101" cy="498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05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F6A0F-72C9-144A-9C1F-CA5F0CAF6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Responsive image">
            <a:extLst>
              <a:ext uri="{FF2B5EF4-FFF2-40B4-BE49-F238E27FC236}">
                <a16:creationId xmlns:a16="http://schemas.microsoft.com/office/drawing/2014/main" id="{9A97075C-79DE-5143-9CC4-2B71DA4D4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613"/>
            <a:ext cx="12192000" cy="594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8A0D54-98B5-254E-883E-29C5FD5EB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850" y="1695450"/>
            <a:ext cx="102743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6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395F2-ADCB-CA4A-AF4D-E433BFBB5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sample of their result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F3F524-886E-2546-89D5-20843F1F8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8" y="2200554"/>
            <a:ext cx="5472112" cy="30905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F64358-E8A3-9743-BAF6-D45C21DBE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747" y="2187926"/>
            <a:ext cx="5616575" cy="311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83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3F3D2-9E0E-7345-953C-A87CA98F2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rejoinder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83D59F-EA45-6D41-95BC-C2AC4B389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460" y="0"/>
            <a:ext cx="11183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9256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C729-C394-6448-BCD3-3169335B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A7BC0-AE04-BD4F-9BD5-EBF8CC1BB01F}"/>
              </a:ext>
            </a:extLst>
          </p:cNvPr>
          <p:cNvGrpSpPr/>
          <p:nvPr/>
        </p:nvGrpSpPr>
        <p:grpSpPr>
          <a:xfrm>
            <a:off x="4106468" y="559710"/>
            <a:ext cx="3979064" cy="5738579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269A04-B812-5D46-8646-5E4B8EC4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2B6C8-B94F-2244-A836-371B638B5110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</a:rPr>
                <a:t>?</a:t>
              </a:r>
              <a:endParaRPr lang="en-US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45262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C1936-A84B-5046-ABE3-3CD75FB65AEE}"/>
              </a:ext>
            </a:extLst>
          </p:cNvPr>
          <p:cNvSpPr/>
          <p:nvPr/>
        </p:nvSpPr>
        <p:spPr>
          <a:xfrm>
            <a:off x="6591290" y="1788400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mechanism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542AF9-D7B4-5141-8280-483A027BBD90}"/>
              </a:ext>
            </a:extLst>
          </p:cNvPr>
          <p:cNvSpPr/>
          <p:nvPr/>
        </p:nvSpPr>
        <p:spPr>
          <a:xfrm>
            <a:off x="8517667" y="1788400"/>
            <a:ext cx="1537010" cy="1092820"/>
          </a:xfrm>
          <a:prstGeom prst="rect">
            <a:avLst/>
          </a:prstGeom>
          <a:solidFill>
            <a:srgbClr val="385723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Which data to collect?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F7F9A0-C75E-C24B-B5BB-B7168422E39A}"/>
              </a:ext>
            </a:extLst>
          </p:cNvPr>
          <p:cNvSpPr/>
          <p:nvPr/>
        </p:nvSpPr>
        <p:spPr>
          <a:xfrm>
            <a:off x="10444043" y="1788400"/>
            <a:ext cx="1632727" cy="1092820"/>
          </a:xfrm>
          <a:prstGeom prst="rect">
            <a:avLst/>
          </a:prstGeom>
          <a:solidFill>
            <a:srgbClr val="385723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representation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F2F3AA-F583-6A48-92EF-D381D490B9C2}"/>
              </a:ext>
            </a:extLst>
          </p:cNvPr>
          <p:cNvSpPr/>
          <p:nvPr/>
        </p:nvSpPr>
        <p:spPr>
          <a:xfrm>
            <a:off x="10539760" y="3345853"/>
            <a:ext cx="1537010" cy="10928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Target class/model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F5C939B-8AE4-8848-8D06-F8288774D118}"/>
              </a:ext>
            </a:extLst>
          </p:cNvPr>
          <p:cNvSpPr/>
          <p:nvPr/>
        </p:nvSpPr>
        <p:spPr>
          <a:xfrm>
            <a:off x="10539760" y="4903306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Training data set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B06C8A6-AF67-EA47-AF74-486D456B44F8}"/>
              </a:ext>
            </a:extLst>
          </p:cNvPr>
          <p:cNvSpPr/>
          <p:nvPr/>
        </p:nvSpPr>
        <p:spPr>
          <a:xfrm>
            <a:off x="8517667" y="4903306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 training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76D8431-8CA5-414A-8D8A-F7B154DCE8C1}"/>
              </a:ext>
            </a:extLst>
          </p:cNvPr>
          <p:cNvSpPr/>
          <p:nvPr/>
        </p:nvSpPr>
        <p:spPr>
          <a:xfrm>
            <a:off x="6591290" y="4903306"/>
            <a:ext cx="1537010" cy="10928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Predict on test data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BC6D014-BCA0-6240-9B35-D699D5014FDD}"/>
              </a:ext>
            </a:extLst>
          </p:cNvPr>
          <p:cNvSpPr/>
          <p:nvPr/>
        </p:nvSpPr>
        <p:spPr>
          <a:xfrm>
            <a:off x="4472561" y="4903306"/>
            <a:ext cx="1537010" cy="1092820"/>
          </a:xfrm>
          <a:prstGeom prst="rect">
            <a:avLst/>
          </a:prstGeom>
          <a:solidFill>
            <a:srgbClr val="7F7F7F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Evaluate error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ACDCB89-A008-BF45-91F0-2DCD7C61E529}"/>
              </a:ext>
            </a:extLst>
          </p:cNvPr>
          <p:cNvSpPr/>
          <p:nvPr/>
        </p:nvSpPr>
        <p:spPr>
          <a:xfrm>
            <a:off x="2391935" y="4903306"/>
            <a:ext cx="1537010" cy="109282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Deploy!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206570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93BA45F-A03B-D74E-9736-428BCD97683E}"/>
              </a:ext>
            </a:extLst>
          </p:cNvPr>
          <p:cNvSpPr/>
          <p:nvPr/>
        </p:nvSpPr>
        <p:spPr>
          <a:xfrm>
            <a:off x="8128301" y="2167539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A3B9DB44-6186-174E-AE1C-57104008A880}"/>
              </a:ext>
            </a:extLst>
          </p:cNvPr>
          <p:cNvSpPr/>
          <p:nvPr/>
        </p:nvSpPr>
        <p:spPr>
          <a:xfrm>
            <a:off x="10068613" y="2150806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F8B94690-C0EA-1A40-BE95-8211944CDB01}"/>
              </a:ext>
            </a:extLst>
          </p:cNvPr>
          <p:cNvSpPr/>
          <p:nvPr/>
        </p:nvSpPr>
        <p:spPr>
          <a:xfrm rot="5400000">
            <a:off x="11064561" y="2956728"/>
            <a:ext cx="472538" cy="32152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1432C6B0-790C-5C44-A1E0-2424938A2733}"/>
              </a:ext>
            </a:extLst>
          </p:cNvPr>
          <p:cNvSpPr/>
          <p:nvPr/>
        </p:nvSpPr>
        <p:spPr>
          <a:xfrm rot="5400000">
            <a:off x="11071995" y="4510228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4959E30A-983D-4C42-97EA-BE64AB9A7747}"/>
              </a:ext>
            </a:extLst>
          </p:cNvPr>
          <p:cNvSpPr/>
          <p:nvPr/>
        </p:nvSpPr>
        <p:spPr>
          <a:xfrm rot="10800000">
            <a:off x="10054677" y="5288953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07FAAE30-166D-DA41-95EE-FCB391EDEBB2}"/>
              </a:ext>
            </a:extLst>
          </p:cNvPr>
          <p:cNvSpPr/>
          <p:nvPr/>
        </p:nvSpPr>
        <p:spPr>
          <a:xfrm rot="10800000">
            <a:off x="8140845" y="5288952"/>
            <a:ext cx="389366" cy="39122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470A17D1-484C-3F40-AAF8-29B8DC193A78}"/>
              </a:ext>
            </a:extLst>
          </p:cNvPr>
          <p:cNvSpPr/>
          <p:nvPr/>
        </p:nvSpPr>
        <p:spPr>
          <a:xfrm rot="10800000">
            <a:off x="6016542" y="5293603"/>
            <a:ext cx="577079" cy="391222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ight Arrow 42">
            <a:extLst>
              <a:ext uri="{FF2B5EF4-FFF2-40B4-BE49-F238E27FC236}">
                <a16:creationId xmlns:a16="http://schemas.microsoft.com/office/drawing/2014/main" id="{57E6FFED-7080-9C47-80A3-1180159355CB}"/>
              </a:ext>
            </a:extLst>
          </p:cNvPr>
          <p:cNvSpPr/>
          <p:nvPr/>
        </p:nvSpPr>
        <p:spPr>
          <a:xfrm rot="10800000">
            <a:off x="3935914" y="5288953"/>
            <a:ext cx="524101" cy="39122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walkthrough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854750-B135-C941-9772-D515E1DCB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81578"/>
            <a:ext cx="12192000" cy="1613647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262937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world goal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854750-B135-C941-9772-D515E1DCB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71" y="3279302"/>
            <a:ext cx="12192000" cy="1613647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DCAC54-9733-E84F-A15B-2D0A3E6AF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888" y="1573120"/>
            <a:ext cx="2832100" cy="1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6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world mechanism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854750-B135-C941-9772-D515E1DCB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58" y="5031166"/>
            <a:ext cx="12192000" cy="1613647"/>
          </a:xfrm>
          <a:prstGeom prst="rect">
            <a:avLst/>
          </a:prstGeom>
          <a:ln w="57150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86B51F-945E-4141-95D3-2E3EFF53B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7" y="3143133"/>
            <a:ext cx="12192000" cy="152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79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60553-7ADE-F941-8BFB-AD3065554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who is right?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7AF89A-261E-AA41-A5DA-CC25E3B9E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" y="1816090"/>
            <a:ext cx="5247640" cy="2970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3B06A2-FEBC-DD42-A850-8C8BC7A061EA}"/>
              </a:ext>
            </a:extLst>
          </p:cNvPr>
          <p:cNvSpPr txBox="1"/>
          <p:nvPr/>
        </p:nvSpPr>
        <p:spPr>
          <a:xfrm>
            <a:off x="1036320" y="5166360"/>
            <a:ext cx="4118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“Algorithms can be biased”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AF96BE-2368-1D4B-9709-802091A3A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554787"/>
            <a:ext cx="5087405" cy="46358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F4A238-607E-874B-AC0F-2882036ED0E3}"/>
              </a:ext>
            </a:extLst>
          </p:cNvPr>
          <p:cNvSpPr txBox="1"/>
          <p:nvPr/>
        </p:nvSpPr>
        <p:spPr>
          <a:xfrm>
            <a:off x="6858000" y="5427970"/>
            <a:ext cx="47685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”Algorithms are based on math </a:t>
            </a:r>
          </a:p>
          <a:p>
            <a:r>
              <a:rPr lang="en-US" sz="2800" dirty="0"/>
              <a:t>and  hence cannot be biased"</a:t>
            </a:r>
          </a:p>
        </p:txBody>
      </p:sp>
      <p:sp>
        <p:nvSpPr>
          <p:cNvPr id="3" name="7-Point Star 2">
            <a:extLst>
              <a:ext uri="{FF2B5EF4-FFF2-40B4-BE49-F238E27FC236}">
                <a16:creationId xmlns:a16="http://schemas.microsoft.com/office/drawing/2014/main" id="{866BB038-B0D9-C146-8E5F-9DF84C2AA579}"/>
              </a:ext>
            </a:extLst>
          </p:cNvPr>
          <p:cNvSpPr/>
          <p:nvPr/>
        </p:nvSpPr>
        <p:spPr>
          <a:xfrm>
            <a:off x="4907280" y="1996440"/>
            <a:ext cx="4922520" cy="2790189"/>
          </a:xfrm>
          <a:prstGeom prst="star7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Depends on what you mean by “algorithm</a:t>
            </a:r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3103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problem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854750-B135-C941-9772-D515E1DCB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23715"/>
            <a:ext cx="12192000" cy="1613647"/>
          </a:xfrm>
          <a:prstGeom prst="rect">
            <a:avLst/>
          </a:prstGeom>
          <a:ln w="57150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741587-FB69-114B-9C0F-839F735E5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1" y="2847709"/>
            <a:ext cx="12192000" cy="2325826"/>
          </a:xfrm>
          <a:prstGeom prst="rect">
            <a:avLst/>
          </a:prstGeom>
        </p:spPr>
      </p:pic>
      <p:sp>
        <p:nvSpPr>
          <p:cNvPr id="5" name="7-Point Star 4">
            <a:extLst>
              <a:ext uri="{FF2B5EF4-FFF2-40B4-BE49-F238E27FC236}">
                <a16:creationId xmlns:a16="http://schemas.microsoft.com/office/drawing/2014/main" id="{EC394FD5-DC35-7A4D-805C-66E7E94BB6F6}"/>
              </a:ext>
            </a:extLst>
          </p:cNvPr>
          <p:cNvSpPr/>
          <p:nvPr/>
        </p:nvSpPr>
        <p:spPr>
          <a:xfrm>
            <a:off x="7586663" y="416402"/>
            <a:ext cx="3128962" cy="2289157"/>
          </a:xfrm>
          <a:prstGeom prst="star7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Target variable might not be obvious in other scenarios!</a:t>
            </a:r>
          </a:p>
        </p:txBody>
      </p:sp>
    </p:spTree>
    <p:extLst>
      <p:ext uri="{BB962C8B-B14F-4D97-AF65-F5344CB8AC3E}">
        <p14:creationId xmlns:p14="http://schemas.microsoft.com/office/powerpoint/2010/main" val="96727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C729-C394-6448-BCD3-3169335B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A7BC0-AE04-BD4F-9BD5-EBF8CC1BB01F}"/>
              </a:ext>
            </a:extLst>
          </p:cNvPr>
          <p:cNvGrpSpPr/>
          <p:nvPr/>
        </p:nvGrpSpPr>
        <p:grpSpPr>
          <a:xfrm>
            <a:off x="4106468" y="559710"/>
            <a:ext cx="3979064" cy="5738579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269A04-B812-5D46-8646-5E4B8EC4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2B6C8-B94F-2244-A836-371B638B5110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</a:rPr>
                <a:t>?</a:t>
              </a:r>
              <a:endParaRPr lang="en-US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7289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C2304664-2A24-3140-8A8F-D754B4953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Knuth’s Definition of an </a:t>
            </a:r>
            <a:r>
              <a:rPr lang="en-US" altLang="en-US" i="1" dirty="0">
                <a:ea typeface="ＭＳ Ｐゴシック" panose="020B0600070205080204" pitchFamily="34" charset="-128"/>
              </a:rPr>
              <a:t>algorithm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7890" name="TextBox 2">
            <a:extLst>
              <a:ext uri="{FF2B5EF4-FFF2-40B4-BE49-F238E27FC236}">
                <a16:creationId xmlns:a16="http://schemas.microsoft.com/office/drawing/2014/main" id="{D60297B3-1797-C84B-85E7-0E7F55EAB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9518" y="1627251"/>
            <a:ext cx="6868419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/>
              <a:t>An algorithm is a finite, definitive, effective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/>
              <a:t>procedure with some input and some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/>
              <a:t>output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44D0B0D-EB98-B94E-AA2D-90395E24B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104579"/>
            <a:ext cx="3632200" cy="3341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491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AFEF15A3-DC60-FD4F-A593-8BBF1DAD8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Main Steps in Traditional Algorithm Design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A06867-E857-8A4F-92E1-DF9B7E387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2425" y="1449388"/>
            <a:ext cx="3168650" cy="70485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lt1"/>
                </a:solidFill>
              </a:rPr>
              <a:t>Problem Statement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47922B-D251-F148-8FF3-FDE994C2F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2425" y="3854450"/>
            <a:ext cx="3168650" cy="70485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lt1"/>
                </a:solidFill>
              </a:rPr>
              <a:t>Algorithm</a:t>
            </a: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D56056FC-0F82-CF45-91F9-49C927C52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0375" y="3387726"/>
            <a:ext cx="381000" cy="466725"/>
          </a:xfrm>
          <a:prstGeom prst="downArrow">
            <a:avLst>
              <a:gd name="adj1" fmla="val 50000"/>
              <a:gd name="adj2" fmla="val 49998"/>
            </a:avLst>
          </a:prstGeom>
          <a:solidFill>
            <a:srgbClr val="C0504D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4037" name="TextBox 11">
            <a:extLst>
              <a:ext uri="{FF2B5EF4-FFF2-40B4-BE49-F238E27FC236}">
                <a16:creationId xmlns:a16="http://schemas.microsoft.com/office/drawing/2014/main" id="{0B82AC75-EEB0-D847-876E-54C2BD7F5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6989" y="1617663"/>
            <a:ext cx="20246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Real world problem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5CAD76-3858-CB48-849D-01B9630666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2425" y="2681289"/>
            <a:ext cx="3168650" cy="706437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lt1"/>
                </a:solidFill>
              </a:rPr>
              <a:t>Problem Definition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BC726A50-2BA5-C14D-99E3-6C0CE76F8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9263" y="2154238"/>
            <a:ext cx="379412" cy="527050"/>
          </a:xfrm>
          <a:prstGeom prst="downArrow">
            <a:avLst>
              <a:gd name="adj1" fmla="val 50000"/>
              <a:gd name="adj2" fmla="val 50002"/>
            </a:avLst>
          </a:prstGeom>
          <a:solidFill>
            <a:srgbClr val="C0504D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6F4D13-4316-D846-826D-04139BAEB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6988" y="2865438"/>
            <a:ext cx="25523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Precise mathematical def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17562F-7FB5-2442-A63D-0455A66AE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2425" y="4989513"/>
            <a:ext cx="3168650" cy="70485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ja-JP" altLang="en-US" sz="1800">
                <a:solidFill>
                  <a:srgbClr val="FFFFFF"/>
                </a:solidFill>
                <a:latin typeface="Calibri" panose="020F0502020204030204" pitchFamily="34" charset="0"/>
              </a:rPr>
              <a:t>“</a:t>
            </a:r>
            <a:r>
              <a:rPr lang="en-US" altLang="ja-JP" sz="1800">
                <a:solidFill>
                  <a:srgbClr val="FFFFFF"/>
                </a:solidFill>
                <a:latin typeface="Calibri" panose="020F0502020204030204" pitchFamily="34" charset="0"/>
              </a:rPr>
              <a:t>Implementation</a:t>
            </a:r>
            <a:r>
              <a:rPr lang="ja-JP" altLang="en-US" sz="1800">
                <a:solidFill>
                  <a:srgbClr val="FFFFFF"/>
                </a:solidFill>
                <a:latin typeface="Calibri" panose="020F0502020204030204" pitchFamily="34" charset="0"/>
              </a:rPr>
              <a:t>”</a:t>
            </a:r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C2140A1A-1A7C-5346-AACD-ACE1B318C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0375" y="4559301"/>
            <a:ext cx="381000" cy="430213"/>
          </a:xfrm>
          <a:prstGeom prst="downArrow">
            <a:avLst>
              <a:gd name="adj1" fmla="val 50000"/>
              <a:gd name="adj2" fmla="val 50002"/>
            </a:avLst>
          </a:prstGeom>
          <a:solidFill>
            <a:srgbClr val="C0504D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D64354-BC37-5A46-94AF-D11A1BDFCD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1164" y="5178425"/>
            <a:ext cx="16370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Data Structures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EC7D22-56EA-1743-9FE4-F125A6CD1A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2425" y="6065838"/>
            <a:ext cx="3168650" cy="70485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lt1"/>
                </a:solidFill>
              </a:rPr>
              <a:t>Analysis</a:t>
            </a: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960C1BB3-97AE-5546-8457-7CC0E4497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0375" y="5694364"/>
            <a:ext cx="381000" cy="37147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504D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305CCA-245D-8247-80C8-F4B0249FA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4626" y="6264275"/>
            <a:ext cx="22350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Correctness/Run time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BF21659-6E54-FF45-BA5B-38F83E307387}"/>
              </a:ext>
            </a:extLst>
          </p:cNvPr>
          <p:cNvCxnSpPr/>
          <p:nvPr/>
        </p:nvCxnSpPr>
        <p:spPr>
          <a:xfrm>
            <a:off x="716280" y="3540126"/>
            <a:ext cx="10850880" cy="41274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043F140-68CC-664A-AF46-5C765747E9AE}"/>
              </a:ext>
            </a:extLst>
          </p:cNvPr>
          <p:cNvSpPr txBox="1"/>
          <p:nvPr/>
        </p:nvSpPr>
        <p:spPr>
          <a:xfrm>
            <a:off x="609600" y="1986995"/>
            <a:ext cx="32971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Problem definition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E7A7A2-78B3-1148-BE7E-2F69A956A4F4}"/>
              </a:ext>
            </a:extLst>
          </p:cNvPr>
          <p:cNvSpPr txBox="1"/>
          <p:nvPr/>
        </p:nvSpPr>
        <p:spPr>
          <a:xfrm>
            <a:off x="609600" y="4815840"/>
            <a:ext cx="3022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Algorithm design</a:t>
            </a:r>
          </a:p>
        </p:txBody>
      </p:sp>
    </p:spTree>
    <p:extLst>
      <p:ext uri="{BB962C8B-B14F-4D97-AF65-F5344CB8AC3E}">
        <p14:creationId xmlns:p14="http://schemas.microsoft.com/office/powerpoint/2010/main" val="358089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B8BA1-49A9-144D-B0E5-4CEAB4560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main points about traditional algorithms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98425B-8534-9A46-B59D-FCFC51441549}"/>
              </a:ext>
            </a:extLst>
          </p:cNvPr>
          <p:cNvSpPr txBox="1"/>
          <p:nvPr/>
        </p:nvSpPr>
        <p:spPr>
          <a:xfrm>
            <a:off x="1082040" y="1920240"/>
            <a:ext cx="74093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Problem  is defined BEFORE algorithm is designed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E6A358-FB89-2547-AB54-261FABB83C3D}"/>
              </a:ext>
            </a:extLst>
          </p:cNvPr>
          <p:cNvSpPr txBox="1"/>
          <p:nvPr/>
        </p:nvSpPr>
        <p:spPr>
          <a:xfrm>
            <a:off x="1082040" y="3307080"/>
            <a:ext cx="6645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Can prove algorithm is correct for ALL inputs</a:t>
            </a:r>
          </a:p>
        </p:txBody>
      </p:sp>
      <p:sp>
        <p:nvSpPr>
          <p:cNvPr id="5" name="Up Arrow 4">
            <a:extLst>
              <a:ext uri="{FF2B5EF4-FFF2-40B4-BE49-F238E27FC236}">
                <a16:creationId xmlns:a16="http://schemas.microsoft.com/office/drawing/2014/main" id="{5121CBED-2122-B441-998C-B51EB5E92AA1}"/>
              </a:ext>
            </a:extLst>
          </p:cNvPr>
          <p:cNvSpPr/>
          <p:nvPr/>
        </p:nvSpPr>
        <p:spPr>
          <a:xfrm rot="17141210">
            <a:off x="3339463" y="1406574"/>
            <a:ext cx="469520" cy="2998351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loud Callout 5">
            <a:extLst>
              <a:ext uri="{FF2B5EF4-FFF2-40B4-BE49-F238E27FC236}">
                <a16:creationId xmlns:a16="http://schemas.microsoft.com/office/drawing/2014/main" id="{6444C000-A361-7249-AACF-FC207BEDF148}"/>
              </a:ext>
            </a:extLst>
          </p:cNvPr>
          <p:cNvSpPr/>
          <p:nvPr/>
        </p:nvSpPr>
        <p:spPr>
          <a:xfrm>
            <a:off x="1905000" y="4221480"/>
            <a:ext cx="7924800" cy="1584960"/>
          </a:xfrm>
          <a:prstGeom prst="cloudCallout">
            <a:avLst>
              <a:gd name="adj1" fmla="val -26987"/>
              <a:gd name="adj2" fmla="val -759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One </a:t>
            </a:r>
            <a:r>
              <a:rPr lang="en-US" sz="2400" i="1" dirty="0"/>
              <a:t>could </a:t>
            </a:r>
            <a:r>
              <a:rPr lang="en-US" sz="2400" dirty="0"/>
              <a:t> consider such algorithms not biased</a:t>
            </a:r>
          </a:p>
        </p:txBody>
      </p:sp>
      <p:sp>
        <p:nvSpPr>
          <p:cNvPr id="7" name="Cloud Callout 6">
            <a:extLst>
              <a:ext uri="{FF2B5EF4-FFF2-40B4-BE49-F238E27FC236}">
                <a16:creationId xmlns:a16="http://schemas.microsoft.com/office/drawing/2014/main" id="{F922D9B6-3C23-2B45-8088-F9864E2AE8B9}"/>
              </a:ext>
            </a:extLst>
          </p:cNvPr>
          <p:cNvSpPr/>
          <p:nvPr/>
        </p:nvSpPr>
        <p:spPr>
          <a:xfrm>
            <a:off x="8098971" y="1520042"/>
            <a:ext cx="3254829" cy="2310258"/>
          </a:xfrm>
          <a:prstGeom prst="cloudCallout">
            <a:avLst>
              <a:gd name="adj1" fmla="val -175144"/>
              <a:gd name="adj2" fmla="val 88715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Though really you would be wrong there as well since the problem statement itself could be biased...</a:t>
            </a:r>
          </a:p>
        </p:txBody>
      </p:sp>
    </p:spTree>
    <p:extLst>
      <p:ext uri="{BB962C8B-B14F-4D97-AF65-F5344CB8AC3E}">
        <p14:creationId xmlns:p14="http://schemas.microsoft.com/office/powerpoint/2010/main" val="243694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60553-7ADE-F941-8BFB-AD3065554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7AF89A-261E-AA41-A5DA-CC25E3B9E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" y="1816090"/>
            <a:ext cx="5247640" cy="2970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3B06A2-FEBC-DD42-A850-8C8BC7A061EA}"/>
              </a:ext>
            </a:extLst>
          </p:cNvPr>
          <p:cNvSpPr txBox="1"/>
          <p:nvPr/>
        </p:nvSpPr>
        <p:spPr>
          <a:xfrm>
            <a:off x="1036320" y="5166360"/>
            <a:ext cx="4118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“Algorithms can be biased”</a:t>
            </a:r>
          </a:p>
        </p:txBody>
      </p:sp>
      <p:sp>
        <p:nvSpPr>
          <p:cNvPr id="8" name="Cloud Callout 7">
            <a:extLst>
              <a:ext uri="{FF2B5EF4-FFF2-40B4-BE49-F238E27FC236}">
                <a16:creationId xmlns:a16="http://schemas.microsoft.com/office/drawing/2014/main" id="{87153A7E-E847-D54E-8F13-E6964B03C338}"/>
              </a:ext>
            </a:extLst>
          </p:cNvPr>
          <p:cNvSpPr/>
          <p:nvPr/>
        </p:nvSpPr>
        <p:spPr>
          <a:xfrm>
            <a:off x="7193280" y="1539240"/>
            <a:ext cx="4343400" cy="3505200"/>
          </a:xfrm>
          <a:prstGeom prst="cloudCallout">
            <a:avLst>
              <a:gd name="adj1" fmla="val -11359"/>
              <a:gd name="adj2" fmla="val 39891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Correct for modern algorithms</a:t>
            </a:r>
          </a:p>
        </p:txBody>
      </p:sp>
    </p:spTree>
    <p:extLst>
      <p:ext uri="{BB962C8B-B14F-4D97-AF65-F5344CB8AC3E}">
        <p14:creationId xmlns:p14="http://schemas.microsoft.com/office/powerpoint/2010/main" val="210888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3387</TotalTime>
  <Words>864</Words>
  <Application>Microsoft Macintosh PowerPoint</Application>
  <PresentationFormat>Widescreen</PresentationFormat>
  <Paragraphs>256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9" baseType="lpstr">
      <vt:lpstr>Arial</vt:lpstr>
      <vt:lpstr>Calibri</vt:lpstr>
      <vt:lpstr>Calibri Light</vt:lpstr>
      <vt:lpstr>Century Gothic</vt:lpstr>
      <vt:lpstr>EB Garamond</vt:lpstr>
      <vt:lpstr>Futura Medium</vt:lpstr>
      <vt:lpstr>Menlo</vt:lpstr>
      <vt:lpstr>Office Theme</vt:lpstr>
      <vt:lpstr>ML and Society</vt:lpstr>
      <vt:lpstr>Passcode: Tressie McMillan Cottom</vt:lpstr>
      <vt:lpstr>Sit with your team!</vt:lpstr>
      <vt:lpstr>PowerPoint Presentation</vt:lpstr>
      <vt:lpstr>So who is right?</vt:lpstr>
      <vt:lpstr>Knuth’s Definition of an algorithm</vt:lpstr>
      <vt:lpstr>Main Steps in Traditional Algorithm Design</vt:lpstr>
      <vt:lpstr>Two main points about traditional algorithms</vt:lpstr>
      <vt:lpstr>Today</vt:lpstr>
      <vt:lpstr>Cat vs. Dogs</vt:lpstr>
      <vt:lpstr>Warren and Billy</vt:lpstr>
      <vt:lpstr>How do you “define” a dog vs cat image?</vt:lpstr>
      <vt:lpstr>Google Images has “solved” this problem</vt:lpstr>
      <vt:lpstr>My result for Warren (Spring 20)</vt:lpstr>
      <vt:lpstr>My result for Warren (Spring 22)</vt:lpstr>
      <vt:lpstr>My result for Warren (Spring 23)</vt:lpstr>
      <vt:lpstr>My result for Billy (Spring 20+22)</vt:lpstr>
      <vt:lpstr>My result for Billy (Spring 23)</vt:lpstr>
      <vt:lpstr>So cats vs dogs problem solved?</vt:lpstr>
      <vt:lpstr>My result for modified Warren (Spring 20)</vt:lpstr>
      <vt:lpstr>My result for modified Warren (Spring 22)</vt:lpstr>
      <vt:lpstr>My result for modified Warren (Spring 23)</vt:lpstr>
      <vt:lpstr>My result for modified Billy  (Spring 20)</vt:lpstr>
      <vt:lpstr>My result for modified Billy (Spring 22)</vt:lpstr>
      <vt:lpstr>My result for modified Billy (Spring 23)</vt:lpstr>
      <vt:lpstr>How does Google Images work?</vt:lpstr>
      <vt:lpstr>When a new image comes in</vt:lpstr>
      <vt:lpstr>Couple of important points</vt:lpstr>
      <vt:lpstr>AOC is right!</vt:lpstr>
      <vt:lpstr>Modern Algorithm = Machine Learning (ML)</vt:lpstr>
      <vt:lpstr>The Machine Learning Pipeline</vt:lpstr>
      <vt:lpstr>Back to cats vs. dogs</vt:lpstr>
      <vt:lpstr>PowerPoint Presentation</vt:lpstr>
      <vt:lpstr>What is missing from this picture?</vt:lpstr>
      <vt:lpstr>A real view of the ML Pipeline</vt:lpstr>
      <vt:lpstr>PowerPoint Presentation</vt:lpstr>
      <vt:lpstr>What is missing?</vt:lpstr>
      <vt:lpstr>Not the only ML+society pipeline in town</vt:lpstr>
      <vt:lpstr>Not the only ML+society pipeline in town</vt:lpstr>
      <vt:lpstr>A walkthrough</vt:lpstr>
      <vt:lpstr>A walkthrough</vt:lpstr>
      <vt:lpstr>Have you heard of COMPAS?</vt:lpstr>
      <vt:lpstr>PowerPoint Presentation</vt:lpstr>
      <vt:lpstr>A sample of their result</vt:lpstr>
      <vt:lpstr>A rejoinder</vt:lpstr>
      <vt:lpstr>PowerPoint Presentation</vt:lpstr>
      <vt:lpstr>A walkthrough</vt:lpstr>
      <vt:lpstr>Real world goal</vt:lpstr>
      <vt:lpstr>Real world mechanism</vt:lpstr>
      <vt:lpstr>Learning problem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CSE 410</dc:title>
  <dc:creator>Microsoft Office User</dc:creator>
  <cp:lastModifiedBy>Atri Rudra</cp:lastModifiedBy>
  <cp:revision>27</cp:revision>
  <dcterms:created xsi:type="dcterms:W3CDTF">2020-01-30T00:44:00Z</dcterms:created>
  <dcterms:modified xsi:type="dcterms:W3CDTF">2023-02-15T16:43:37Z</dcterms:modified>
</cp:coreProperties>
</file>