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48" r:id="rId3"/>
    <p:sldId id="266" r:id="rId4"/>
    <p:sldId id="850" r:id="rId5"/>
    <p:sldId id="851" r:id="rId6"/>
    <p:sldId id="849" r:id="rId7"/>
    <p:sldId id="262" r:id="rId8"/>
    <p:sldId id="827" r:id="rId9"/>
    <p:sldId id="828" r:id="rId10"/>
    <p:sldId id="829" r:id="rId11"/>
    <p:sldId id="830" r:id="rId12"/>
    <p:sldId id="831" r:id="rId13"/>
    <p:sldId id="816" r:id="rId14"/>
    <p:sldId id="832" r:id="rId15"/>
    <p:sldId id="818" r:id="rId16"/>
    <p:sldId id="833" r:id="rId17"/>
    <p:sldId id="374" r:id="rId18"/>
    <p:sldId id="834" r:id="rId19"/>
    <p:sldId id="835" r:id="rId20"/>
    <p:sldId id="836" r:id="rId21"/>
    <p:sldId id="8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03"/>
    <p:restoredTop sz="94540"/>
  </p:normalViewPr>
  <p:slideViewPr>
    <p:cSldViewPr snapToGrid="0" snapToObjects="1">
      <p:cViewPr varScale="1">
        <p:scale>
          <a:sx n="104" d="100"/>
          <a:sy n="104" d="100"/>
        </p:scale>
        <p:origin x="6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20, 2023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95F2-ADCB-CA4A-AF4D-E433BFBB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of their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3F524-886E-2546-89D5-20843F1F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8" y="2200554"/>
            <a:ext cx="5472112" cy="3090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64358-E8A3-9743-BAF6-D45C21DB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47" y="2187926"/>
            <a:ext cx="5616575" cy="31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F3D2-9E0E-7345-953C-A87CA98F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rejoinder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3D59F-EA45-6D41-95BC-C2AC4B38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60" y="0"/>
            <a:ext cx="11183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52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2F3AA-F583-6A48-92EF-D381D490B9C2}"/>
              </a:ext>
            </a:extLst>
          </p:cNvPr>
          <p:cNvSpPr/>
          <p:nvPr/>
        </p:nvSpPr>
        <p:spPr>
          <a:xfrm>
            <a:off x="10539760" y="3345853"/>
            <a:ext cx="1537010" cy="1092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class/model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C939B-8AE4-8848-8D06-F8288774D118}"/>
              </a:ext>
            </a:extLst>
          </p:cNvPr>
          <p:cNvSpPr/>
          <p:nvPr/>
        </p:nvSpPr>
        <p:spPr>
          <a:xfrm>
            <a:off x="10539760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 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06C8A6-AF67-EA47-AF74-486D456B44F8}"/>
              </a:ext>
            </a:extLst>
          </p:cNvPr>
          <p:cNvSpPr/>
          <p:nvPr/>
        </p:nvSpPr>
        <p:spPr>
          <a:xfrm>
            <a:off x="8517667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6D8431-8CA5-414A-8D8A-F7B154DCE8C1}"/>
              </a:ext>
            </a:extLst>
          </p:cNvPr>
          <p:cNvSpPr/>
          <p:nvPr/>
        </p:nvSpPr>
        <p:spPr>
          <a:xfrm>
            <a:off x="6591290" y="4903306"/>
            <a:ext cx="1537010" cy="109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on test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C6D014-BCA0-6240-9B35-D699D5014FDD}"/>
              </a:ext>
            </a:extLst>
          </p:cNvPr>
          <p:cNvSpPr/>
          <p:nvPr/>
        </p:nvSpPr>
        <p:spPr>
          <a:xfrm>
            <a:off x="4472561" y="4903306"/>
            <a:ext cx="1537010" cy="109282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error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CDCB89-A008-BF45-91F0-2DCD7C61E529}"/>
              </a:ext>
            </a:extLst>
          </p:cNvPr>
          <p:cNvSpPr/>
          <p:nvPr/>
        </p:nvSpPr>
        <p:spPr>
          <a:xfrm>
            <a:off x="2391935" y="4903306"/>
            <a:ext cx="1537010" cy="10928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Deploy!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8B94690-C0EA-1A40-BE95-8211944CDB01}"/>
              </a:ext>
            </a:extLst>
          </p:cNvPr>
          <p:cNvSpPr/>
          <p:nvPr/>
        </p:nvSpPr>
        <p:spPr>
          <a:xfrm rot="5400000">
            <a:off x="11064561" y="2956728"/>
            <a:ext cx="472538" cy="321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432C6B0-790C-5C44-A1E0-2424938A2733}"/>
              </a:ext>
            </a:extLst>
          </p:cNvPr>
          <p:cNvSpPr/>
          <p:nvPr/>
        </p:nvSpPr>
        <p:spPr>
          <a:xfrm rot="5400000">
            <a:off x="11071995" y="4510228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959E30A-983D-4C42-97EA-BE64AB9A7747}"/>
              </a:ext>
            </a:extLst>
          </p:cNvPr>
          <p:cNvSpPr/>
          <p:nvPr/>
        </p:nvSpPr>
        <p:spPr>
          <a:xfrm rot="10800000">
            <a:off x="10054677" y="5288953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7FAAE30-166D-DA41-95EE-FCB391EDEBB2}"/>
              </a:ext>
            </a:extLst>
          </p:cNvPr>
          <p:cNvSpPr/>
          <p:nvPr/>
        </p:nvSpPr>
        <p:spPr>
          <a:xfrm rot="10800000">
            <a:off x="8140845" y="5288952"/>
            <a:ext cx="389366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470A17D1-484C-3F40-AAF8-29B8DC193A78}"/>
              </a:ext>
            </a:extLst>
          </p:cNvPr>
          <p:cNvSpPr/>
          <p:nvPr/>
        </p:nvSpPr>
        <p:spPr>
          <a:xfrm rot="10800000">
            <a:off x="6016542" y="5293603"/>
            <a:ext cx="577079" cy="39122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57E6FFED-7080-9C47-80A3-1180159355CB}"/>
              </a:ext>
            </a:extLst>
          </p:cNvPr>
          <p:cNvSpPr/>
          <p:nvPr/>
        </p:nvSpPr>
        <p:spPr>
          <a:xfrm rot="10800000">
            <a:off x="3935914" y="5288953"/>
            <a:ext cx="524101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walkthrough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4750-B135-C941-9772-D515E1DC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578"/>
            <a:ext cx="12192000" cy="161364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29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goal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4750-B135-C941-9772-D515E1DC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1" y="3279302"/>
            <a:ext cx="12192000" cy="161364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CAC54-9733-E84F-A15B-2D0A3E6A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888" y="1573120"/>
            <a:ext cx="2832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mechanism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4750-B135-C941-9772-D515E1DC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8" y="5031166"/>
            <a:ext cx="12192000" cy="1613647"/>
          </a:xfrm>
          <a:prstGeom prst="rect">
            <a:avLst/>
          </a:prstGeom>
          <a:ln w="5715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86B51F-945E-4141-95D3-2E3EFF53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7" y="3143133"/>
            <a:ext cx="12192000" cy="15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4750-B135-C941-9772-D515E1DC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715"/>
            <a:ext cx="12192000" cy="1613647"/>
          </a:xfrm>
          <a:prstGeom prst="rect">
            <a:avLst/>
          </a:prstGeom>
          <a:ln w="5715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41587-FB69-114B-9C0F-839F735E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1" y="2847709"/>
            <a:ext cx="12192000" cy="2325826"/>
          </a:xfrm>
          <a:prstGeom prst="rect">
            <a:avLst/>
          </a:prstGeom>
        </p:spPr>
      </p:pic>
      <p:sp>
        <p:nvSpPr>
          <p:cNvPr id="5" name="7-Point Star 4">
            <a:extLst>
              <a:ext uri="{FF2B5EF4-FFF2-40B4-BE49-F238E27FC236}">
                <a16:creationId xmlns:a16="http://schemas.microsoft.com/office/drawing/2014/main" id="{EC394FD5-DC35-7A4D-805C-66E7E94BB6F6}"/>
              </a:ext>
            </a:extLst>
          </p:cNvPr>
          <p:cNvSpPr/>
          <p:nvPr/>
        </p:nvSpPr>
        <p:spPr>
          <a:xfrm>
            <a:off x="7586663" y="416402"/>
            <a:ext cx="3128962" cy="228915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variable might not be obvious in other scenarios!</a:t>
            </a:r>
          </a:p>
        </p:txBody>
      </p:sp>
    </p:spTree>
    <p:extLst>
      <p:ext uri="{BB962C8B-B14F-4D97-AF65-F5344CB8AC3E}">
        <p14:creationId xmlns:p14="http://schemas.microsoft.com/office/powerpoint/2010/main" val="9672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28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4750-B135-C941-9772-D515E1DC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1" y="5093796"/>
            <a:ext cx="12192000" cy="1613647"/>
          </a:xfrm>
          <a:prstGeom prst="rect">
            <a:avLst/>
          </a:prstGeom>
          <a:ln w="5715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9ACB0-CA79-1E47-A72C-152A6D9C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4906"/>
            <a:ext cx="1219200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data to collect?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48F2B-09E4-304D-83E8-8A775C4B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6144"/>
            <a:ext cx="12192000" cy="1541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27245-F2CE-6645-BC66-27343988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1674"/>
            <a:ext cx="12192000" cy="13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2DD4-4834-84FC-E6E7-C4E39D29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Passcode: </a:t>
            </a:r>
            <a:r>
              <a:rPr lang="en-US" b="1" dirty="0">
                <a:solidFill>
                  <a:srgbClr val="FF0000"/>
                </a:solidFill>
              </a:rPr>
              <a:t>Kate Crawford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569D6-6A1C-CD91-6CDE-9FEE11C75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04" y="1304818"/>
            <a:ext cx="7772400" cy="54406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C2E0E2B-E6A1-C4B9-D527-E1EA23EF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0" y="2630381"/>
            <a:ext cx="4008634" cy="34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8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FB540-81A8-8B40-B435-9FF8AC9C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7670"/>
            <a:ext cx="12192000" cy="11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82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10B4-0E1A-4942-46D9-1EF1CC93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24897"/>
            <a:ext cx="9291215" cy="1049235"/>
          </a:xfrm>
        </p:spPr>
        <p:txBody>
          <a:bodyPr/>
          <a:lstStyle/>
          <a:p>
            <a:r>
              <a:rPr lang="en-US" dirty="0"/>
              <a:t>Sit with your team!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10806D-6F31-6767-9ADD-DE6E0A070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024765"/>
              </p:ext>
            </p:extLst>
          </p:nvPr>
        </p:nvGraphicFramePr>
        <p:xfrm>
          <a:off x="1184337" y="1427972"/>
          <a:ext cx="9557270" cy="3901220"/>
        </p:xfrm>
        <a:graphic>
          <a:graphicData uri="http://schemas.openxmlformats.org/drawingml/2006/table">
            <a:tbl>
              <a:tblPr/>
              <a:tblGrid>
                <a:gridCol w="1603569">
                  <a:extLst>
                    <a:ext uri="{9D8B030D-6E8A-4147-A177-3AD203B41FA5}">
                      <a16:colId xmlns:a16="http://schemas.microsoft.com/office/drawing/2014/main" val="2201818734"/>
                    </a:ext>
                  </a:extLst>
                </a:gridCol>
                <a:gridCol w="1603569">
                  <a:extLst>
                    <a:ext uri="{9D8B030D-6E8A-4147-A177-3AD203B41FA5}">
                      <a16:colId xmlns:a16="http://schemas.microsoft.com/office/drawing/2014/main" val="1774910884"/>
                    </a:ext>
                  </a:extLst>
                </a:gridCol>
                <a:gridCol w="1603569">
                  <a:extLst>
                    <a:ext uri="{9D8B030D-6E8A-4147-A177-3AD203B41FA5}">
                      <a16:colId xmlns:a16="http://schemas.microsoft.com/office/drawing/2014/main" val="552733035"/>
                    </a:ext>
                  </a:extLst>
                </a:gridCol>
                <a:gridCol w="1603569">
                  <a:extLst>
                    <a:ext uri="{9D8B030D-6E8A-4147-A177-3AD203B41FA5}">
                      <a16:colId xmlns:a16="http://schemas.microsoft.com/office/drawing/2014/main" val="2494823000"/>
                    </a:ext>
                  </a:extLst>
                </a:gridCol>
                <a:gridCol w="1539425">
                  <a:extLst>
                    <a:ext uri="{9D8B030D-6E8A-4147-A177-3AD203B41FA5}">
                      <a16:colId xmlns:a16="http://schemas.microsoft.com/office/drawing/2014/main" val="3627802467"/>
                    </a:ext>
                  </a:extLst>
                </a:gridCol>
                <a:gridCol w="1603569">
                  <a:extLst>
                    <a:ext uri="{9D8B030D-6E8A-4147-A177-3AD203B41FA5}">
                      <a16:colId xmlns:a16="http://schemas.microsoft.com/office/drawing/2014/main" val="2709237828"/>
                    </a:ext>
                  </a:extLst>
                </a:gridCol>
              </a:tblGrid>
              <a:tr h="199767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1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Afzal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Cole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Navid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Tim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 dirty="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591808"/>
                  </a:ext>
                </a:extLst>
              </a:tr>
              <a:tr h="3751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2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  <a:latin typeface="EB Garamond" pitchFamily="2" charset="0"/>
                        </a:rPr>
                        <a:t>Aishwarya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Herman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Mads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Melvin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45134"/>
                  </a:ext>
                </a:extLst>
              </a:tr>
              <a:tr h="3751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3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Daphkar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Juliana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Ibtida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Monica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429915"/>
                  </a:ext>
                </a:extLst>
              </a:tr>
              <a:tr h="199767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4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Joe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Ken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Vedant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Zach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839"/>
                  </a:ext>
                </a:extLst>
              </a:tr>
              <a:tr h="3751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5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Chaitanya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Evan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Hitesh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Sushanth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244237"/>
                  </a:ext>
                </a:extLst>
              </a:tr>
              <a:tr h="3751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6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Hannah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Harinee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Gabriella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Suradhya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927577"/>
                  </a:ext>
                </a:extLst>
              </a:tr>
              <a:tr h="199767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7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Alex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Connor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Gopi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Shane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b="0">
                          <a:effectLst/>
                          <a:latin typeface="EB Garamond" pitchFamily="2" charset="0"/>
                        </a:rPr>
                        <a:t>Thanh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32252"/>
                  </a:ext>
                </a:extLst>
              </a:tr>
              <a:tr h="199767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8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Aditi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Connor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Jason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Mitali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122651"/>
                  </a:ext>
                </a:extLst>
              </a:tr>
              <a:tr h="3751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9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Botsalano</a:t>
                      </a:r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Niharika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Vedang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Yunmei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 dirty="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34224"/>
                  </a:ext>
                </a:extLst>
              </a:tr>
              <a:tr h="199767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Team 10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</a:rPr>
                        <a:t>Dhiraj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Frank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Kashyap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Michael</a:t>
                      </a: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 dirty="0">
                        <a:effectLst/>
                      </a:endParaRPr>
                    </a:p>
                  </a:txBody>
                  <a:tcPr marL="18271" marR="18271" marT="12181" marB="121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4609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A30329-82C4-5138-4BCE-53E0C7B92C69}"/>
              </a:ext>
            </a:extLst>
          </p:cNvPr>
          <p:cNvSpPr txBox="1"/>
          <p:nvPr/>
        </p:nvSpPr>
        <p:spPr>
          <a:xfrm>
            <a:off x="3319623" y="6212114"/>
            <a:ext cx="483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Rage students in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Green</a:t>
            </a:r>
            <a:r>
              <a:rPr lang="en-US" dirty="0"/>
              <a:t>. </a:t>
            </a:r>
            <a:r>
              <a:rPr lang="en-US" dirty="0" err="1"/>
              <a:t>ML+Soc</a:t>
            </a:r>
            <a:r>
              <a:rPr lang="en-US" dirty="0"/>
              <a:t> students in black</a:t>
            </a:r>
          </a:p>
        </p:txBody>
      </p:sp>
    </p:spTree>
    <p:extLst>
      <p:ext uri="{BB962C8B-B14F-4D97-AF65-F5344CB8AC3E}">
        <p14:creationId xmlns:p14="http://schemas.microsoft.com/office/powerpoint/2010/main" val="342801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9217BB-4790-CD44-E912-D49BB72C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meetings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03AF8-64CC-FEBA-C810-4A156295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02" y="1472823"/>
            <a:ext cx="9667604" cy="48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0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249A-EF25-CF4F-4B97-0F943F9A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393923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764616-3217-9C4E-3801-93CBCA10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algorithms racist?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FD4C7-2AC6-CCB1-A16B-46AC98F7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7" y="1358585"/>
            <a:ext cx="9060091" cy="50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2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2F3AA-F583-6A48-92EF-D381D490B9C2}"/>
              </a:ext>
            </a:extLst>
          </p:cNvPr>
          <p:cNvSpPr/>
          <p:nvPr/>
        </p:nvSpPr>
        <p:spPr>
          <a:xfrm>
            <a:off x="10539760" y="3345853"/>
            <a:ext cx="1537010" cy="1092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class/model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C939B-8AE4-8848-8D06-F8288774D118}"/>
              </a:ext>
            </a:extLst>
          </p:cNvPr>
          <p:cNvSpPr/>
          <p:nvPr/>
        </p:nvSpPr>
        <p:spPr>
          <a:xfrm>
            <a:off x="10539760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 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06C8A6-AF67-EA47-AF74-486D456B44F8}"/>
              </a:ext>
            </a:extLst>
          </p:cNvPr>
          <p:cNvSpPr/>
          <p:nvPr/>
        </p:nvSpPr>
        <p:spPr>
          <a:xfrm>
            <a:off x="8517667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6D8431-8CA5-414A-8D8A-F7B154DCE8C1}"/>
              </a:ext>
            </a:extLst>
          </p:cNvPr>
          <p:cNvSpPr/>
          <p:nvPr/>
        </p:nvSpPr>
        <p:spPr>
          <a:xfrm>
            <a:off x="6591290" y="4903306"/>
            <a:ext cx="1537010" cy="109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on test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C6D014-BCA0-6240-9B35-D699D5014FDD}"/>
              </a:ext>
            </a:extLst>
          </p:cNvPr>
          <p:cNvSpPr/>
          <p:nvPr/>
        </p:nvSpPr>
        <p:spPr>
          <a:xfrm>
            <a:off x="4472561" y="4903306"/>
            <a:ext cx="1537010" cy="109282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error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CDCB89-A008-BF45-91F0-2DCD7C61E529}"/>
              </a:ext>
            </a:extLst>
          </p:cNvPr>
          <p:cNvSpPr/>
          <p:nvPr/>
        </p:nvSpPr>
        <p:spPr>
          <a:xfrm>
            <a:off x="2391935" y="4903306"/>
            <a:ext cx="1537010" cy="10928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Deploy!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8B94690-C0EA-1A40-BE95-8211944CDB01}"/>
              </a:ext>
            </a:extLst>
          </p:cNvPr>
          <p:cNvSpPr/>
          <p:nvPr/>
        </p:nvSpPr>
        <p:spPr>
          <a:xfrm rot="5400000">
            <a:off x="11064561" y="2956728"/>
            <a:ext cx="472538" cy="321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432C6B0-790C-5C44-A1E0-2424938A2733}"/>
              </a:ext>
            </a:extLst>
          </p:cNvPr>
          <p:cNvSpPr/>
          <p:nvPr/>
        </p:nvSpPr>
        <p:spPr>
          <a:xfrm rot="5400000">
            <a:off x="11071995" y="4510228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959E30A-983D-4C42-97EA-BE64AB9A7747}"/>
              </a:ext>
            </a:extLst>
          </p:cNvPr>
          <p:cNvSpPr/>
          <p:nvPr/>
        </p:nvSpPr>
        <p:spPr>
          <a:xfrm rot="10800000">
            <a:off x="10054677" y="5288953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7FAAE30-166D-DA41-95EE-FCB391EDEBB2}"/>
              </a:ext>
            </a:extLst>
          </p:cNvPr>
          <p:cNvSpPr/>
          <p:nvPr/>
        </p:nvSpPr>
        <p:spPr>
          <a:xfrm rot="10800000">
            <a:off x="8140845" y="5288952"/>
            <a:ext cx="389366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470A17D1-484C-3F40-AAF8-29B8DC193A78}"/>
              </a:ext>
            </a:extLst>
          </p:cNvPr>
          <p:cNvSpPr/>
          <p:nvPr/>
        </p:nvSpPr>
        <p:spPr>
          <a:xfrm rot="10800000">
            <a:off x="6016542" y="5293603"/>
            <a:ext cx="577079" cy="39122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57E6FFED-7080-9C47-80A3-1180159355CB}"/>
              </a:ext>
            </a:extLst>
          </p:cNvPr>
          <p:cNvSpPr/>
          <p:nvPr/>
        </p:nvSpPr>
        <p:spPr>
          <a:xfrm rot="10800000">
            <a:off x="3935914" y="5288953"/>
            <a:ext cx="524101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6071E4-85D2-CA4B-BB76-ED42354E0DA4}"/>
              </a:ext>
            </a:extLst>
          </p:cNvPr>
          <p:cNvGrpSpPr/>
          <p:nvPr/>
        </p:nvGrpSpPr>
        <p:grpSpPr>
          <a:xfrm>
            <a:off x="245791" y="2859938"/>
            <a:ext cx="10302507" cy="2118697"/>
            <a:chOff x="245791" y="2859938"/>
            <a:chExt cx="10302507" cy="21186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17F9DA1-E01F-9942-819A-3379ECF7DB3E}"/>
                </a:ext>
              </a:extLst>
            </p:cNvPr>
            <p:cNvSpPr/>
            <p:nvPr/>
          </p:nvSpPr>
          <p:spPr>
            <a:xfrm>
              <a:off x="245791" y="3463400"/>
              <a:ext cx="9822822" cy="90092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Society</a:t>
              </a:r>
            </a:p>
          </p:txBody>
        </p:sp>
        <p:sp>
          <p:nvSpPr>
            <p:cNvPr id="2" name="Up-Down Arrow 1">
              <a:extLst>
                <a:ext uri="{FF2B5EF4-FFF2-40B4-BE49-F238E27FC236}">
                  <a16:creationId xmlns:a16="http://schemas.microsoft.com/office/drawing/2014/main" id="{3DD9D2A2-6CEB-374F-87CC-2B602634F94A}"/>
                </a:ext>
              </a:extLst>
            </p:cNvPr>
            <p:cNvSpPr/>
            <p:nvPr/>
          </p:nvSpPr>
          <p:spPr>
            <a:xfrm>
              <a:off x="914400" y="2875633"/>
              <a:ext cx="178420" cy="585449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-Down Arrow 43">
              <a:extLst>
                <a:ext uri="{FF2B5EF4-FFF2-40B4-BE49-F238E27FC236}">
                  <a16:creationId xmlns:a16="http://schemas.microsoft.com/office/drawing/2014/main" id="{7F551C16-CAEA-B54C-9F35-4E8E28FDCA3F}"/>
                </a:ext>
              </a:extLst>
            </p:cNvPr>
            <p:cNvSpPr/>
            <p:nvPr/>
          </p:nvSpPr>
          <p:spPr>
            <a:xfrm>
              <a:off x="2944374" y="2875632"/>
              <a:ext cx="178420" cy="585449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Up-Down Arrow 44">
              <a:extLst>
                <a:ext uri="{FF2B5EF4-FFF2-40B4-BE49-F238E27FC236}">
                  <a16:creationId xmlns:a16="http://schemas.microsoft.com/office/drawing/2014/main" id="{9318C0B6-D097-0E44-B8B4-F4D8D2DBFA63}"/>
                </a:ext>
              </a:extLst>
            </p:cNvPr>
            <p:cNvSpPr/>
            <p:nvPr/>
          </p:nvSpPr>
          <p:spPr>
            <a:xfrm>
              <a:off x="5113070" y="2883538"/>
              <a:ext cx="178420" cy="585449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Up-Down Arrow 45">
              <a:extLst>
                <a:ext uri="{FF2B5EF4-FFF2-40B4-BE49-F238E27FC236}">
                  <a16:creationId xmlns:a16="http://schemas.microsoft.com/office/drawing/2014/main" id="{EEAE5132-9C63-6D40-9BD8-874E75D39703}"/>
                </a:ext>
              </a:extLst>
            </p:cNvPr>
            <p:cNvSpPr/>
            <p:nvPr/>
          </p:nvSpPr>
          <p:spPr>
            <a:xfrm>
              <a:off x="7271995" y="2883537"/>
              <a:ext cx="178420" cy="585449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-Down Arrow 46">
              <a:extLst>
                <a:ext uri="{FF2B5EF4-FFF2-40B4-BE49-F238E27FC236}">
                  <a16:creationId xmlns:a16="http://schemas.microsoft.com/office/drawing/2014/main" id="{57A79D34-78A5-1B43-B443-54B9F95D1CAE}"/>
                </a:ext>
              </a:extLst>
            </p:cNvPr>
            <p:cNvSpPr/>
            <p:nvPr/>
          </p:nvSpPr>
          <p:spPr>
            <a:xfrm>
              <a:off x="9154811" y="2875631"/>
              <a:ext cx="178420" cy="585449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Up-Down Arrow 47">
              <a:extLst>
                <a:ext uri="{FF2B5EF4-FFF2-40B4-BE49-F238E27FC236}">
                  <a16:creationId xmlns:a16="http://schemas.microsoft.com/office/drawing/2014/main" id="{3A649DD2-A40C-D240-AE38-B16110A2250A}"/>
                </a:ext>
              </a:extLst>
            </p:cNvPr>
            <p:cNvSpPr/>
            <p:nvPr/>
          </p:nvSpPr>
          <p:spPr>
            <a:xfrm>
              <a:off x="9154811" y="4364329"/>
              <a:ext cx="155522" cy="53897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Up-Down Arrow 48">
              <a:extLst>
                <a:ext uri="{FF2B5EF4-FFF2-40B4-BE49-F238E27FC236}">
                  <a16:creationId xmlns:a16="http://schemas.microsoft.com/office/drawing/2014/main" id="{AFF797B7-A39B-5A41-B583-E01FA0AE604C}"/>
                </a:ext>
              </a:extLst>
            </p:cNvPr>
            <p:cNvSpPr/>
            <p:nvPr/>
          </p:nvSpPr>
          <p:spPr>
            <a:xfrm>
              <a:off x="7261547" y="4364329"/>
              <a:ext cx="155522" cy="53897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Up-Down Arrow 49">
              <a:extLst>
                <a:ext uri="{FF2B5EF4-FFF2-40B4-BE49-F238E27FC236}">
                  <a16:creationId xmlns:a16="http://schemas.microsoft.com/office/drawing/2014/main" id="{3C0CC4AE-1717-5B47-B302-46C6E0161630}"/>
                </a:ext>
              </a:extLst>
            </p:cNvPr>
            <p:cNvSpPr/>
            <p:nvPr/>
          </p:nvSpPr>
          <p:spPr>
            <a:xfrm>
              <a:off x="5135968" y="4364328"/>
              <a:ext cx="155522" cy="53897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Up-Down Arrow 50">
              <a:extLst>
                <a:ext uri="{FF2B5EF4-FFF2-40B4-BE49-F238E27FC236}">
                  <a16:creationId xmlns:a16="http://schemas.microsoft.com/office/drawing/2014/main" id="{06A7A9A6-8C03-394F-A3F9-CD2063CDB1F2}"/>
                </a:ext>
              </a:extLst>
            </p:cNvPr>
            <p:cNvSpPr/>
            <p:nvPr/>
          </p:nvSpPr>
          <p:spPr>
            <a:xfrm>
              <a:off x="2942500" y="4364328"/>
              <a:ext cx="155522" cy="53897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Up-Down Arrow 51">
              <a:extLst>
                <a:ext uri="{FF2B5EF4-FFF2-40B4-BE49-F238E27FC236}">
                  <a16:creationId xmlns:a16="http://schemas.microsoft.com/office/drawing/2014/main" id="{69980E49-12A2-A14C-BDA3-635298398021}"/>
                </a:ext>
              </a:extLst>
            </p:cNvPr>
            <p:cNvSpPr/>
            <p:nvPr/>
          </p:nvSpPr>
          <p:spPr>
            <a:xfrm rot="5400000">
              <a:off x="10201244" y="3710619"/>
              <a:ext cx="221570" cy="472539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Up-Down Arrow 52">
              <a:extLst>
                <a:ext uri="{FF2B5EF4-FFF2-40B4-BE49-F238E27FC236}">
                  <a16:creationId xmlns:a16="http://schemas.microsoft.com/office/drawing/2014/main" id="{68CF806F-13AD-FC4C-9EA5-1404E6194E6F}"/>
                </a:ext>
              </a:extLst>
            </p:cNvPr>
            <p:cNvSpPr/>
            <p:nvPr/>
          </p:nvSpPr>
          <p:spPr>
            <a:xfrm rot="2282344">
              <a:off x="10203565" y="2859938"/>
              <a:ext cx="158079" cy="680795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Up-Down Arrow 53">
              <a:extLst>
                <a:ext uri="{FF2B5EF4-FFF2-40B4-BE49-F238E27FC236}">
                  <a16:creationId xmlns:a16="http://schemas.microsoft.com/office/drawing/2014/main" id="{B96E92CF-625F-EB4D-B7BB-D3B84C3E0F63}"/>
                </a:ext>
              </a:extLst>
            </p:cNvPr>
            <p:cNvSpPr/>
            <p:nvPr/>
          </p:nvSpPr>
          <p:spPr>
            <a:xfrm rot="8320239">
              <a:off x="10176571" y="4297840"/>
              <a:ext cx="158079" cy="680795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</p:spTree>
    <p:extLst>
      <p:ext uri="{BB962C8B-B14F-4D97-AF65-F5344CB8AC3E}">
        <p14:creationId xmlns:p14="http://schemas.microsoft.com/office/powerpoint/2010/main" val="18477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4FB3-1631-9F4F-9E30-F7288265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9D8AA-1A90-6648-82AD-5608FC99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154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FB5B5-2129-6F45-ABCC-8CF5A7B8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548" y="1027906"/>
            <a:ext cx="4811101" cy="49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6A0F-72C9-144A-9C1F-CA5F0CAF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Responsive image">
            <a:extLst>
              <a:ext uri="{FF2B5EF4-FFF2-40B4-BE49-F238E27FC236}">
                <a16:creationId xmlns:a16="http://schemas.microsoft.com/office/drawing/2014/main" id="{9A97075C-79DE-5143-9CC4-2B71DA4D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3"/>
            <a:ext cx="1219200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8A0D54-98B5-254E-883E-29C5FD5E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1695450"/>
            <a:ext cx="10274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272</Words>
  <Application>Microsoft Macintosh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EB Garamond</vt:lpstr>
      <vt:lpstr>Office Theme</vt:lpstr>
      <vt:lpstr>ML and Society</vt:lpstr>
      <vt:lpstr>Passcode: Kate Crawford</vt:lpstr>
      <vt:lpstr>Sit with your team!</vt:lpstr>
      <vt:lpstr>Team meetings</vt:lpstr>
      <vt:lpstr>Break!</vt:lpstr>
      <vt:lpstr>Are algorithms racist?</vt:lpstr>
      <vt:lpstr>ML pipeline</vt:lpstr>
      <vt:lpstr>COMPAS</vt:lpstr>
      <vt:lpstr>PowerPoint Presentation</vt:lpstr>
      <vt:lpstr>A sample of their result</vt:lpstr>
      <vt:lpstr>A rejoinder</vt:lpstr>
      <vt:lpstr>PowerPoint Presentation</vt:lpstr>
      <vt:lpstr>A walkthrough</vt:lpstr>
      <vt:lpstr>Real world goal</vt:lpstr>
      <vt:lpstr>Real world mechanism</vt:lpstr>
      <vt:lpstr>Learning problem</vt:lpstr>
      <vt:lpstr>PowerPoint Presentation</vt:lpstr>
      <vt:lpstr>Data collection mechanism</vt:lpstr>
      <vt:lpstr>Which data to collect?</vt:lpstr>
      <vt:lpstr>Data representation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29</cp:revision>
  <dcterms:created xsi:type="dcterms:W3CDTF">2020-01-30T00:44:00Z</dcterms:created>
  <dcterms:modified xsi:type="dcterms:W3CDTF">2023-02-20T16:34:33Z</dcterms:modified>
</cp:coreProperties>
</file>