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848" r:id="rId3"/>
    <p:sldId id="266" r:id="rId4"/>
    <p:sldId id="262" r:id="rId5"/>
    <p:sldId id="827" r:id="rId6"/>
    <p:sldId id="816" r:id="rId7"/>
    <p:sldId id="832" r:id="rId8"/>
    <p:sldId id="818" r:id="rId9"/>
    <p:sldId id="833" r:id="rId10"/>
    <p:sldId id="834" r:id="rId11"/>
    <p:sldId id="374" r:id="rId12"/>
    <p:sldId id="835" r:id="rId13"/>
    <p:sldId id="836" r:id="rId14"/>
    <p:sldId id="837" r:id="rId15"/>
    <p:sldId id="838" r:id="rId16"/>
    <p:sldId id="839" r:id="rId17"/>
    <p:sldId id="840" r:id="rId18"/>
    <p:sldId id="841" r:id="rId19"/>
    <p:sldId id="842" r:id="rId20"/>
    <p:sldId id="843" r:id="rId21"/>
    <p:sldId id="844" r:id="rId22"/>
    <p:sldId id="845" r:id="rId23"/>
    <p:sldId id="846" r:id="rId24"/>
    <p:sldId id="847" r:id="rId25"/>
    <p:sldId id="386" r:id="rId26"/>
    <p:sldId id="392" r:id="rId27"/>
    <p:sldId id="393" r:id="rId28"/>
    <p:sldId id="401" r:id="rId29"/>
    <p:sldId id="409" r:id="rId30"/>
    <p:sldId id="402" r:id="rId31"/>
    <p:sldId id="404" r:id="rId32"/>
    <p:sldId id="408" r:id="rId33"/>
    <p:sldId id="395" r:id="rId34"/>
    <p:sldId id="856" r:id="rId35"/>
    <p:sldId id="400" r:id="rId36"/>
    <p:sldId id="403" r:id="rId37"/>
    <p:sldId id="407" r:id="rId38"/>
    <p:sldId id="41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4515"/>
    <p:restoredTop sz="94504"/>
  </p:normalViewPr>
  <p:slideViewPr>
    <p:cSldViewPr snapToGrid="0" snapToObjects="1">
      <p:cViewPr varScale="1">
        <p:scale>
          <a:sx n="85" d="100"/>
          <a:sy n="85" d="100"/>
        </p:scale>
        <p:origin x="176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05A83-D15F-8F4C-8E47-9495C75EBF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2B321C-D595-2D49-8628-3B970E1D5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FC1B-C7F9-6142-9AAD-B48DB70B9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36FD9-5430-F64C-B031-A96F185E4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D6F08-1BB0-5F46-9867-5B485B211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1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F5B72-2D93-FA44-A2D1-6DFE9F654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8912F9-2469-CB4E-BB1E-B938A6E59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E33F9-53E2-5647-B978-F6465D52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A52E0-2187-394B-9B1F-7C32179EF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A4D6B-3604-3540-85BA-D71520182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00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9F6377-904B-A944-8935-364B036791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43331E-8D9F-4A42-BB86-F3EBC8BE2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A580A-8769-C041-B6F8-FEF3F5E7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36666-6A70-944D-B6BA-D9839BE51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F3DAA-9773-7844-9625-D6C89438B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99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4A86C-1B9B-E146-B2E7-9DF2582B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EA492-B66E-DB46-8D67-08D3F6891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37658-5522-2940-9A6E-0252A70CB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0CC22-13FD-5247-A629-335777D19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13991-AF1F-1D49-9678-4C9ADB8B4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5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39F8E-9643-B64B-AD1F-99114DB7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D887E-1DAE-3644-8765-C2732A7B9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E976A-C311-AB4D-B5E8-AC284FF46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6C4BF-E81F-C444-8517-21E6D2FB6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7A78B-F118-C644-9405-492C07B5B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11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EBF1D-0C9E-B24A-A6A3-64A8A5D05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EB9F6-3EF7-2746-96C7-88564ABF4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37CBD1-8CF5-DF4A-8A87-F20AF4582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B9273-1522-444F-94B6-DB7D69622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C2010-329F-7C46-A2BE-A35121746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78B3D-ADDD-B74A-BE7F-E8AAC393B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94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EEAD7-C6E5-D544-8E67-42B0ECDB2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CE219-7E19-4242-922A-EB7789160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D0734B-17F0-0743-9660-EEE6AD35B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F0A4BC-1913-8244-93E5-8FB1E92F2F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0FF63D-00AB-5C4E-9617-93F6C43BBF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648EC2-EE53-0345-84B0-588ACF610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7B3AB-E420-C546-ACD1-A96AF5462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0751B9-0555-3D40-B457-244AF9653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22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DFAF9-10CA-3F47-9A62-8EB8AFA78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7E0BBF-FD5F-6444-AE59-AB5A898F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70362-E1F7-DE47-8F57-2888FA33F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B8F36D-75BC-284F-8077-019AA17E3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60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1A05C1-5627-F94D-9435-9B30CA1A5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3BB47E-DD5C-7D4E-8819-6AF5C074D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E9A7B-F203-EB47-A461-BDCC67653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30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31536-37F4-DB44-8BA3-88926B536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F05DB-1BA6-BA49-9570-BFCFEA2D6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969A6E-D464-F349-A098-AF280177E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1A6A77-914C-0541-AA5D-E6821B573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879C7-F65B-1547-BEDA-62A8A620F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FBABC3-8587-6F49-A0B1-2AB77BAE3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45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3C0F0-9B82-1348-9032-E6425628D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C316F9-48B0-8742-B69D-FB34251005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776936-FDA6-A440-A7D5-9FD454F80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4F7AE-3273-2249-B895-F7A4548A6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8F895-4FCB-6D4D-8170-A2D0B68A4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C2070-6230-DA40-98B8-40F60AAFD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92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EA4034-84E7-504F-A322-7DC95E311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99963-951B-8040-A850-EF0471D3A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F0B99-33D8-B541-945D-7E634E7548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5A625-33B0-074D-8B3F-D1C75A78F4C5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8F0BB-AED1-C24C-A29C-78AF6EB3E8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E9F48-73AA-D340-ABB0-CD1751B4FE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8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0EC55-ADC2-E749-938D-152145EEFC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ML and Society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9793B4-90F5-5043-8946-BBEC8738C4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Feb 23, 2023</a:t>
            </a:r>
          </a:p>
        </p:txBody>
      </p:sp>
    </p:spTree>
    <p:extLst>
      <p:ext uri="{BB962C8B-B14F-4D97-AF65-F5344CB8AC3E}">
        <p14:creationId xmlns:p14="http://schemas.microsoft.com/office/powerpoint/2010/main" val="7559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 mechanism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54750-B135-C941-9772-D515E1DC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1" y="5093796"/>
            <a:ext cx="12192000" cy="1613647"/>
          </a:xfrm>
          <a:prstGeom prst="rect">
            <a:avLst/>
          </a:prstGeom>
          <a:ln w="5715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A9ACB0-CA79-1E47-A72C-152A6D9CB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44906"/>
            <a:ext cx="12192000" cy="206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80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7289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data to collect?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48F2B-09E4-304D-83E8-8A775C4B5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6144"/>
            <a:ext cx="12192000" cy="15412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427245-F2CE-6645-BC66-273439885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1674"/>
            <a:ext cx="12192000" cy="137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7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representation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5FB540-81A8-8B40-B435-9FF8AC9CF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77670"/>
            <a:ext cx="12192000" cy="113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5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7824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class/model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F31D1F-8829-0A44-A83A-AC5369F70334}"/>
              </a:ext>
            </a:extLst>
          </p:cNvPr>
          <p:cNvSpPr txBox="1"/>
          <p:nvPr/>
        </p:nvSpPr>
        <p:spPr>
          <a:xfrm>
            <a:off x="6665911" y="4340057"/>
            <a:ext cx="2571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Linear models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65FCE2-0B71-344B-AEEE-CC2C64E55616}"/>
              </a:ext>
            </a:extLst>
          </p:cNvPr>
          <p:cNvGrpSpPr/>
          <p:nvPr/>
        </p:nvGrpSpPr>
        <p:grpSpPr>
          <a:xfrm>
            <a:off x="2119313" y="3117490"/>
            <a:ext cx="3922085" cy="3463834"/>
            <a:chOff x="3724508" y="2007220"/>
            <a:chExt cx="4326665" cy="3914077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B269AFB-27A7-DC40-A26C-79393AD15C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4508" y="2007220"/>
              <a:ext cx="0" cy="39140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DD9881A-3553-E643-810A-FC4D3B64C327}"/>
                </a:ext>
              </a:extLst>
            </p:cNvPr>
            <p:cNvCxnSpPr>
              <a:cxnSpLocks/>
            </p:cNvCxnSpPr>
            <p:nvPr/>
          </p:nvCxnSpPr>
          <p:spPr>
            <a:xfrm>
              <a:off x="3724508" y="5887840"/>
              <a:ext cx="396054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9C819B9-C617-8941-8885-A9AEFF8E7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0984" y="2151632"/>
              <a:ext cx="3583259" cy="148151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9979555-0C92-424E-9CA6-BA926252E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1344" y="4049487"/>
              <a:ext cx="3382537" cy="1636788"/>
            </a:xfrm>
            <a:prstGeom prst="rect">
              <a:avLst/>
            </a:prstGeom>
          </p:spPr>
        </p:pic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EC1E212-1A25-7547-9CCC-30B31FE8BA3D}"/>
                </a:ext>
              </a:extLst>
            </p:cNvPr>
            <p:cNvCxnSpPr/>
            <p:nvPr/>
          </p:nvCxnSpPr>
          <p:spPr>
            <a:xfrm>
              <a:off x="3824869" y="3824868"/>
              <a:ext cx="3947531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7013D5A-8CCC-DE4B-A900-B6BF3EE8EDC5}"/>
                </a:ext>
              </a:extLst>
            </p:cNvPr>
            <p:cNvSpPr txBox="1"/>
            <p:nvPr/>
          </p:nvSpPr>
          <p:spPr>
            <a:xfrm>
              <a:off x="7795975" y="3626232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f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2804D87-5EF7-FD46-83C5-F2EB9C36644D}"/>
                </a:ext>
              </a:extLst>
            </p:cNvPr>
            <p:cNvCxnSpPr/>
            <p:nvPr/>
          </p:nvCxnSpPr>
          <p:spPr>
            <a:xfrm flipV="1">
              <a:off x="7685049" y="2151632"/>
              <a:ext cx="0" cy="147460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0FFD0AD-76FA-CC4F-8AD8-08155E9EF79C}"/>
                </a:ext>
              </a:extLst>
            </p:cNvPr>
            <p:cNvCxnSpPr/>
            <p:nvPr/>
          </p:nvCxnSpPr>
          <p:spPr>
            <a:xfrm>
              <a:off x="7685049" y="3995564"/>
              <a:ext cx="0" cy="169071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1D1EB3C-51C3-B543-84E2-CC2779BB555D}"/>
                </a:ext>
              </a:extLst>
            </p:cNvPr>
            <p:cNvSpPr txBox="1"/>
            <p:nvPr/>
          </p:nvSpPr>
          <p:spPr>
            <a:xfrm rot="16200000">
              <a:off x="7552055" y="2704266"/>
              <a:ext cx="5373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dog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2121D2D-D4FC-1147-B6E6-8C8A3A78FFEF}"/>
                </a:ext>
              </a:extLst>
            </p:cNvPr>
            <p:cNvSpPr txBox="1"/>
            <p:nvPr/>
          </p:nvSpPr>
          <p:spPr>
            <a:xfrm rot="5400000">
              <a:off x="7587739" y="4594314"/>
              <a:ext cx="465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cat</a:t>
              </a:r>
            </a:p>
          </p:txBody>
        </p:sp>
        <p:sp>
          <p:nvSpPr>
            <p:cNvPr id="52" name="AutoShape 4" descr="Responsive image">
              <a:extLst>
                <a:ext uri="{FF2B5EF4-FFF2-40B4-BE49-F238E27FC236}">
                  <a16:creationId xmlns:a16="http://schemas.microsoft.com/office/drawing/2014/main" id="{723E5971-B59F-274E-A218-1633D9E0E61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453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560E5E-BA40-FE4B-B596-C980F0B3D989}"/>
              </a:ext>
            </a:extLst>
          </p:cNvPr>
          <p:cNvCxnSpPr/>
          <p:nvPr/>
        </p:nvCxnSpPr>
        <p:spPr>
          <a:xfrm flipV="1">
            <a:off x="3166946" y="2099919"/>
            <a:ext cx="0" cy="340112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89090C-AA07-3040-9767-57607B8E9886}"/>
              </a:ext>
            </a:extLst>
          </p:cNvPr>
          <p:cNvCxnSpPr/>
          <p:nvPr/>
        </p:nvCxnSpPr>
        <p:spPr>
          <a:xfrm>
            <a:off x="3166946" y="5501041"/>
            <a:ext cx="3523786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F8B9481C-31F7-3D44-9B40-B9020EA8E161}"/>
              </a:ext>
            </a:extLst>
          </p:cNvPr>
          <p:cNvGrpSpPr/>
          <p:nvPr/>
        </p:nvGrpSpPr>
        <p:grpSpPr>
          <a:xfrm>
            <a:off x="3498346" y="2311792"/>
            <a:ext cx="2661424" cy="2832408"/>
            <a:chOff x="3512634" y="1483112"/>
            <a:chExt cx="2661424" cy="283240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61C3194-1A64-7B42-B89E-21EDE3AF0E81}"/>
                </a:ext>
              </a:extLst>
            </p:cNvPr>
            <p:cNvSpPr/>
            <p:nvPr/>
          </p:nvSpPr>
          <p:spPr>
            <a:xfrm>
              <a:off x="3668751" y="1639229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BA2D9EA-62A7-2D4E-BD34-8C86D53C7B7D}"/>
                </a:ext>
              </a:extLst>
            </p:cNvPr>
            <p:cNvSpPr/>
            <p:nvPr/>
          </p:nvSpPr>
          <p:spPr>
            <a:xfrm>
              <a:off x="5248508" y="2185639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EE53420-97A2-9F4E-B88E-9833771253F2}"/>
                </a:ext>
              </a:extLst>
            </p:cNvPr>
            <p:cNvSpPr/>
            <p:nvPr/>
          </p:nvSpPr>
          <p:spPr>
            <a:xfrm>
              <a:off x="3750526" y="2893741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2201E57-8EBB-8B43-91DC-9B53B6D012B2}"/>
                </a:ext>
              </a:extLst>
            </p:cNvPr>
            <p:cNvSpPr/>
            <p:nvPr/>
          </p:nvSpPr>
          <p:spPr>
            <a:xfrm>
              <a:off x="3973552" y="3626934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64B3BA3-07E2-E34D-A1FA-0A8DCDB8DC1E}"/>
                </a:ext>
              </a:extLst>
            </p:cNvPr>
            <p:cNvSpPr/>
            <p:nvPr/>
          </p:nvSpPr>
          <p:spPr>
            <a:xfrm>
              <a:off x="3512634" y="405068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C3C2324-DAE4-8149-B7EC-8418624ED9D4}"/>
                </a:ext>
              </a:extLst>
            </p:cNvPr>
            <p:cNvSpPr/>
            <p:nvPr/>
          </p:nvSpPr>
          <p:spPr>
            <a:xfrm>
              <a:off x="5772614" y="349730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7926D3A-F87A-5442-8912-A51DB045DE5A}"/>
                </a:ext>
              </a:extLst>
            </p:cNvPr>
            <p:cNvSpPr/>
            <p:nvPr/>
          </p:nvSpPr>
          <p:spPr>
            <a:xfrm>
              <a:off x="4051610" y="2383573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27E450A-536A-EE41-9054-C5341165D912}"/>
                </a:ext>
              </a:extLst>
            </p:cNvPr>
            <p:cNvSpPr/>
            <p:nvPr/>
          </p:nvSpPr>
          <p:spPr>
            <a:xfrm>
              <a:off x="5168591" y="2737624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B7809A6-06BD-644C-9395-B3E570EE09E7}"/>
                </a:ext>
              </a:extLst>
            </p:cNvPr>
            <p:cNvSpPr/>
            <p:nvPr/>
          </p:nvSpPr>
          <p:spPr>
            <a:xfrm>
              <a:off x="4391722" y="3044281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6129FDE-C1B7-6C4D-AB3B-CFCCCC566CB5}"/>
                </a:ext>
              </a:extLst>
            </p:cNvPr>
            <p:cNvSpPr/>
            <p:nvPr/>
          </p:nvSpPr>
          <p:spPr>
            <a:xfrm>
              <a:off x="4313663" y="4159403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8EC2B9E-2605-3745-A51D-DFD6D0B4F87E}"/>
                </a:ext>
              </a:extLst>
            </p:cNvPr>
            <p:cNvSpPr/>
            <p:nvPr/>
          </p:nvSpPr>
          <p:spPr>
            <a:xfrm>
              <a:off x="4694664" y="1483112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A293085-B578-C341-84D3-E9B2B771FB9F}"/>
                </a:ext>
              </a:extLst>
            </p:cNvPr>
            <p:cNvSpPr/>
            <p:nvPr/>
          </p:nvSpPr>
          <p:spPr>
            <a:xfrm>
              <a:off x="6017941" y="2581507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E58DE0B-D8BB-3940-92D0-A4B830D50E5C}"/>
              </a:ext>
            </a:extLst>
          </p:cNvPr>
          <p:cNvCxnSpPr/>
          <p:nvPr/>
        </p:nvCxnSpPr>
        <p:spPr>
          <a:xfrm>
            <a:off x="3824868" y="2099919"/>
            <a:ext cx="2193073" cy="3144644"/>
          </a:xfrm>
          <a:prstGeom prst="line">
            <a:avLst/>
          </a:prstGeom>
          <a:ln w="38100">
            <a:solidFill>
              <a:srgbClr val="355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108EDADC-B4BA-244E-A81B-ED8F5564F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Cartoon of how linear model works</a:t>
            </a:r>
          </a:p>
        </p:txBody>
      </p:sp>
      <p:sp>
        <p:nvSpPr>
          <p:cNvPr id="18" name="Cloud Callout 17">
            <a:extLst>
              <a:ext uri="{FF2B5EF4-FFF2-40B4-BE49-F238E27FC236}">
                <a16:creationId xmlns:a16="http://schemas.microsoft.com/office/drawing/2014/main" id="{A9074320-0791-7340-AAF4-9E736ECDAD87}"/>
              </a:ext>
            </a:extLst>
          </p:cNvPr>
          <p:cNvSpPr/>
          <p:nvPr/>
        </p:nvSpPr>
        <p:spPr>
          <a:xfrm>
            <a:off x="7743825" y="2099919"/>
            <a:ext cx="3609975" cy="2226061"/>
          </a:xfrm>
          <a:prstGeom prst="cloudCallout">
            <a:avLst>
              <a:gd name="adj1" fmla="val -99197"/>
              <a:gd name="adj2" fmla="val 80471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Can you find a “better” line?</a:t>
            </a:r>
          </a:p>
        </p:txBody>
      </p:sp>
    </p:spTree>
    <p:extLst>
      <p:ext uri="{BB962C8B-B14F-4D97-AF65-F5344CB8AC3E}">
        <p14:creationId xmlns:p14="http://schemas.microsoft.com/office/powerpoint/2010/main" val="284725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data set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32BAB7E-B8F6-984D-890D-10D4553DDA7A}"/>
              </a:ext>
            </a:extLst>
          </p:cNvPr>
          <p:cNvGrpSpPr/>
          <p:nvPr/>
        </p:nvGrpSpPr>
        <p:grpSpPr>
          <a:xfrm>
            <a:off x="3166946" y="3100047"/>
            <a:ext cx="3523786" cy="3401122"/>
            <a:chOff x="3166946" y="3100047"/>
            <a:chExt cx="3523786" cy="3401122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4E4BB87-6ED3-2843-9D85-747187EBC479}"/>
                </a:ext>
              </a:extLst>
            </p:cNvPr>
            <p:cNvCxnSpPr/>
            <p:nvPr/>
          </p:nvCxnSpPr>
          <p:spPr>
            <a:xfrm flipV="1">
              <a:off x="3166946" y="3100047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352766E-F901-4849-B36A-15B72A551D06}"/>
                </a:ext>
              </a:extLst>
            </p:cNvPr>
            <p:cNvCxnSpPr/>
            <p:nvPr/>
          </p:nvCxnSpPr>
          <p:spPr>
            <a:xfrm>
              <a:off x="3166946" y="6501169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55E2B5C-B5AB-8D44-99CA-D75BB56F7DF0}"/>
                </a:ext>
              </a:extLst>
            </p:cNvPr>
            <p:cNvSpPr/>
            <p:nvPr/>
          </p:nvSpPr>
          <p:spPr>
            <a:xfrm>
              <a:off x="3668751" y="3468037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F468321-C280-1D4C-9608-9A3F6F47DC4B}"/>
                </a:ext>
              </a:extLst>
            </p:cNvPr>
            <p:cNvSpPr/>
            <p:nvPr/>
          </p:nvSpPr>
          <p:spPr>
            <a:xfrm>
              <a:off x="5248508" y="4014447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C5FF54F-6DB0-A04C-8340-BBE298FDB8BA}"/>
                </a:ext>
              </a:extLst>
            </p:cNvPr>
            <p:cNvSpPr/>
            <p:nvPr/>
          </p:nvSpPr>
          <p:spPr>
            <a:xfrm>
              <a:off x="3750526" y="4722549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CDC3742-0B2F-1844-A60B-49868DE9F87F}"/>
                </a:ext>
              </a:extLst>
            </p:cNvPr>
            <p:cNvSpPr/>
            <p:nvPr/>
          </p:nvSpPr>
          <p:spPr>
            <a:xfrm>
              <a:off x="3973552" y="5455742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FDE86EC-BF0C-CC4B-B137-A55EFA605001}"/>
                </a:ext>
              </a:extLst>
            </p:cNvPr>
            <p:cNvSpPr/>
            <p:nvPr/>
          </p:nvSpPr>
          <p:spPr>
            <a:xfrm>
              <a:off x="3512634" y="5879488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DFF389B-FB5A-6A4A-8DAD-DF7100E73762}"/>
                </a:ext>
              </a:extLst>
            </p:cNvPr>
            <p:cNvSpPr/>
            <p:nvPr/>
          </p:nvSpPr>
          <p:spPr>
            <a:xfrm>
              <a:off x="5772614" y="5326108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56A54A3-C5B1-D340-91E3-14AFDBDFBD1E}"/>
                </a:ext>
              </a:extLst>
            </p:cNvPr>
            <p:cNvSpPr/>
            <p:nvPr/>
          </p:nvSpPr>
          <p:spPr>
            <a:xfrm>
              <a:off x="4051610" y="4212381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8DE4A67-37D6-4E48-93D5-2B79740FF9E9}"/>
                </a:ext>
              </a:extLst>
            </p:cNvPr>
            <p:cNvSpPr/>
            <p:nvPr/>
          </p:nvSpPr>
          <p:spPr>
            <a:xfrm>
              <a:off x="5168591" y="4566432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B07FC93-D2DA-D449-BA10-3D73EE824156}"/>
                </a:ext>
              </a:extLst>
            </p:cNvPr>
            <p:cNvSpPr/>
            <p:nvPr/>
          </p:nvSpPr>
          <p:spPr>
            <a:xfrm>
              <a:off x="4391722" y="4873089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431F576-0341-FC40-B035-71783BEE39C7}"/>
                </a:ext>
              </a:extLst>
            </p:cNvPr>
            <p:cNvSpPr/>
            <p:nvPr/>
          </p:nvSpPr>
          <p:spPr>
            <a:xfrm>
              <a:off x="4313663" y="5988211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EA7DF58-844B-1744-9190-B3BBB0916EDA}"/>
                </a:ext>
              </a:extLst>
            </p:cNvPr>
            <p:cNvSpPr/>
            <p:nvPr/>
          </p:nvSpPr>
          <p:spPr>
            <a:xfrm>
              <a:off x="4694664" y="3311920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6B4B03F-2B41-D14B-9155-BEC7A97B45A2}"/>
                </a:ext>
              </a:extLst>
            </p:cNvPr>
            <p:cNvSpPr/>
            <p:nvPr/>
          </p:nvSpPr>
          <p:spPr>
            <a:xfrm>
              <a:off x="6017941" y="4410315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7456FBDB-A06A-DA4E-93DC-7831C59EB2F1}"/>
              </a:ext>
            </a:extLst>
          </p:cNvPr>
          <p:cNvSpPr/>
          <p:nvPr/>
        </p:nvSpPr>
        <p:spPr>
          <a:xfrm>
            <a:off x="3605879" y="3333616"/>
            <a:ext cx="2726261" cy="1843343"/>
          </a:xfrm>
          <a:custGeom>
            <a:avLst/>
            <a:gdLst>
              <a:gd name="connsiteX0" fmla="*/ 462564 w 2726261"/>
              <a:gd name="connsiteY0" fmla="*/ 0 h 1843343"/>
              <a:gd name="connsiteX1" fmla="*/ 852856 w 2726261"/>
              <a:gd name="connsiteY1" fmla="*/ 959005 h 1843343"/>
              <a:gd name="connsiteX2" fmla="*/ 852856 w 2726261"/>
              <a:gd name="connsiteY2" fmla="*/ 959005 h 1843343"/>
              <a:gd name="connsiteX3" fmla="*/ 574076 w 2726261"/>
              <a:gd name="connsiteY3" fmla="*/ 1315844 h 1843343"/>
              <a:gd name="connsiteX4" fmla="*/ 5364 w 2726261"/>
              <a:gd name="connsiteY4" fmla="*/ 1371600 h 1843343"/>
              <a:gd name="connsiteX5" fmla="*/ 306447 w 2726261"/>
              <a:gd name="connsiteY5" fmla="*/ 1817649 h 1843343"/>
              <a:gd name="connsiteX6" fmla="*/ 607529 w 2726261"/>
              <a:gd name="connsiteY6" fmla="*/ 1550019 h 1843343"/>
              <a:gd name="connsiteX7" fmla="*/ 975520 w 2726261"/>
              <a:gd name="connsiteY7" fmla="*/ 1260088 h 1843343"/>
              <a:gd name="connsiteX8" fmla="*/ 1644593 w 2726261"/>
              <a:gd name="connsiteY8" fmla="*/ 1795346 h 1843343"/>
              <a:gd name="connsiteX9" fmla="*/ 2726261 w 2726261"/>
              <a:gd name="connsiteY9" fmla="*/ 1817649 h 1843343"/>
              <a:gd name="connsiteX10" fmla="*/ 2726261 w 2726261"/>
              <a:gd name="connsiteY10" fmla="*/ 1817649 h 184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26261" h="1843343">
                <a:moveTo>
                  <a:pt x="462564" y="0"/>
                </a:moveTo>
                <a:lnTo>
                  <a:pt x="852856" y="959005"/>
                </a:lnTo>
                <a:lnTo>
                  <a:pt x="852856" y="959005"/>
                </a:lnTo>
                <a:cubicBezTo>
                  <a:pt x="806393" y="1018478"/>
                  <a:pt x="715325" y="1247078"/>
                  <a:pt x="574076" y="1315844"/>
                </a:cubicBezTo>
                <a:cubicBezTo>
                  <a:pt x="432827" y="1384610"/>
                  <a:pt x="49969" y="1287966"/>
                  <a:pt x="5364" y="1371600"/>
                </a:cubicBezTo>
                <a:cubicBezTo>
                  <a:pt x="-39241" y="1455234"/>
                  <a:pt x="206086" y="1787913"/>
                  <a:pt x="306447" y="1817649"/>
                </a:cubicBezTo>
                <a:cubicBezTo>
                  <a:pt x="406808" y="1847385"/>
                  <a:pt x="496017" y="1642946"/>
                  <a:pt x="607529" y="1550019"/>
                </a:cubicBezTo>
                <a:cubicBezTo>
                  <a:pt x="719041" y="1457092"/>
                  <a:pt x="802676" y="1219200"/>
                  <a:pt x="975520" y="1260088"/>
                </a:cubicBezTo>
                <a:cubicBezTo>
                  <a:pt x="1148364" y="1300976"/>
                  <a:pt x="1352803" y="1702419"/>
                  <a:pt x="1644593" y="1795346"/>
                </a:cubicBezTo>
                <a:cubicBezTo>
                  <a:pt x="1936383" y="1888273"/>
                  <a:pt x="2726261" y="1817649"/>
                  <a:pt x="2726261" y="1817649"/>
                </a:cubicBezTo>
                <a:lnTo>
                  <a:pt x="2726261" y="1817649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3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560E5E-BA40-FE4B-B596-C980F0B3D989}"/>
              </a:ext>
            </a:extLst>
          </p:cNvPr>
          <p:cNvCxnSpPr/>
          <p:nvPr/>
        </p:nvCxnSpPr>
        <p:spPr>
          <a:xfrm flipV="1">
            <a:off x="3166946" y="2014194"/>
            <a:ext cx="0" cy="340112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89090C-AA07-3040-9767-57607B8E9886}"/>
              </a:ext>
            </a:extLst>
          </p:cNvPr>
          <p:cNvCxnSpPr/>
          <p:nvPr/>
        </p:nvCxnSpPr>
        <p:spPr>
          <a:xfrm>
            <a:off x="3166946" y="5415316"/>
            <a:ext cx="3523786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161C3194-1A64-7B42-B89E-21EDE3AF0E81}"/>
              </a:ext>
            </a:extLst>
          </p:cNvPr>
          <p:cNvSpPr/>
          <p:nvPr/>
        </p:nvSpPr>
        <p:spPr>
          <a:xfrm>
            <a:off x="3668751" y="2382184"/>
            <a:ext cx="156117" cy="15611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BA2D9EA-62A7-2D4E-BD34-8C86D53C7B7D}"/>
              </a:ext>
            </a:extLst>
          </p:cNvPr>
          <p:cNvSpPr/>
          <p:nvPr/>
        </p:nvSpPr>
        <p:spPr>
          <a:xfrm>
            <a:off x="5248508" y="2928594"/>
            <a:ext cx="156117" cy="156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926D3A-F87A-5442-8912-A51DB045DE5A}"/>
              </a:ext>
            </a:extLst>
          </p:cNvPr>
          <p:cNvSpPr/>
          <p:nvPr/>
        </p:nvSpPr>
        <p:spPr>
          <a:xfrm>
            <a:off x="4051610" y="3126528"/>
            <a:ext cx="156117" cy="15611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7E450A-536A-EE41-9054-C5341165D912}"/>
              </a:ext>
            </a:extLst>
          </p:cNvPr>
          <p:cNvSpPr/>
          <p:nvPr/>
        </p:nvSpPr>
        <p:spPr>
          <a:xfrm>
            <a:off x="5168591" y="3480579"/>
            <a:ext cx="156117" cy="156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B7809A6-06BD-644C-9395-B3E570EE09E7}"/>
              </a:ext>
            </a:extLst>
          </p:cNvPr>
          <p:cNvSpPr/>
          <p:nvPr/>
        </p:nvSpPr>
        <p:spPr>
          <a:xfrm>
            <a:off x="4391722" y="3787236"/>
            <a:ext cx="156117" cy="15611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8EC2B9E-2605-3745-A51D-DFD6D0B4F87E}"/>
              </a:ext>
            </a:extLst>
          </p:cNvPr>
          <p:cNvSpPr/>
          <p:nvPr/>
        </p:nvSpPr>
        <p:spPr>
          <a:xfrm>
            <a:off x="4694664" y="2226067"/>
            <a:ext cx="156117" cy="156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F3CFB7-1F12-5E4B-B0F7-DE68C1048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 (random) half of the dataset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CECAB62-A6F0-FB43-ACD4-2675D2A5DC9D}"/>
              </a:ext>
            </a:extLst>
          </p:cNvPr>
          <p:cNvGrpSpPr/>
          <p:nvPr/>
        </p:nvGrpSpPr>
        <p:grpSpPr>
          <a:xfrm>
            <a:off x="3512634" y="2226064"/>
            <a:ext cx="2661424" cy="2832408"/>
            <a:chOff x="3512634" y="1483112"/>
            <a:chExt cx="2661424" cy="283240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C5A9171-280E-994B-9946-B0199AE83594}"/>
                </a:ext>
              </a:extLst>
            </p:cNvPr>
            <p:cNvSpPr/>
            <p:nvPr/>
          </p:nvSpPr>
          <p:spPr>
            <a:xfrm>
              <a:off x="3668751" y="1639229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91085F7-454D-8448-B65A-6E13FCA3E519}"/>
                </a:ext>
              </a:extLst>
            </p:cNvPr>
            <p:cNvSpPr/>
            <p:nvPr/>
          </p:nvSpPr>
          <p:spPr>
            <a:xfrm>
              <a:off x="5248508" y="2185639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B691A52-402D-8F49-926B-96C5D9D1DAE4}"/>
                </a:ext>
              </a:extLst>
            </p:cNvPr>
            <p:cNvSpPr/>
            <p:nvPr/>
          </p:nvSpPr>
          <p:spPr>
            <a:xfrm>
              <a:off x="3750526" y="2893741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F685E97-D621-6841-8A55-B19E62D7DE73}"/>
                </a:ext>
              </a:extLst>
            </p:cNvPr>
            <p:cNvSpPr/>
            <p:nvPr/>
          </p:nvSpPr>
          <p:spPr>
            <a:xfrm>
              <a:off x="3973552" y="3626934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FEB7550-474A-F54D-B060-0846C560B226}"/>
                </a:ext>
              </a:extLst>
            </p:cNvPr>
            <p:cNvSpPr/>
            <p:nvPr/>
          </p:nvSpPr>
          <p:spPr>
            <a:xfrm>
              <a:off x="3512634" y="405068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44C4D05-FBAE-EF4F-A4F1-13B5B7580684}"/>
                </a:ext>
              </a:extLst>
            </p:cNvPr>
            <p:cNvSpPr/>
            <p:nvPr/>
          </p:nvSpPr>
          <p:spPr>
            <a:xfrm>
              <a:off x="5772614" y="349730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C060049-A4FF-E249-9A42-14831EABD864}"/>
                </a:ext>
              </a:extLst>
            </p:cNvPr>
            <p:cNvSpPr/>
            <p:nvPr/>
          </p:nvSpPr>
          <p:spPr>
            <a:xfrm>
              <a:off x="4051610" y="2383573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0155BCB-D6D2-704E-8406-A7E82776B22A}"/>
                </a:ext>
              </a:extLst>
            </p:cNvPr>
            <p:cNvSpPr/>
            <p:nvPr/>
          </p:nvSpPr>
          <p:spPr>
            <a:xfrm>
              <a:off x="5168591" y="2737624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C58DF40-0BCF-884A-BCC4-248F1C08A985}"/>
                </a:ext>
              </a:extLst>
            </p:cNvPr>
            <p:cNvSpPr/>
            <p:nvPr/>
          </p:nvSpPr>
          <p:spPr>
            <a:xfrm>
              <a:off x="4391722" y="3044281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5547DF2-E925-5D47-A457-66AE0A4C356E}"/>
                </a:ext>
              </a:extLst>
            </p:cNvPr>
            <p:cNvSpPr/>
            <p:nvPr/>
          </p:nvSpPr>
          <p:spPr>
            <a:xfrm>
              <a:off x="4313663" y="4159403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B801592-3EFF-A947-A6B7-CA34EA3EE0BE}"/>
                </a:ext>
              </a:extLst>
            </p:cNvPr>
            <p:cNvSpPr/>
            <p:nvPr/>
          </p:nvSpPr>
          <p:spPr>
            <a:xfrm>
              <a:off x="4694664" y="1483112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2F41F82-3044-174F-980A-5164353C7284}"/>
                </a:ext>
              </a:extLst>
            </p:cNvPr>
            <p:cNvSpPr/>
            <p:nvPr/>
          </p:nvSpPr>
          <p:spPr>
            <a:xfrm>
              <a:off x="6017941" y="2581507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507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6C8A6-AF67-EA47-AF74-486D456B44F8}"/>
              </a:ext>
            </a:extLst>
          </p:cNvPr>
          <p:cNvSpPr/>
          <p:nvPr/>
        </p:nvSpPr>
        <p:spPr>
          <a:xfrm>
            <a:off x="8517667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training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959E30A-983D-4C42-97EA-BE64AB9A7747}"/>
              </a:ext>
            </a:extLst>
          </p:cNvPr>
          <p:cNvSpPr/>
          <p:nvPr/>
        </p:nvSpPr>
        <p:spPr>
          <a:xfrm rot="10800000">
            <a:off x="10054677" y="5288953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training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1D081A0-0890-3C48-92C6-6A5F2F641794}"/>
              </a:ext>
            </a:extLst>
          </p:cNvPr>
          <p:cNvCxnSpPr/>
          <p:nvPr/>
        </p:nvCxnSpPr>
        <p:spPr>
          <a:xfrm flipV="1">
            <a:off x="3235706" y="3143413"/>
            <a:ext cx="0" cy="340112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2B0EAC7-C43D-0F4F-B709-BEAE838DF8A1}"/>
              </a:ext>
            </a:extLst>
          </p:cNvPr>
          <p:cNvCxnSpPr/>
          <p:nvPr/>
        </p:nvCxnSpPr>
        <p:spPr>
          <a:xfrm>
            <a:off x="3235706" y="6544535"/>
            <a:ext cx="3523786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493A1AA0-875A-2047-BD23-B61B978000D5}"/>
              </a:ext>
            </a:extLst>
          </p:cNvPr>
          <p:cNvSpPr/>
          <p:nvPr/>
        </p:nvSpPr>
        <p:spPr>
          <a:xfrm>
            <a:off x="3737511" y="3511403"/>
            <a:ext cx="156117" cy="15611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928391A-5026-434A-8102-3331F4BA3DD8}"/>
              </a:ext>
            </a:extLst>
          </p:cNvPr>
          <p:cNvSpPr/>
          <p:nvPr/>
        </p:nvSpPr>
        <p:spPr>
          <a:xfrm>
            <a:off x="5317268" y="4057813"/>
            <a:ext cx="156117" cy="156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AB34617-7096-ED44-BD0E-677750FEB158}"/>
              </a:ext>
            </a:extLst>
          </p:cNvPr>
          <p:cNvSpPr/>
          <p:nvPr/>
        </p:nvSpPr>
        <p:spPr>
          <a:xfrm>
            <a:off x="4120370" y="4255747"/>
            <a:ext cx="156117" cy="15611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71FD110-7B04-E943-8630-88FEEFBA03E9}"/>
              </a:ext>
            </a:extLst>
          </p:cNvPr>
          <p:cNvSpPr/>
          <p:nvPr/>
        </p:nvSpPr>
        <p:spPr>
          <a:xfrm>
            <a:off x="5237351" y="4609798"/>
            <a:ext cx="156117" cy="156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EE14762-359A-4B47-92E8-364ADB84676F}"/>
              </a:ext>
            </a:extLst>
          </p:cNvPr>
          <p:cNvSpPr/>
          <p:nvPr/>
        </p:nvSpPr>
        <p:spPr>
          <a:xfrm>
            <a:off x="4460482" y="4916455"/>
            <a:ext cx="156117" cy="15611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884CC82-2429-024D-A644-341C996C1D42}"/>
              </a:ext>
            </a:extLst>
          </p:cNvPr>
          <p:cNvSpPr/>
          <p:nvPr/>
        </p:nvSpPr>
        <p:spPr>
          <a:xfrm>
            <a:off x="4763424" y="3355286"/>
            <a:ext cx="156117" cy="156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9C86E22-DBCB-FF42-B1AF-6D9A4A964835}"/>
              </a:ext>
            </a:extLst>
          </p:cNvPr>
          <p:cNvCxnSpPr/>
          <p:nvPr/>
        </p:nvCxnSpPr>
        <p:spPr>
          <a:xfrm>
            <a:off x="3893628" y="3143413"/>
            <a:ext cx="2129883" cy="2899317"/>
          </a:xfrm>
          <a:prstGeom prst="line">
            <a:avLst/>
          </a:prstGeom>
          <a:ln w="57150">
            <a:solidFill>
              <a:srgbClr val="355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157D608-337B-6845-8AE1-299ADFDDDF66}"/>
              </a:ext>
            </a:extLst>
          </p:cNvPr>
          <p:cNvGrpSpPr/>
          <p:nvPr/>
        </p:nvGrpSpPr>
        <p:grpSpPr>
          <a:xfrm>
            <a:off x="3581394" y="3355283"/>
            <a:ext cx="2661424" cy="2832408"/>
            <a:chOff x="3512634" y="1483112"/>
            <a:chExt cx="2661424" cy="283240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962C6FD-1514-AA45-B95D-9D45EE445AD3}"/>
                </a:ext>
              </a:extLst>
            </p:cNvPr>
            <p:cNvSpPr/>
            <p:nvPr/>
          </p:nvSpPr>
          <p:spPr>
            <a:xfrm>
              <a:off x="3668751" y="1639229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9DC9CE1-4618-4540-AC66-57C7EE190B88}"/>
                </a:ext>
              </a:extLst>
            </p:cNvPr>
            <p:cNvSpPr/>
            <p:nvPr/>
          </p:nvSpPr>
          <p:spPr>
            <a:xfrm>
              <a:off x="5248508" y="2185639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79B870D-9E35-E84C-8A1E-060241E7ECDB}"/>
                </a:ext>
              </a:extLst>
            </p:cNvPr>
            <p:cNvSpPr/>
            <p:nvPr/>
          </p:nvSpPr>
          <p:spPr>
            <a:xfrm>
              <a:off x="3750526" y="2893741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53F1AC1-82BE-7042-9161-64256B2FC0B3}"/>
                </a:ext>
              </a:extLst>
            </p:cNvPr>
            <p:cNvSpPr/>
            <p:nvPr/>
          </p:nvSpPr>
          <p:spPr>
            <a:xfrm>
              <a:off x="3973552" y="3626934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35602B3-5A86-F54C-A9EE-87BE1CE27346}"/>
                </a:ext>
              </a:extLst>
            </p:cNvPr>
            <p:cNvSpPr/>
            <p:nvPr/>
          </p:nvSpPr>
          <p:spPr>
            <a:xfrm>
              <a:off x="3512634" y="405068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16AF879-846E-9546-98C6-608072621A7F}"/>
                </a:ext>
              </a:extLst>
            </p:cNvPr>
            <p:cNvSpPr/>
            <p:nvPr/>
          </p:nvSpPr>
          <p:spPr>
            <a:xfrm>
              <a:off x="5772614" y="349730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F331580-2B69-824A-8C83-0D0F5828B3D9}"/>
                </a:ext>
              </a:extLst>
            </p:cNvPr>
            <p:cNvSpPr/>
            <p:nvPr/>
          </p:nvSpPr>
          <p:spPr>
            <a:xfrm>
              <a:off x="4051610" y="2383573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7E7E202-3286-BF40-888E-AC2E2A14BA2D}"/>
                </a:ext>
              </a:extLst>
            </p:cNvPr>
            <p:cNvSpPr/>
            <p:nvPr/>
          </p:nvSpPr>
          <p:spPr>
            <a:xfrm>
              <a:off x="5168591" y="2737624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5FDB1DA-0FE2-424D-BE97-50970E61661B}"/>
                </a:ext>
              </a:extLst>
            </p:cNvPr>
            <p:cNvSpPr/>
            <p:nvPr/>
          </p:nvSpPr>
          <p:spPr>
            <a:xfrm>
              <a:off x="4391722" y="3044281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4346FE9-7473-A64F-A65D-E63937FD9DC3}"/>
                </a:ext>
              </a:extLst>
            </p:cNvPr>
            <p:cNvSpPr/>
            <p:nvPr/>
          </p:nvSpPr>
          <p:spPr>
            <a:xfrm>
              <a:off x="4313663" y="4159403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1B61903-65F7-FF43-BB77-A033D445C724}"/>
                </a:ext>
              </a:extLst>
            </p:cNvPr>
            <p:cNvSpPr/>
            <p:nvPr/>
          </p:nvSpPr>
          <p:spPr>
            <a:xfrm>
              <a:off x="4694664" y="1483112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6170A5F9-9A31-A148-9ABF-8B505C141E25}"/>
                </a:ext>
              </a:extLst>
            </p:cNvPr>
            <p:cNvSpPr/>
            <p:nvPr/>
          </p:nvSpPr>
          <p:spPr>
            <a:xfrm>
              <a:off x="6017941" y="2581507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B9A816E-B71A-6340-A016-678707FAE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069" y="124018"/>
            <a:ext cx="5854164" cy="167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52DD4-4834-84FC-E6E7-C4E39D295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Passcode: </a:t>
            </a:r>
            <a:r>
              <a:rPr lang="en-US" b="1" dirty="0">
                <a:solidFill>
                  <a:srgbClr val="FF0000"/>
                </a:solidFill>
              </a:rPr>
              <a:t>Kayla </a:t>
            </a:r>
            <a:r>
              <a:rPr lang="en-US" b="1" dirty="0" err="1">
                <a:solidFill>
                  <a:srgbClr val="FF0000"/>
                </a:solidFill>
              </a:rPr>
              <a:t>Krencik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E6705-6783-7511-6FF9-392B5C107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03012"/>
            <a:ext cx="7772400" cy="4371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7B2996-A254-FDB1-095C-65C1371BC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107" y="5940374"/>
            <a:ext cx="10078693" cy="55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88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4062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6C8A6-AF67-EA47-AF74-486D456B44F8}"/>
              </a:ext>
            </a:extLst>
          </p:cNvPr>
          <p:cNvSpPr/>
          <p:nvPr/>
        </p:nvSpPr>
        <p:spPr>
          <a:xfrm>
            <a:off x="8517667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training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6D8431-8CA5-414A-8D8A-F7B154DCE8C1}"/>
              </a:ext>
            </a:extLst>
          </p:cNvPr>
          <p:cNvSpPr/>
          <p:nvPr/>
        </p:nvSpPr>
        <p:spPr>
          <a:xfrm>
            <a:off x="6591290" y="4903306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 on test data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959E30A-983D-4C42-97EA-BE64AB9A7747}"/>
              </a:ext>
            </a:extLst>
          </p:cNvPr>
          <p:cNvSpPr/>
          <p:nvPr/>
        </p:nvSpPr>
        <p:spPr>
          <a:xfrm rot="10800000">
            <a:off x="10054677" y="5288953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07FAAE30-166D-DA41-95EE-FCB391EDEBB2}"/>
              </a:ext>
            </a:extLst>
          </p:cNvPr>
          <p:cNvSpPr/>
          <p:nvPr/>
        </p:nvSpPr>
        <p:spPr>
          <a:xfrm rot="10800000">
            <a:off x="8140845" y="5288952"/>
            <a:ext cx="389366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 on test data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D6D5978-0C0C-5246-ACDC-C066B1561CFA}"/>
              </a:ext>
            </a:extLst>
          </p:cNvPr>
          <p:cNvCxnSpPr/>
          <p:nvPr/>
        </p:nvCxnSpPr>
        <p:spPr>
          <a:xfrm flipV="1">
            <a:off x="2221288" y="3143413"/>
            <a:ext cx="0" cy="340112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F28DF81-C963-D042-B8EF-B1C557A4CDE4}"/>
              </a:ext>
            </a:extLst>
          </p:cNvPr>
          <p:cNvCxnSpPr/>
          <p:nvPr/>
        </p:nvCxnSpPr>
        <p:spPr>
          <a:xfrm>
            <a:off x="2221288" y="6544535"/>
            <a:ext cx="3523786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A52D93F2-43A3-324D-BD40-BBAEFCFF498E}"/>
              </a:ext>
            </a:extLst>
          </p:cNvPr>
          <p:cNvGrpSpPr/>
          <p:nvPr/>
        </p:nvGrpSpPr>
        <p:grpSpPr>
          <a:xfrm>
            <a:off x="2723093" y="3355286"/>
            <a:ext cx="1735874" cy="1717286"/>
            <a:chOff x="2723093" y="3355286"/>
            <a:chExt cx="1735874" cy="171728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AE7D214-398A-9D49-A2A6-2E783D014461}"/>
                </a:ext>
              </a:extLst>
            </p:cNvPr>
            <p:cNvSpPr/>
            <p:nvPr/>
          </p:nvSpPr>
          <p:spPr>
            <a:xfrm>
              <a:off x="2723093" y="3511403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5D63B1B-8D13-9248-8C98-265301B94D5E}"/>
                </a:ext>
              </a:extLst>
            </p:cNvPr>
            <p:cNvSpPr/>
            <p:nvPr/>
          </p:nvSpPr>
          <p:spPr>
            <a:xfrm>
              <a:off x="4302850" y="4057813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1D13994-B6FE-8B4E-917F-C0E47A66B659}"/>
                </a:ext>
              </a:extLst>
            </p:cNvPr>
            <p:cNvSpPr/>
            <p:nvPr/>
          </p:nvSpPr>
          <p:spPr>
            <a:xfrm>
              <a:off x="3105952" y="4255747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B21B818-8D77-0049-B741-DE75A68F81C1}"/>
                </a:ext>
              </a:extLst>
            </p:cNvPr>
            <p:cNvSpPr/>
            <p:nvPr/>
          </p:nvSpPr>
          <p:spPr>
            <a:xfrm>
              <a:off x="4222933" y="4609798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E6401CA-FEF8-BB4D-9DF4-EA5B3DFCDAF7}"/>
                </a:ext>
              </a:extLst>
            </p:cNvPr>
            <p:cNvSpPr/>
            <p:nvPr/>
          </p:nvSpPr>
          <p:spPr>
            <a:xfrm>
              <a:off x="3446064" y="4916455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88A38CD-1005-5F40-B627-D46E4C8C9A8E}"/>
                </a:ext>
              </a:extLst>
            </p:cNvPr>
            <p:cNvSpPr/>
            <p:nvPr/>
          </p:nvSpPr>
          <p:spPr>
            <a:xfrm>
              <a:off x="3749006" y="3355286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6625458-4732-6C47-A622-1EE019CBCDAE}"/>
              </a:ext>
            </a:extLst>
          </p:cNvPr>
          <p:cNvCxnSpPr/>
          <p:nvPr/>
        </p:nvCxnSpPr>
        <p:spPr>
          <a:xfrm>
            <a:off x="2879210" y="3143413"/>
            <a:ext cx="2129883" cy="2899317"/>
          </a:xfrm>
          <a:prstGeom prst="line">
            <a:avLst/>
          </a:prstGeom>
          <a:ln w="57150">
            <a:solidFill>
              <a:srgbClr val="355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C9AECBC-8D1C-FF43-A266-6667B61258AF}"/>
              </a:ext>
            </a:extLst>
          </p:cNvPr>
          <p:cNvGrpSpPr/>
          <p:nvPr/>
        </p:nvGrpSpPr>
        <p:grpSpPr>
          <a:xfrm>
            <a:off x="2598111" y="4548329"/>
            <a:ext cx="2661424" cy="1734013"/>
            <a:chOff x="3512634" y="2581507"/>
            <a:chExt cx="2661424" cy="1734013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1BD9D89-E577-CF46-99EC-CA7DC8011626}"/>
                </a:ext>
              </a:extLst>
            </p:cNvPr>
            <p:cNvSpPr/>
            <p:nvPr/>
          </p:nvSpPr>
          <p:spPr>
            <a:xfrm>
              <a:off x="3750526" y="2893741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F2FC3132-8F7F-E648-BF21-69CAB9B9E4A7}"/>
                </a:ext>
              </a:extLst>
            </p:cNvPr>
            <p:cNvSpPr/>
            <p:nvPr/>
          </p:nvSpPr>
          <p:spPr>
            <a:xfrm>
              <a:off x="3973552" y="3626934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B74E4B3-9D49-594D-89BE-D116D628CCC9}"/>
                </a:ext>
              </a:extLst>
            </p:cNvPr>
            <p:cNvSpPr/>
            <p:nvPr/>
          </p:nvSpPr>
          <p:spPr>
            <a:xfrm>
              <a:off x="3512634" y="405068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3D77D321-263A-2940-B11E-F78CD361365E}"/>
                </a:ext>
              </a:extLst>
            </p:cNvPr>
            <p:cNvSpPr/>
            <p:nvPr/>
          </p:nvSpPr>
          <p:spPr>
            <a:xfrm>
              <a:off x="5772614" y="349730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AD9A49E-4813-CE40-BB62-1C38E98F33E7}"/>
                </a:ext>
              </a:extLst>
            </p:cNvPr>
            <p:cNvSpPr/>
            <p:nvPr/>
          </p:nvSpPr>
          <p:spPr>
            <a:xfrm>
              <a:off x="4313663" y="4159403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210730B-2EE7-AD42-B1F3-95AE685053A4}"/>
                </a:ext>
              </a:extLst>
            </p:cNvPr>
            <p:cNvSpPr/>
            <p:nvPr/>
          </p:nvSpPr>
          <p:spPr>
            <a:xfrm>
              <a:off x="6017941" y="2581507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732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6C8A6-AF67-EA47-AF74-486D456B44F8}"/>
              </a:ext>
            </a:extLst>
          </p:cNvPr>
          <p:cNvSpPr/>
          <p:nvPr/>
        </p:nvSpPr>
        <p:spPr>
          <a:xfrm>
            <a:off x="8517667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training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6D8431-8CA5-414A-8D8A-F7B154DCE8C1}"/>
              </a:ext>
            </a:extLst>
          </p:cNvPr>
          <p:cNvSpPr/>
          <p:nvPr/>
        </p:nvSpPr>
        <p:spPr>
          <a:xfrm>
            <a:off x="6591290" y="4903306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 on test data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C6D014-BCA0-6240-9B35-D699D5014FDD}"/>
              </a:ext>
            </a:extLst>
          </p:cNvPr>
          <p:cNvSpPr/>
          <p:nvPr/>
        </p:nvSpPr>
        <p:spPr>
          <a:xfrm>
            <a:off x="4472561" y="4903306"/>
            <a:ext cx="1537010" cy="1092820"/>
          </a:xfrm>
          <a:prstGeom prst="rect">
            <a:avLst/>
          </a:prstGeom>
          <a:solidFill>
            <a:srgbClr val="7F7F7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error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959E30A-983D-4C42-97EA-BE64AB9A7747}"/>
              </a:ext>
            </a:extLst>
          </p:cNvPr>
          <p:cNvSpPr/>
          <p:nvPr/>
        </p:nvSpPr>
        <p:spPr>
          <a:xfrm rot="10800000">
            <a:off x="10054677" y="5288953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07FAAE30-166D-DA41-95EE-FCB391EDEBB2}"/>
              </a:ext>
            </a:extLst>
          </p:cNvPr>
          <p:cNvSpPr/>
          <p:nvPr/>
        </p:nvSpPr>
        <p:spPr>
          <a:xfrm rot="10800000">
            <a:off x="8140845" y="5288952"/>
            <a:ext cx="389366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470A17D1-484C-3F40-AAF8-29B8DC193A78}"/>
              </a:ext>
            </a:extLst>
          </p:cNvPr>
          <p:cNvSpPr/>
          <p:nvPr/>
        </p:nvSpPr>
        <p:spPr>
          <a:xfrm rot="10800000">
            <a:off x="6016542" y="5293603"/>
            <a:ext cx="577079" cy="39122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Evaluate error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583447C-73F5-1D49-8248-8D81142E0DD1}"/>
              </a:ext>
            </a:extLst>
          </p:cNvPr>
          <p:cNvSpPr/>
          <p:nvPr/>
        </p:nvSpPr>
        <p:spPr>
          <a:xfrm>
            <a:off x="1059817" y="4825247"/>
            <a:ext cx="156117" cy="1561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C20DCF9-C165-374B-B8FA-04185BFD470E}"/>
              </a:ext>
            </a:extLst>
          </p:cNvPr>
          <p:cNvSpPr/>
          <p:nvPr/>
        </p:nvSpPr>
        <p:spPr>
          <a:xfrm>
            <a:off x="3081905" y="5428806"/>
            <a:ext cx="156117" cy="15611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DF8793D-1ADD-A34D-B3A8-9798B2D44FCA}"/>
              </a:ext>
            </a:extLst>
          </p:cNvPr>
          <p:cNvGrpSpPr/>
          <p:nvPr/>
        </p:nvGrpSpPr>
        <p:grpSpPr>
          <a:xfrm>
            <a:off x="476237" y="3202745"/>
            <a:ext cx="3523786" cy="3401122"/>
            <a:chOff x="476237" y="3202745"/>
            <a:chExt cx="3523786" cy="3401122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722F7F9-9266-2D4F-AA8E-3506C88C721E}"/>
                </a:ext>
              </a:extLst>
            </p:cNvPr>
            <p:cNvCxnSpPr/>
            <p:nvPr/>
          </p:nvCxnSpPr>
          <p:spPr>
            <a:xfrm flipV="1">
              <a:off x="476237" y="3202745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44251C6-91C1-ED42-B175-28DBAA859DD4}"/>
                </a:ext>
              </a:extLst>
            </p:cNvPr>
            <p:cNvCxnSpPr/>
            <p:nvPr/>
          </p:nvCxnSpPr>
          <p:spPr>
            <a:xfrm>
              <a:off x="476237" y="6603867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8BB84F9-180F-DD41-B0B2-577695BF0AC3}"/>
                </a:ext>
              </a:extLst>
            </p:cNvPr>
            <p:cNvCxnSpPr/>
            <p:nvPr/>
          </p:nvCxnSpPr>
          <p:spPr>
            <a:xfrm>
              <a:off x="1134159" y="3202745"/>
              <a:ext cx="2129883" cy="2899317"/>
            </a:xfrm>
            <a:prstGeom prst="line">
              <a:avLst/>
            </a:prstGeom>
            <a:ln w="57150">
              <a:solidFill>
                <a:srgbClr val="355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8A8A221-D53E-294E-A83B-0134A2E50372}"/>
                </a:ext>
              </a:extLst>
            </p:cNvPr>
            <p:cNvSpPr/>
            <p:nvPr/>
          </p:nvSpPr>
          <p:spPr>
            <a:xfrm>
              <a:off x="1282843" y="5558440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DA8F4FD-3550-DE4A-8004-13C0DC4BC274}"/>
                </a:ext>
              </a:extLst>
            </p:cNvPr>
            <p:cNvSpPr/>
            <p:nvPr/>
          </p:nvSpPr>
          <p:spPr>
            <a:xfrm>
              <a:off x="821925" y="5982186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AAC8695-4A82-1F4B-BC4B-86E067F08A64}"/>
                </a:ext>
              </a:extLst>
            </p:cNvPr>
            <p:cNvSpPr/>
            <p:nvPr/>
          </p:nvSpPr>
          <p:spPr>
            <a:xfrm>
              <a:off x="1622954" y="6090909"/>
              <a:ext cx="156117" cy="15611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5B87A9E-B39D-5E47-996A-F45D5F48CA51}"/>
                </a:ext>
              </a:extLst>
            </p:cNvPr>
            <p:cNvSpPr/>
            <p:nvPr/>
          </p:nvSpPr>
          <p:spPr>
            <a:xfrm>
              <a:off x="3327232" y="4513013"/>
              <a:ext cx="156117" cy="15611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169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873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6C8A6-AF67-EA47-AF74-486D456B44F8}"/>
              </a:ext>
            </a:extLst>
          </p:cNvPr>
          <p:cNvSpPr/>
          <p:nvPr/>
        </p:nvSpPr>
        <p:spPr>
          <a:xfrm>
            <a:off x="8517667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training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6D8431-8CA5-414A-8D8A-F7B154DCE8C1}"/>
              </a:ext>
            </a:extLst>
          </p:cNvPr>
          <p:cNvSpPr/>
          <p:nvPr/>
        </p:nvSpPr>
        <p:spPr>
          <a:xfrm>
            <a:off x="6591290" y="4903306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 on test data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C6D014-BCA0-6240-9B35-D699D5014FDD}"/>
              </a:ext>
            </a:extLst>
          </p:cNvPr>
          <p:cNvSpPr/>
          <p:nvPr/>
        </p:nvSpPr>
        <p:spPr>
          <a:xfrm>
            <a:off x="4472561" y="4903306"/>
            <a:ext cx="1537010" cy="1092820"/>
          </a:xfrm>
          <a:prstGeom prst="rect">
            <a:avLst/>
          </a:prstGeom>
          <a:solidFill>
            <a:srgbClr val="7F7F7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error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959E30A-983D-4C42-97EA-BE64AB9A7747}"/>
              </a:ext>
            </a:extLst>
          </p:cNvPr>
          <p:cNvSpPr/>
          <p:nvPr/>
        </p:nvSpPr>
        <p:spPr>
          <a:xfrm rot="10800000">
            <a:off x="10054677" y="5288953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07FAAE30-166D-DA41-95EE-FCB391EDEBB2}"/>
              </a:ext>
            </a:extLst>
          </p:cNvPr>
          <p:cNvSpPr/>
          <p:nvPr/>
        </p:nvSpPr>
        <p:spPr>
          <a:xfrm rot="10800000">
            <a:off x="8140845" y="5288952"/>
            <a:ext cx="389366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470A17D1-484C-3F40-AAF8-29B8DC193A78}"/>
              </a:ext>
            </a:extLst>
          </p:cNvPr>
          <p:cNvSpPr/>
          <p:nvPr/>
        </p:nvSpPr>
        <p:spPr>
          <a:xfrm rot="10800000">
            <a:off x="6016542" y="5293603"/>
            <a:ext cx="577079" cy="39122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 to problem statement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3545401-5B05-704C-9E12-1509A87B5ACB}"/>
              </a:ext>
            </a:extLst>
          </p:cNvPr>
          <p:cNvCxnSpPr/>
          <p:nvPr/>
        </p:nvCxnSpPr>
        <p:spPr>
          <a:xfrm>
            <a:off x="0" y="3157536"/>
            <a:ext cx="120767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9887532-CCC3-6444-BAB3-652918917691}"/>
              </a:ext>
            </a:extLst>
          </p:cNvPr>
          <p:cNvSpPr txBox="1"/>
          <p:nvPr/>
        </p:nvSpPr>
        <p:spPr>
          <a:xfrm>
            <a:off x="1171575" y="3971925"/>
            <a:ext cx="4441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Problem independent techniques</a:t>
            </a:r>
          </a:p>
        </p:txBody>
      </p:sp>
    </p:spTree>
    <p:extLst>
      <p:ext uri="{BB962C8B-B14F-4D97-AF65-F5344CB8AC3E}">
        <p14:creationId xmlns:p14="http://schemas.microsoft.com/office/powerpoint/2010/main" val="69593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1735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8C3B9-F39A-1544-BDE3-7456AE9BF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problems to consider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46B587-CA98-7546-A40F-82E2285973D0}"/>
              </a:ext>
            </a:extLst>
          </p:cNvPr>
          <p:cNvGrpSpPr/>
          <p:nvPr/>
        </p:nvGrpSpPr>
        <p:grpSpPr>
          <a:xfrm>
            <a:off x="397679" y="1690688"/>
            <a:ext cx="4844246" cy="3293507"/>
            <a:chOff x="397679" y="1690688"/>
            <a:chExt cx="4844246" cy="32935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B37694-5D18-3949-BBE4-329335791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7679" y="1690688"/>
              <a:ext cx="4844246" cy="272097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2217A2-4D12-034B-B615-3669CD5FD0B5}"/>
                </a:ext>
              </a:extLst>
            </p:cNvPr>
            <p:cNvSpPr txBox="1"/>
            <p:nvPr/>
          </p:nvSpPr>
          <p:spPr>
            <a:xfrm>
              <a:off x="1451101" y="4614863"/>
              <a:ext cx="1987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Ad display example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E38189-37EB-314E-BDD2-08083E083F38}"/>
              </a:ext>
            </a:extLst>
          </p:cNvPr>
          <p:cNvGrpSpPr/>
          <p:nvPr/>
        </p:nvGrpSpPr>
        <p:grpSpPr>
          <a:xfrm>
            <a:off x="5457825" y="1690688"/>
            <a:ext cx="4183196" cy="3800738"/>
            <a:chOff x="5682446" y="1620964"/>
            <a:chExt cx="4183196" cy="380073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C2C484C-3F81-6448-B6B5-25EC17EC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82446" y="1620964"/>
              <a:ext cx="4064783" cy="31785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9283A3-3AC2-4B45-AECD-6138B46A156E}"/>
                </a:ext>
              </a:extLst>
            </p:cNvPr>
            <p:cNvSpPr txBox="1"/>
            <p:nvPr/>
          </p:nvSpPr>
          <p:spPr>
            <a:xfrm>
              <a:off x="5682446" y="5052370"/>
              <a:ext cx="4183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Hospital trying to utilize new govt program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F199C39-3B5F-D049-8AC3-1B73F56FD379}"/>
              </a:ext>
            </a:extLst>
          </p:cNvPr>
          <p:cNvSpPr txBox="1"/>
          <p:nvPr/>
        </p:nvSpPr>
        <p:spPr>
          <a:xfrm>
            <a:off x="1042988" y="5872163"/>
            <a:ext cx="4226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Third example: </a:t>
            </a:r>
            <a:r>
              <a:rPr lang="en-US" sz="2800" b="1" dirty="0">
                <a:solidFill>
                  <a:srgbClr val="FF0000"/>
                </a:solidFill>
              </a:rPr>
              <a:t>YOU</a:t>
            </a:r>
            <a:r>
              <a:rPr lang="en-US" sz="2800" dirty="0"/>
              <a:t> decide!</a:t>
            </a:r>
          </a:p>
        </p:txBody>
      </p:sp>
    </p:spTree>
    <p:extLst>
      <p:ext uri="{BB962C8B-B14F-4D97-AF65-F5344CB8AC3E}">
        <p14:creationId xmlns:p14="http://schemas.microsoft.com/office/powerpoint/2010/main" val="281121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goal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4FEC85-F0F7-284E-8A0B-034DA1A31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12192000" cy="999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C561C9-4564-9D44-954F-D472FD6CE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0874"/>
            <a:ext cx="12192000" cy="144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7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goal: General thoughts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066065-A58E-904C-BAB0-28FCD1F4CCB9}"/>
              </a:ext>
            </a:extLst>
          </p:cNvPr>
          <p:cNvSpPr txBox="1"/>
          <p:nvPr/>
        </p:nvSpPr>
        <p:spPr>
          <a:xfrm>
            <a:off x="2443163" y="1788400"/>
            <a:ext cx="6771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step generally done at higher management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F924FB-93FD-6B4C-A153-65F586341E29}"/>
              </a:ext>
            </a:extLst>
          </p:cNvPr>
          <p:cNvSpPr txBox="1"/>
          <p:nvPr/>
        </p:nvSpPr>
        <p:spPr>
          <a:xfrm>
            <a:off x="2443163" y="2650387"/>
            <a:ext cx="8042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Translating this into something concrete needs remaining steps</a:t>
            </a:r>
          </a:p>
        </p:txBody>
      </p:sp>
    </p:spTree>
    <p:extLst>
      <p:ext uri="{BB962C8B-B14F-4D97-AF65-F5344CB8AC3E}">
        <p14:creationId xmlns:p14="http://schemas.microsoft.com/office/powerpoint/2010/main" val="350039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3147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B10B4-0E1A-4942-46D9-1EF1CC93B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392" y="124897"/>
            <a:ext cx="9291215" cy="1049235"/>
          </a:xfrm>
        </p:spPr>
        <p:txBody>
          <a:bodyPr/>
          <a:lstStyle/>
          <a:p>
            <a:r>
              <a:rPr lang="en-US" dirty="0"/>
              <a:t>Sit with your team!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710806D-6F31-6767-9ADD-DE6E0A0707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5024765"/>
              </p:ext>
            </p:extLst>
          </p:nvPr>
        </p:nvGraphicFramePr>
        <p:xfrm>
          <a:off x="1184337" y="1427972"/>
          <a:ext cx="9557270" cy="3901220"/>
        </p:xfrm>
        <a:graphic>
          <a:graphicData uri="http://schemas.openxmlformats.org/drawingml/2006/table">
            <a:tbl>
              <a:tblPr/>
              <a:tblGrid>
                <a:gridCol w="1603569">
                  <a:extLst>
                    <a:ext uri="{9D8B030D-6E8A-4147-A177-3AD203B41FA5}">
                      <a16:colId xmlns:a16="http://schemas.microsoft.com/office/drawing/2014/main" val="2201818734"/>
                    </a:ext>
                  </a:extLst>
                </a:gridCol>
                <a:gridCol w="1603569">
                  <a:extLst>
                    <a:ext uri="{9D8B030D-6E8A-4147-A177-3AD203B41FA5}">
                      <a16:colId xmlns:a16="http://schemas.microsoft.com/office/drawing/2014/main" val="1774910884"/>
                    </a:ext>
                  </a:extLst>
                </a:gridCol>
                <a:gridCol w="1603569">
                  <a:extLst>
                    <a:ext uri="{9D8B030D-6E8A-4147-A177-3AD203B41FA5}">
                      <a16:colId xmlns:a16="http://schemas.microsoft.com/office/drawing/2014/main" val="552733035"/>
                    </a:ext>
                  </a:extLst>
                </a:gridCol>
                <a:gridCol w="1603569">
                  <a:extLst>
                    <a:ext uri="{9D8B030D-6E8A-4147-A177-3AD203B41FA5}">
                      <a16:colId xmlns:a16="http://schemas.microsoft.com/office/drawing/2014/main" val="2494823000"/>
                    </a:ext>
                  </a:extLst>
                </a:gridCol>
                <a:gridCol w="1539425">
                  <a:extLst>
                    <a:ext uri="{9D8B030D-6E8A-4147-A177-3AD203B41FA5}">
                      <a16:colId xmlns:a16="http://schemas.microsoft.com/office/drawing/2014/main" val="3627802467"/>
                    </a:ext>
                  </a:extLst>
                </a:gridCol>
                <a:gridCol w="1603569">
                  <a:extLst>
                    <a:ext uri="{9D8B030D-6E8A-4147-A177-3AD203B41FA5}">
                      <a16:colId xmlns:a16="http://schemas.microsoft.com/office/drawing/2014/main" val="2709237828"/>
                    </a:ext>
                  </a:extLst>
                </a:gridCol>
              </a:tblGrid>
              <a:tr h="199767"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Team 1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Afzal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Cole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Navid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Tim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 dirty="0">
                        <a:effectLst/>
                      </a:endParaRP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1591808"/>
                  </a:ext>
                </a:extLst>
              </a:tr>
              <a:tr h="375172"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Team 2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b="0">
                          <a:effectLst/>
                          <a:latin typeface="EB Garamond" pitchFamily="2" charset="0"/>
                        </a:rPr>
                        <a:t>Aishwarya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Herman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Mads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Melvin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7045134"/>
                  </a:ext>
                </a:extLst>
              </a:tr>
              <a:tr h="375172"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Team 3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 err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Daphkar</a:t>
                      </a:r>
                      <a:endParaRPr lang="en-US" sz="2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</a:endParaRP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Juliana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Ibtida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Monica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9429915"/>
                  </a:ext>
                </a:extLst>
              </a:tr>
              <a:tr h="199767"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Team 4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Joe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Ken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Vedant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Zach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04839"/>
                  </a:ext>
                </a:extLst>
              </a:tr>
              <a:tr h="375172"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Team 5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Chaitanya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Evan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Hitesh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Sushanth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5244237"/>
                  </a:ext>
                </a:extLst>
              </a:tr>
              <a:tr h="375172"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Team 6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Hannah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Harinee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Gabriella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Suradhya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4927577"/>
                  </a:ext>
                </a:extLst>
              </a:tr>
              <a:tr h="199767"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Team 7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Alex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Connor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Gopi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Shane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b="0">
                          <a:effectLst/>
                          <a:latin typeface="EB Garamond" pitchFamily="2" charset="0"/>
                        </a:rPr>
                        <a:t>Thanh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2832252"/>
                  </a:ext>
                </a:extLst>
              </a:tr>
              <a:tr h="199767"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Team 8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Aditi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Connor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Jason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Mitali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1122651"/>
                  </a:ext>
                </a:extLst>
              </a:tr>
              <a:tr h="375172"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Team 9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 err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Botsalano</a:t>
                      </a:r>
                      <a:endParaRPr lang="en-US" sz="2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</a:endParaRP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Niharika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Vedang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Yunmei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 dirty="0">
                        <a:effectLst/>
                      </a:endParaRP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0334224"/>
                  </a:ext>
                </a:extLst>
              </a:tr>
              <a:tr h="199767"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Team 10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effectLst/>
                        </a:rPr>
                        <a:t>Dhiraj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Frank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</a:rPr>
                        <a:t>Kashyap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Michael</a:t>
                      </a: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 dirty="0">
                        <a:effectLst/>
                      </a:endParaRPr>
                    </a:p>
                  </a:txBody>
                  <a:tcPr marL="18271" marR="18271" marT="12181" marB="121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246099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FA30329-82C4-5138-4BCE-53E0C7B92C69}"/>
              </a:ext>
            </a:extLst>
          </p:cNvPr>
          <p:cNvSpPr txBox="1"/>
          <p:nvPr/>
        </p:nvSpPr>
        <p:spPr>
          <a:xfrm>
            <a:off x="3319623" y="6212114"/>
            <a:ext cx="4838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Rage students in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Green</a:t>
            </a:r>
            <a:r>
              <a:rPr lang="en-US" dirty="0"/>
              <a:t>. </a:t>
            </a:r>
            <a:r>
              <a:rPr lang="en-US" dirty="0" err="1"/>
              <a:t>ML+Soc</a:t>
            </a:r>
            <a:r>
              <a:rPr lang="en-US" dirty="0"/>
              <a:t> students in black</a:t>
            </a:r>
          </a:p>
        </p:txBody>
      </p:sp>
    </p:spTree>
    <p:extLst>
      <p:ext uri="{BB962C8B-B14F-4D97-AF65-F5344CB8AC3E}">
        <p14:creationId xmlns:p14="http://schemas.microsoft.com/office/powerpoint/2010/main" val="3428018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mechanism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B672FE-1B9C-6B42-AB93-366EF7D52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0716"/>
            <a:ext cx="12192000" cy="1050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EAB8E2-B282-1F4F-AD72-BAE7A6E06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90698"/>
            <a:ext cx="12192000" cy="11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3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mechanism: General thoughts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EB5795-8357-674D-9132-6BEED2769AAA}"/>
              </a:ext>
            </a:extLst>
          </p:cNvPr>
          <p:cNvSpPr txBox="1"/>
          <p:nvPr/>
        </p:nvSpPr>
        <p:spPr>
          <a:xfrm>
            <a:off x="838200" y="3262617"/>
            <a:ext cx="8392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ALWAYS question if the mechanism captures well the real life goal</a:t>
            </a:r>
          </a:p>
        </p:txBody>
      </p:sp>
      <p:sp>
        <p:nvSpPr>
          <p:cNvPr id="3" name="Cloud Callout 2">
            <a:extLst>
              <a:ext uri="{FF2B5EF4-FFF2-40B4-BE49-F238E27FC236}">
                <a16:creationId xmlns:a16="http://schemas.microsoft.com/office/drawing/2014/main" id="{1BFEDF24-5F0C-6B44-B3AA-10FA4EB4E6C3}"/>
              </a:ext>
            </a:extLst>
          </p:cNvPr>
          <p:cNvSpPr/>
          <p:nvPr/>
        </p:nvSpPr>
        <p:spPr>
          <a:xfrm>
            <a:off x="5401369" y="1624317"/>
            <a:ext cx="4972050" cy="969088"/>
          </a:xfrm>
          <a:prstGeom prst="cloudCallout">
            <a:avLst>
              <a:gd name="adj1" fmla="val 12775"/>
              <a:gd name="adj2" fmla="val 12737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Is improving  ad display the best option?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EC2E3C-58E4-3E4E-B5A8-3B4E9E2F3C02}"/>
              </a:ext>
            </a:extLst>
          </p:cNvPr>
          <p:cNvSpPr txBox="1"/>
          <p:nvPr/>
        </p:nvSpPr>
        <p:spPr>
          <a:xfrm>
            <a:off x="838200" y="4222316"/>
            <a:ext cx="6583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There can be competing/incompatible mechanisms</a:t>
            </a:r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BD5B1153-E18C-554B-8632-EAC02A1D3049}"/>
              </a:ext>
            </a:extLst>
          </p:cNvPr>
          <p:cNvSpPr/>
          <p:nvPr/>
        </p:nvSpPr>
        <p:spPr>
          <a:xfrm>
            <a:off x="8515350" y="3852597"/>
            <a:ext cx="2700338" cy="1381086"/>
          </a:xfrm>
          <a:prstGeom prst="cloudCallout">
            <a:avLst>
              <a:gd name="adj1" fmla="val -94378"/>
              <a:gd name="adj2" fmla="val -3709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Doctors vs. management in Example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F48C4-9909-064F-A3AD-A903A19EE0AE}"/>
              </a:ext>
            </a:extLst>
          </p:cNvPr>
          <p:cNvSpPr txBox="1"/>
          <p:nvPr/>
        </p:nvSpPr>
        <p:spPr>
          <a:xfrm>
            <a:off x="838200" y="5296211"/>
            <a:ext cx="3112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CONVENIENCE trap!</a:t>
            </a:r>
          </a:p>
        </p:txBody>
      </p:sp>
    </p:spTree>
    <p:extLst>
      <p:ext uri="{BB962C8B-B14F-4D97-AF65-F5344CB8AC3E}">
        <p14:creationId xmlns:p14="http://schemas.microsoft.com/office/powerpoint/2010/main" val="413578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9241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problem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25FD5A-004D-9647-B3E8-CDA189CA1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7825"/>
            <a:ext cx="12192000" cy="9779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4ED4DC-2F38-2F41-8193-DE31A6AC2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76336"/>
            <a:ext cx="12192000" cy="102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1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problem: General thoughts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25D12F-A64D-CD4F-971D-7E877C201D03}"/>
              </a:ext>
            </a:extLst>
          </p:cNvPr>
          <p:cNvSpPr txBox="1"/>
          <p:nvPr/>
        </p:nvSpPr>
        <p:spPr>
          <a:xfrm>
            <a:off x="957263" y="3429000"/>
            <a:ext cx="5353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Use of proxies for the real target  variable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28F92E-82A4-7144-8E9E-28DA8861818A}"/>
              </a:ext>
            </a:extLst>
          </p:cNvPr>
          <p:cNvSpPr txBox="1"/>
          <p:nvPr/>
        </p:nvSpPr>
        <p:spPr>
          <a:xfrm>
            <a:off x="957263" y="4184773"/>
            <a:ext cx="7183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Some has to decide between competing target variables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722E12-4F47-3A41-A06D-412165177468}"/>
              </a:ext>
            </a:extLst>
          </p:cNvPr>
          <p:cNvSpPr txBox="1"/>
          <p:nvPr/>
        </p:nvSpPr>
        <p:spPr>
          <a:xfrm>
            <a:off x="957263" y="5007314"/>
            <a:ext cx="8680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Choosing the learning problem can have big consequence!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CAF60E-251A-194C-8EAF-AB47E99C6648}"/>
              </a:ext>
            </a:extLst>
          </p:cNvPr>
          <p:cNvSpPr txBox="1"/>
          <p:nvPr/>
        </p:nvSpPr>
        <p:spPr>
          <a:xfrm>
            <a:off x="957263" y="5736181"/>
            <a:ext cx="2371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Convenience trap</a:t>
            </a:r>
          </a:p>
        </p:txBody>
      </p:sp>
      <p:sp>
        <p:nvSpPr>
          <p:cNvPr id="4" name="7-Point Star 3">
            <a:extLst>
              <a:ext uri="{FF2B5EF4-FFF2-40B4-BE49-F238E27FC236}">
                <a16:creationId xmlns:a16="http://schemas.microsoft.com/office/drawing/2014/main" id="{850CD841-F11A-B342-AC7C-E4A78444B9C1}"/>
              </a:ext>
            </a:extLst>
          </p:cNvPr>
          <p:cNvSpPr/>
          <p:nvPr/>
        </p:nvSpPr>
        <p:spPr>
          <a:xfrm>
            <a:off x="8041341" y="1690688"/>
            <a:ext cx="3312459" cy="2494085"/>
          </a:xfrm>
          <a:prstGeom prst="star7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Decide NOT to use learning</a:t>
            </a:r>
          </a:p>
        </p:txBody>
      </p:sp>
    </p:spTree>
    <p:extLst>
      <p:ext uri="{BB962C8B-B14F-4D97-AF65-F5344CB8AC3E}">
        <p14:creationId xmlns:p14="http://schemas.microsoft.com/office/powerpoint/2010/main" val="59111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3" grpId="0"/>
      <p:bldP spid="11" grpId="0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goal: Your choice</a:t>
            </a:r>
          </a:p>
        </p:txBody>
      </p:sp>
    </p:spTree>
    <p:extLst>
      <p:ext uri="{BB962C8B-B14F-4D97-AF65-F5344CB8AC3E}">
        <p14:creationId xmlns:p14="http://schemas.microsoft.com/office/powerpoint/2010/main" val="29528571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mechanism: Your choice</a:t>
            </a:r>
          </a:p>
        </p:txBody>
      </p:sp>
    </p:spTree>
    <p:extLst>
      <p:ext uri="{BB962C8B-B14F-4D97-AF65-F5344CB8AC3E}">
        <p14:creationId xmlns:p14="http://schemas.microsoft.com/office/powerpoint/2010/main" val="11737821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problem: Your choice</a:t>
            </a:r>
          </a:p>
        </p:txBody>
      </p:sp>
    </p:spTree>
    <p:extLst>
      <p:ext uri="{BB962C8B-B14F-4D97-AF65-F5344CB8AC3E}">
        <p14:creationId xmlns:p14="http://schemas.microsoft.com/office/powerpoint/2010/main" val="31888719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931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6C8A6-AF67-EA47-AF74-486D456B44F8}"/>
              </a:ext>
            </a:extLst>
          </p:cNvPr>
          <p:cNvSpPr/>
          <p:nvPr/>
        </p:nvSpPr>
        <p:spPr>
          <a:xfrm>
            <a:off x="8517667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training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6D8431-8CA5-414A-8D8A-F7B154DCE8C1}"/>
              </a:ext>
            </a:extLst>
          </p:cNvPr>
          <p:cNvSpPr/>
          <p:nvPr/>
        </p:nvSpPr>
        <p:spPr>
          <a:xfrm>
            <a:off x="6591290" y="4903306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 on test data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C6D014-BCA0-6240-9B35-D699D5014FDD}"/>
              </a:ext>
            </a:extLst>
          </p:cNvPr>
          <p:cNvSpPr/>
          <p:nvPr/>
        </p:nvSpPr>
        <p:spPr>
          <a:xfrm>
            <a:off x="4472561" y="4903306"/>
            <a:ext cx="1537010" cy="1092820"/>
          </a:xfrm>
          <a:prstGeom prst="rect">
            <a:avLst/>
          </a:prstGeom>
          <a:solidFill>
            <a:srgbClr val="7F7F7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error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CDCB89-A008-BF45-91F0-2DCD7C61E529}"/>
              </a:ext>
            </a:extLst>
          </p:cNvPr>
          <p:cNvSpPr/>
          <p:nvPr/>
        </p:nvSpPr>
        <p:spPr>
          <a:xfrm>
            <a:off x="2391935" y="4903306"/>
            <a:ext cx="1537010" cy="10928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Deploy!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959E30A-983D-4C42-97EA-BE64AB9A7747}"/>
              </a:ext>
            </a:extLst>
          </p:cNvPr>
          <p:cNvSpPr/>
          <p:nvPr/>
        </p:nvSpPr>
        <p:spPr>
          <a:xfrm rot="10800000">
            <a:off x="10054677" y="5288953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07FAAE30-166D-DA41-95EE-FCB391EDEBB2}"/>
              </a:ext>
            </a:extLst>
          </p:cNvPr>
          <p:cNvSpPr/>
          <p:nvPr/>
        </p:nvSpPr>
        <p:spPr>
          <a:xfrm rot="10800000">
            <a:off x="8140845" y="5288952"/>
            <a:ext cx="389366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470A17D1-484C-3F40-AAF8-29B8DC193A78}"/>
              </a:ext>
            </a:extLst>
          </p:cNvPr>
          <p:cNvSpPr/>
          <p:nvPr/>
        </p:nvSpPr>
        <p:spPr>
          <a:xfrm rot="10800000">
            <a:off x="6016542" y="5293603"/>
            <a:ext cx="577079" cy="39122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57E6FFED-7080-9C47-80A3-1180159355CB}"/>
              </a:ext>
            </a:extLst>
          </p:cNvPr>
          <p:cNvSpPr/>
          <p:nvPr/>
        </p:nvSpPr>
        <p:spPr>
          <a:xfrm rot="10800000">
            <a:off x="3935914" y="5288953"/>
            <a:ext cx="524101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6071E4-85D2-CA4B-BB76-ED42354E0DA4}"/>
              </a:ext>
            </a:extLst>
          </p:cNvPr>
          <p:cNvGrpSpPr/>
          <p:nvPr/>
        </p:nvGrpSpPr>
        <p:grpSpPr>
          <a:xfrm>
            <a:off x="245791" y="2859938"/>
            <a:ext cx="10302507" cy="2118697"/>
            <a:chOff x="245791" y="2859938"/>
            <a:chExt cx="10302507" cy="2118697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17F9DA1-E01F-9942-819A-3379ECF7DB3E}"/>
                </a:ext>
              </a:extLst>
            </p:cNvPr>
            <p:cNvSpPr/>
            <p:nvPr/>
          </p:nvSpPr>
          <p:spPr>
            <a:xfrm>
              <a:off x="245791" y="3463400"/>
              <a:ext cx="9822822" cy="90092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Society</a:t>
              </a:r>
            </a:p>
          </p:txBody>
        </p:sp>
        <p:sp>
          <p:nvSpPr>
            <p:cNvPr id="2" name="Up-Down Arrow 1">
              <a:extLst>
                <a:ext uri="{FF2B5EF4-FFF2-40B4-BE49-F238E27FC236}">
                  <a16:creationId xmlns:a16="http://schemas.microsoft.com/office/drawing/2014/main" id="{3DD9D2A2-6CEB-374F-87CC-2B602634F94A}"/>
                </a:ext>
              </a:extLst>
            </p:cNvPr>
            <p:cNvSpPr/>
            <p:nvPr/>
          </p:nvSpPr>
          <p:spPr>
            <a:xfrm>
              <a:off x="914400" y="2875633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Up-Down Arrow 43">
              <a:extLst>
                <a:ext uri="{FF2B5EF4-FFF2-40B4-BE49-F238E27FC236}">
                  <a16:creationId xmlns:a16="http://schemas.microsoft.com/office/drawing/2014/main" id="{7F551C16-CAEA-B54C-9F35-4E8E28FDCA3F}"/>
                </a:ext>
              </a:extLst>
            </p:cNvPr>
            <p:cNvSpPr/>
            <p:nvPr/>
          </p:nvSpPr>
          <p:spPr>
            <a:xfrm>
              <a:off x="2944374" y="2875632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Up-Down Arrow 44">
              <a:extLst>
                <a:ext uri="{FF2B5EF4-FFF2-40B4-BE49-F238E27FC236}">
                  <a16:creationId xmlns:a16="http://schemas.microsoft.com/office/drawing/2014/main" id="{9318C0B6-D097-0E44-B8B4-F4D8D2DBFA63}"/>
                </a:ext>
              </a:extLst>
            </p:cNvPr>
            <p:cNvSpPr/>
            <p:nvPr/>
          </p:nvSpPr>
          <p:spPr>
            <a:xfrm>
              <a:off x="5113070" y="2883538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Up-Down Arrow 45">
              <a:extLst>
                <a:ext uri="{FF2B5EF4-FFF2-40B4-BE49-F238E27FC236}">
                  <a16:creationId xmlns:a16="http://schemas.microsoft.com/office/drawing/2014/main" id="{EEAE5132-9C63-6D40-9BD8-874E75D39703}"/>
                </a:ext>
              </a:extLst>
            </p:cNvPr>
            <p:cNvSpPr/>
            <p:nvPr/>
          </p:nvSpPr>
          <p:spPr>
            <a:xfrm>
              <a:off x="7271995" y="2883537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Up-Down Arrow 46">
              <a:extLst>
                <a:ext uri="{FF2B5EF4-FFF2-40B4-BE49-F238E27FC236}">
                  <a16:creationId xmlns:a16="http://schemas.microsoft.com/office/drawing/2014/main" id="{57A79D34-78A5-1B43-B443-54B9F95D1CAE}"/>
                </a:ext>
              </a:extLst>
            </p:cNvPr>
            <p:cNvSpPr/>
            <p:nvPr/>
          </p:nvSpPr>
          <p:spPr>
            <a:xfrm>
              <a:off x="9154811" y="2875631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Up-Down Arrow 47">
              <a:extLst>
                <a:ext uri="{FF2B5EF4-FFF2-40B4-BE49-F238E27FC236}">
                  <a16:creationId xmlns:a16="http://schemas.microsoft.com/office/drawing/2014/main" id="{3A649DD2-A40C-D240-AE38-B16110A2250A}"/>
                </a:ext>
              </a:extLst>
            </p:cNvPr>
            <p:cNvSpPr/>
            <p:nvPr/>
          </p:nvSpPr>
          <p:spPr>
            <a:xfrm>
              <a:off x="9154811" y="4364329"/>
              <a:ext cx="155522" cy="538977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Up-Down Arrow 48">
              <a:extLst>
                <a:ext uri="{FF2B5EF4-FFF2-40B4-BE49-F238E27FC236}">
                  <a16:creationId xmlns:a16="http://schemas.microsoft.com/office/drawing/2014/main" id="{AFF797B7-A39B-5A41-B583-E01FA0AE604C}"/>
                </a:ext>
              </a:extLst>
            </p:cNvPr>
            <p:cNvSpPr/>
            <p:nvPr/>
          </p:nvSpPr>
          <p:spPr>
            <a:xfrm>
              <a:off x="7261547" y="4364329"/>
              <a:ext cx="155522" cy="538977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Up-Down Arrow 49">
              <a:extLst>
                <a:ext uri="{FF2B5EF4-FFF2-40B4-BE49-F238E27FC236}">
                  <a16:creationId xmlns:a16="http://schemas.microsoft.com/office/drawing/2014/main" id="{3C0CC4AE-1717-5B47-B302-46C6E0161630}"/>
                </a:ext>
              </a:extLst>
            </p:cNvPr>
            <p:cNvSpPr/>
            <p:nvPr/>
          </p:nvSpPr>
          <p:spPr>
            <a:xfrm>
              <a:off x="5135968" y="4364328"/>
              <a:ext cx="155522" cy="538977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Up-Down Arrow 50">
              <a:extLst>
                <a:ext uri="{FF2B5EF4-FFF2-40B4-BE49-F238E27FC236}">
                  <a16:creationId xmlns:a16="http://schemas.microsoft.com/office/drawing/2014/main" id="{06A7A9A6-8C03-394F-A3F9-CD2063CDB1F2}"/>
                </a:ext>
              </a:extLst>
            </p:cNvPr>
            <p:cNvSpPr/>
            <p:nvPr/>
          </p:nvSpPr>
          <p:spPr>
            <a:xfrm>
              <a:off x="2942500" y="4364328"/>
              <a:ext cx="155522" cy="538977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Up-Down Arrow 51">
              <a:extLst>
                <a:ext uri="{FF2B5EF4-FFF2-40B4-BE49-F238E27FC236}">
                  <a16:creationId xmlns:a16="http://schemas.microsoft.com/office/drawing/2014/main" id="{69980E49-12A2-A14C-BDA3-635298398021}"/>
                </a:ext>
              </a:extLst>
            </p:cNvPr>
            <p:cNvSpPr/>
            <p:nvPr/>
          </p:nvSpPr>
          <p:spPr>
            <a:xfrm rot="5400000">
              <a:off x="10201244" y="3710619"/>
              <a:ext cx="221570" cy="47253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Up-Down Arrow 52">
              <a:extLst>
                <a:ext uri="{FF2B5EF4-FFF2-40B4-BE49-F238E27FC236}">
                  <a16:creationId xmlns:a16="http://schemas.microsoft.com/office/drawing/2014/main" id="{68CF806F-13AD-FC4C-9EA5-1404E6194E6F}"/>
                </a:ext>
              </a:extLst>
            </p:cNvPr>
            <p:cNvSpPr/>
            <p:nvPr/>
          </p:nvSpPr>
          <p:spPr>
            <a:xfrm rot="2282344">
              <a:off x="10203565" y="2859938"/>
              <a:ext cx="158079" cy="680795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Up-Down Arrow 53">
              <a:extLst>
                <a:ext uri="{FF2B5EF4-FFF2-40B4-BE49-F238E27FC236}">
                  <a16:creationId xmlns:a16="http://schemas.microsoft.com/office/drawing/2014/main" id="{B96E92CF-625F-EB4D-B7BB-D3B84C3E0F63}"/>
                </a:ext>
              </a:extLst>
            </p:cNvPr>
            <p:cNvSpPr/>
            <p:nvPr/>
          </p:nvSpPr>
          <p:spPr>
            <a:xfrm rot="8320239">
              <a:off x="10176571" y="4297840"/>
              <a:ext cx="158079" cy="680795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pipeline</a:t>
            </a:r>
          </a:p>
        </p:txBody>
      </p:sp>
    </p:spTree>
    <p:extLst>
      <p:ext uri="{BB962C8B-B14F-4D97-AF65-F5344CB8AC3E}">
        <p14:creationId xmlns:p14="http://schemas.microsoft.com/office/powerpoint/2010/main" val="184774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A4FB3-1631-9F4F-9E30-F72882658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F9D8AA-1A90-6648-82AD-5608FC996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12192000" cy="415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5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6C8A6-AF67-EA47-AF74-486D456B44F8}"/>
              </a:ext>
            </a:extLst>
          </p:cNvPr>
          <p:cNvSpPr/>
          <p:nvPr/>
        </p:nvSpPr>
        <p:spPr>
          <a:xfrm>
            <a:off x="8517667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training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6D8431-8CA5-414A-8D8A-F7B154DCE8C1}"/>
              </a:ext>
            </a:extLst>
          </p:cNvPr>
          <p:cNvSpPr/>
          <p:nvPr/>
        </p:nvSpPr>
        <p:spPr>
          <a:xfrm>
            <a:off x="6591290" y="4903306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 on test data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C6D014-BCA0-6240-9B35-D699D5014FDD}"/>
              </a:ext>
            </a:extLst>
          </p:cNvPr>
          <p:cNvSpPr/>
          <p:nvPr/>
        </p:nvSpPr>
        <p:spPr>
          <a:xfrm>
            <a:off x="4472561" y="4903306"/>
            <a:ext cx="1537010" cy="1092820"/>
          </a:xfrm>
          <a:prstGeom prst="rect">
            <a:avLst/>
          </a:prstGeom>
          <a:solidFill>
            <a:srgbClr val="7F7F7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error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CDCB89-A008-BF45-91F0-2DCD7C61E529}"/>
              </a:ext>
            </a:extLst>
          </p:cNvPr>
          <p:cNvSpPr/>
          <p:nvPr/>
        </p:nvSpPr>
        <p:spPr>
          <a:xfrm>
            <a:off x="2391935" y="4903306"/>
            <a:ext cx="1537010" cy="10928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Deploy!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959E30A-983D-4C42-97EA-BE64AB9A7747}"/>
              </a:ext>
            </a:extLst>
          </p:cNvPr>
          <p:cNvSpPr/>
          <p:nvPr/>
        </p:nvSpPr>
        <p:spPr>
          <a:xfrm rot="10800000">
            <a:off x="10054677" y="5288953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07FAAE30-166D-DA41-95EE-FCB391EDEBB2}"/>
              </a:ext>
            </a:extLst>
          </p:cNvPr>
          <p:cNvSpPr/>
          <p:nvPr/>
        </p:nvSpPr>
        <p:spPr>
          <a:xfrm rot="10800000">
            <a:off x="8140845" y="5288952"/>
            <a:ext cx="389366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470A17D1-484C-3F40-AAF8-29B8DC193A78}"/>
              </a:ext>
            </a:extLst>
          </p:cNvPr>
          <p:cNvSpPr/>
          <p:nvPr/>
        </p:nvSpPr>
        <p:spPr>
          <a:xfrm rot="10800000">
            <a:off x="6016542" y="5293603"/>
            <a:ext cx="577079" cy="39122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57E6FFED-7080-9C47-80A3-1180159355CB}"/>
              </a:ext>
            </a:extLst>
          </p:cNvPr>
          <p:cNvSpPr/>
          <p:nvPr/>
        </p:nvSpPr>
        <p:spPr>
          <a:xfrm rot="10800000">
            <a:off x="3935914" y="5288953"/>
            <a:ext cx="524101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walkthrough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54750-B135-C941-9772-D515E1DC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1578"/>
            <a:ext cx="12192000" cy="161364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62937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goal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54750-B135-C941-9772-D515E1DC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71" y="3279302"/>
            <a:ext cx="12192000" cy="161364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DCAC54-9733-E84F-A15B-2D0A3E6AF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888" y="1573120"/>
            <a:ext cx="28321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3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mechanism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54750-B135-C941-9772-D515E1DC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58" y="5031166"/>
            <a:ext cx="12192000" cy="1613647"/>
          </a:xfrm>
          <a:prstGeom prst="rect">
            <a:avLst/>
          </a:prstGeom>
          <a:ln w="5715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86B51F-945E-4141-95D3-2E3EFF53B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7" y="3143133"/>
            <a:ext cx="12192000" cy="152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94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problem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54750-B135-C941-9772-D515E1DC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3715"/>
            <a:ext cx="12192000" cy="1613647"/>
          </a:xfrm>
          <a:prstGeom prst="rect">
            <a:avLst/>
          </a:prstGeom>
          <a:ln w="5715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741587-FB69-114B-9C0F-839F735E5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1" y="2847709"/>
            <a:ext cx="12192000" cy="2325826"/>
          </a:xfrm>
          <a:prstGeom prst="rect">
            <a:avLst/>
          </a:prstGeom>
        </p:spPr>
      </p:pic>
      <p:sp>
        <p:nvSpPr>
          <p:cNvPr id="5" name="7-Point Star 4">
            <a:extLst>
              <a:ext uri="{FF2B5EF4-FFF2-40B4-BE49-F238E27FC236}">
                <a16:creationId xmlns:a16="http://schemas.microsoft.com/office/drawing/2014/main" id="{EC394FD5-DC35-7A4D-805C-66E7E94BB6F6}"/>
              </a:ext>
            </a:extLst>
          </p:cNvPr>
          <p:cNvSpPr/>
          <p:nvPr/>
        </p:nvSpPr>
        <p:spPr>
          <a:xfrm>
            <a:off x="7586663" y="416402"/>
            <a:ext cx="3128962" cy="2289157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variable might not be obvious in other scenarios!</a:t>
            </a:r>
          </a:p>
        </p:txBody>
      </p:sp>
    </p:spTree>
    <p:extLst>
      <p:ext uri="{BB962C8B-B14F-4D97-AF65-F5344CB8AC3E}">
        <p14:creationId xmlns:p14="http://schemas.microsoft.com/office/powerpoint/2010/main" val="967273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3518</TotalTime>
  <Words>680</Words>
  <Application>Microsoft Macintosh PowerPoint</Application>
  <PresentationFormat>Widescreen</PresentationFormat>
  <Paragraphs>233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EB Garamond</vt:lpstr>
      <vt:lpstr>Office Theme</vt:lpstr>
      <vt:lpstr>ML and Society</vt:lpstr>
      <vt:lpstr>Passcode: Kayla Krencik</vt:lpstr>
      <vt:lpstr>Sit with your team!</vt:lpstr>
      <vt:lpstr>ML pipeline</vt:lpstr>
      <vt:lpstr>COMPAS</vt:lpstr>
      <vt:lpstr>A walkthrough</vt:lpstr>
      <vt:lpstr>Real world goal</vt:lpstr>
      <vt:lpstr>Real world mechanism</vt:lpstr>
      <vt:lpstr>Learning problem</vt:lpstr>
      <vt:lpstr>Data collection mechanism</vt:lpstr>
      <vt:lpstr>PowerPoint Presentation</vt:lpstr>
      <vt:lpstr>Which data to collect?</vt:lpstr>
      <vt:lpstr>Data representation</vt:lpstr>
      <vt:lpstr>PowerPoint Presentation</vt:lpstr>
      <vt:lpstr>Target class/model</vt:lpstr>
      <vt:lpstr>Cartoon of how linear model works</vt:lpstr>
      <vt:lpstr>Training data set</vt:lpstr>
      <vt:lpstr>Pick (random) half of the dataset</vt:lpstr>
      <vt:lpstr>Model training</vt:lpstr>
      <vt:lpstr>PowerPoint Presentation</vt:lpstr>
      <vt:lpstr>Predict on test data</vt:lpstr>
      <vt:lpstr>Evaluate error</vt:lpstr>
      <vt:lpstr>PowerPoint Presentation</vt:lpstr>
      <vt:lpstr>Relation to problem statement</vt:lpstr>
      <vt:lpstr>PowerPoint Presentation</vt:lpstr>
      <vt:lpstr>Three problems to consider</vt:lpstr>
      <vt:lpstr>Real world goal</vt:lpstr>
      <vt:lpstr>Real world goal: General thoughts</vt:lpstr>
      <vt:lpstr>PowerPoint Presentation</vt:lpstr>
      <vt:lpstr>Real world mechanism</vt:lpstr>
      <vt:lpstr>Real world mechanism: General thoughts</vt:lpstr>
      <vt:lpstr>PowerPoint Presentation</vt:lpstr>
      <vt:lpstr>Learning problem</vt:lpstr>
      <vt:lpstr>Learning problem: General thoughts</vt:lpstr>
      <vt:lpstr>Real world goal: Your choice</vt:lpstr>
      <vt:lpstr>Real world mechanism: Your choice</vt:lpstr>
      <vt:lpstr>Learning problem: Your choice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CSE 410</dc:title>
  <dc:creator>Microsoft Office User</dc:creator>
  <cp:lastModifiedBy>Atri Rudra</cp:lastModifiedBy>
  <cp:revision>34</cp:revision>
  <dcterms:created xsi:type="dcterms:W3CDTF">2020-01-30T00:44:00Z</dcterms:created>
  <dcterms:modified xsi:type="dcterms:W3CDTF">2023-02-22T17:53:09Z</dcterms:modified>
</cp:coreProperties>
</file>